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notesMasterIdLst>
    <p:notesMasterId r:id="rId191"/>
  </p:notesMasterIdLst>
  <p:sldIdLst>
    <p:sldId id="320" r:id="rId2"/>
    <p:sldId id="323" r:id="rId3"/>
    <p:sldId id="349" r:id="rId4"/>
    <p:sldId id="324" r:id="rId5"/>
    <p:sldId id="325" r:id="rId6"/>
    <p:sldId id="357" r:id="rId7"/>
    <p:sldId id="351" r:id="rId8"/>
    <p:sldId id="356" r:id="rId9"/>
    <p:sldId id="350" r:id="rId10"/>
    <p:sldId id="358" r:id="rId11"/>
    <p:sldId id="359" r:id="rId12"/>
    <p:sldId id="403" r:id="rId13"/>
    <p:sldId id="404" r:id="rId14"/>
    <p:sldId id="405" r:id="rId15"/>
    <p:sldId id="401" r:id="rId16"/>
    <p:sldId id="399" r:id="rId17"/>
    <p:sldId id="369" r:id="rId18"/>
    <p:sldId id="406" r:id="rId19"/>
    <p:sldId id="409" r:id="rId20"/>
    <p:sldId id="382" r:id="rId21"/>
    <p:sldId id="411" r:id="rId22"/>
    <p:sldId id="412" r:id="rId23"/>
    <p:sldId id="413" r:id="rId24"/>
    <p:sldId id="374" r:id="rId25"/>
    <p:sldId id="725" r:id="rId26"/>
    <p:sldId id="416" r:id="rId27"/>
    <p:sldId id="627" r:id="rId28"/>
    <p:sldId id="377" r:id="rId29"/>
    <p:sldId id="417" r:id="rId30"/>
    <p:sldId id="378" r:id="rId31"/>
    <p:sldId id="379" r:id="rId32"/>
    <p:sldId id="418" r:id="rId33"/>
    <p:sldId id="421" r:id="rId34"/>
    <p:sldId id="383" r:id="rId35"/>
    <p:sldId id="433" r:id="rId36"/>
    <p:sldId id="333" r:id="rId37"/>
    <p:sldId id="434" r:id="rId38"/>
    <p:sldId id="335" r:id="rId39"/>
    <p:sldId id="385" r:id="rId40"/>
    <p:sldId id="386" r:id="rId41"/>
    <p:sldId id="387" r:id="rId42"/>
    <p:sldId id="735" r:id="rId43"/>
    <p:sldId id="436" r:id="rId44"/>
    <p:sldId id="535" r:id="rId45"/>
    <p:sldId id="390" r:id="rId46"/>
    <p:sldId id="337" r:id="rId47"/>
    <p:sldId id="437" r:id="rId48"/>
    <p:sldId id="438" r:id="rId49"/>
    <p:sldId id="439" r:id="rId50"/>
    <p:sldId id="653" r:id="rId51"/>
    <p:sldId id="654" r:id="rId52"/>
    <p:sldId id="655" r:id="rId53"/>
    <p:sldId id="656" r:id="rId54"/>
    <p:sldId id="657" r:id="rId55"/>
    <p:sldId id="659" r:id="rId56"/>
    <p:sldId id="660" r:id="rId57"/>
    <p:sldId id="661" r:id="rId58"/>
    <p:sldId id="662" r:id="rId59"/>
    <p:sldId id="663" r:id="rId60"/>
    <p:sldId id="665" r:id="rId61"/>
    <p:sldId id="667" r:id="rId62"/>
    <p:sldId id="669" r:id="rId63"/>
    <p:sldId id="670" r:id="rId64"/>
    <p:sldId id="460" r:id="rId65"/>
    <p:sldId id="440" r:id="rId66"/>
    <p:sldId id="441" r:id="rId67"/>
    <p:sldId id="442" r:id="rId68"/>
    <p:sldId id="462" r:id="rId69"/>
    <p:sldId id="443" r:id="rId70"/>
    <p:sldId id="463" r:id="rId71"/>
    <p:sldId id="464" r:id="rId72"/>
    <p:sldId id="530" r:id="rId73"/>
    <p:sldId id="465" r:id="rId74"/>
    <p:sldId id="466" r:id="rId75"/>
    <p:sldId id="467" r:id="rId76"/>
    <p:sldId id="444" r:id="rId77"/>
    <p:sldId id="536" r:id="rId78"/>
    <p:sldId id="531" r:id="rId79"/>
    <p:sldId id="445" r:id="rId80"/>
    <p:sldId id="446" r:id="rId81"/>
    <p:sldId id="468" r:id="rId82"/>
    <p:sldId id="537" r:id="rId83"/>
    <p:sldId id="542" r:id="rId84"/>
    <p:sldId id="543" r:id="rId85"/>
    <p:sldId id="544" r:id="rId86"/>
    <p:sldId id="705" r:id="rId87"/>
    <p:sldId id="633" r:id="rId88"/>
    <p:sldId id="634" r:id="rId89"/>
    <p:sldId id="635" r:id="rId90"/>
    <p:sldId id="636" r:id="rId91"/>
    <p:sldId id="637" r:id="rId92"/>
    <p:sldId id="638" r:id="rId93"/>
    <p:sldId id="639" r:id="rId94"/>
    <p:sldId id="651" r:id="rId95"/>
    <p:sldId id="652" r:id="rId96"/>
    <p:sldId id="641" r:id="rId97"/>
    <p:sldId id="642" r:id="rId98"/>
    <p:sldId id="643" r:id="rId99"/>
    <p:sldId id="644" r:id="rId100"/>
    <p:sldId id="645" r:id="rId101"/>
    <p:sldId id="646" r:id="rId102"/>
    <p:sldId id="647" r:id="rId103"/>
    <p:sldId id="648" r:id="rId104"/>
    <p:sldId id="729" r:id="rId105"/>
    <p:sldId id="730" r:id="rId106"/>
    <p:sldId id="728" r:id="rId107"/>
    <p:sldId id="731" r:id="rId108"/>
    <p:sldId id="732" r:id="rId109"/>
    <p:sldId id="733" r:id="rId110"/>
    <p:sldId id="734" r:id="rId111"/>
    <p:sldId id="470" r:id="rId112"/>
    <p:sldId id="471" r:id="rId113"/>
    <p:sldId id="472" r:id="rId114"/>
    <p:sldId id="473" r:id="rId115"/>
    <p:sldId id="454" r:id="rId116"/>
    <p:sldId id="476" r:id="rId117"/>
    <p:sldId id="477" r:id="rId118"/>
    <p:sldId id="478" r:id="rId119"/>
    <p:sldId id="479" r:id="rId120"/>
    <p:sldId id="480" r:id="rId121"/>
    <p:sldId id="481" r:id="rId122"/>
    <p:sldId id="482" r:id="rId123"/>
    <p:sldId id="483" r:id="rId124"/>
    <p:sldId id="484" r:id="rId125"/>
    <p:sldId id="485" r:id="rId126"/>
    <p:sldId id="486" r:id="rId127"/>
    <p:sldId id="487" r:id="rId128"/>
    <p:sldId id="488" r:id="rId129"/>
    <p:sldId id="489" r:id="rId130"/>
    <p:sldId id="677" r:id="rId131"/>
    <p:sldId id="726" r:id="rId132"/>
    <p:sldId id="490" r:id="rId133"/>
    <p:sldId id="491" r:id="rId134"/>
    <p:sldId id="492" r:id="rId135"/>
    <p:sldId id="493" r:id="rId136"/>
    <p:sldId id="706" r:id="rId137"/>
    <p:sldId id="724" r:id="rId138"/>
    <p:sldId id="494" r:id="rId139"/>
    <p:sldId id="545" r:id="rId140"/>
    <p:sldId id="538" r:id="rId141"/>
    <p:sldId id="495" r:id="rId142"/>
    <p:sldId id="496" r:id="rId143"/>
    <p:sldId id="671" r:id="rId144"/>
    <p:sldId id="672" r:id="rId145"/>
    <p:sldId id="707" r:id="rId146"/>
    <p:sldId id="708" r:id="rId147"/>
    <p:sldId id="709" r:id="rId148"/>
    <p:sldId id="710" r:id="rId149"/>
    <p:sldId id="712" r:id="rId150"/>
    <p:sldId id="713" r:id="rId151"/>
    <p:sldId id="714" r:id="rId152"/>
    <p:sldId id="715" r:id="rId153"/>
    <p:sldId id="716" r:id="rId154"/>
    <p:sldId id="718" r:id="rId155"/>
    <p:sldId id="719" r:id="rId156"/>
    <p:sldId id="720" r:id="rId157"/>
    <p:sldId id="721" r:id="rId158"/>
    <p:sldId id="722" r:id="rId159"/>
    <p:sldId id="723" r:id="rId160"/>
    <p:sldId id="498" r:id="rId161"/>
    <p:sldId id="700" r:id="rId162"/>
    <p:sldId id="499" r:id="rId163"/>
    <p:sldId id="500" r:id="rId164"/>
    <p:sldId id="501" r:id="rId165"/>
    <p:sldId id="502" r:id="rId166"/>
    <p:sldId id="503" r:id="rId167"/>
    <p:sldId id="505" r:id="rId168"/>
    <p:sldId id="532" r:id="rId169"/>
    <p:sldId id="681" r:id="rId170"/>
    <p:sldId id="682" r:id="rId171"/>
    <p:sldId id="683" r:id="rId172"/>
    <p:sldId id="684" r:id="rId173"/>
    <p:sldId id="688" r:id="rId174"/>
    <p:sldId id="689" r:id="rId175"/>
    <p:sldId id="690" r:id="rId176"/>
    <p:sldId id="691" r:id="rId177"/>
    <p:sldId id="692" r:id="rId178"/>
    <p:sldId id="693" r:id="rId179"/>
    <p:sldId id="694" r:id="rId180"/>
    <p:sldId id="695" r:id="rId181"/>
    <p:sldId id="696" r:id="rId182"/>
    <p:sldId id="697" r:id="rId183"/>
    <p:sldId id="701" r:id="rId184"/>
    <p:sldId id="702" r:id="rId185"/>
    <p:sldId id="698" r:id="rId186"/>
    <p:sldId id="703" r:id="rId187"/>
    <p:sldId id="687" r:id="rId188"/>
    <p:sldId id="704" r:id="rId189"/>
    <p:sldId id="699" r:id="rId190"/>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D3D1D"/>
    <a:srgbClr val="0101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9" autoAdjust="0"/>
    <p:restoredTop sz="89633" autoAdjust="0"/>
  </p:normalViewPr>
  <p:slideViewPr>
    <p:cSldViewPr>
      <p:cViewPr varScale="1">
        <p:scale>
          <a:sx n="94" d="100"/>
          <a:sy n="94" d="100"/>
        </p:scale>
        <p:origin x="393" y="45"/>
      </p:cViewPr>
      <p:guideLst>
        <p:guide orient="horz" pos="2160"/>
        <p:guide pos="384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8" d="100"/>
          <a:sy n="58" d="100"/>
        </p:scale>
        <p:origin x="-1728"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viewProps" Target="view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tableStyles" Target="tableStyles.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8" Type="http://schemas.openxmlformats.org/officeDocument/2006/relationships/slide" Target="slides/slide17.xml"/><Relationship Id="rId39" Type="http://schemas.openxmlformats.org/officeDocument/2006/relationships/slide" Target="slides/slide38.xml"/></Relationships>
</file>

<file path=ppt/_rels/viewProps.xml.rels><?xml version="1.0" encoding="UTF-8" standalone="yes"?>
<Relationships xmlns="http://schemas.openxmlformats.org/package/2006/relationships"><Relationship Id="rId8" Type="http://schemas.openxmlformats.org/officeDocument/2006/relationships/slide" Target="slides/slide139.xml"/><Relationship Id="rId3" Type="http://schemas.openxmlformats.org/officeDocument/2006/relationships/slide" Target="slides/slide23.xml"/><Relationship Id="rId7" Type="http://schemas.openxmlformats.org/officeDocument/2006/relationships/slide" Target="slides/slide115.xml"/><Relationship Id="rId2" Type="http://schemas.openxmlformats.org/officeDocument/2006/relationships/slide" Target="slides/slide17.xml"/><Relationship Id="rId1" Type="http://schemas.openxmlformats.org/officeDocument/2006/relationships/slide" Target="slides/slide2.xml"/><Relationship Id="rId6" Type="http://schemas.openxmlformats.org/officeDocument/2006/relationships/slide" Target="slides/slide31.xml"/><Relationship Id="rId5" Type="http://schemas.openxmlformats.org/officeDocument/2006/relationships/slide" Target="slides/slide29.xml"/><Relationship Id="rId4" Type="http://schemas.openxmlformats.org/officeDocument/2006/relationships/slide" Target="slides/slide28.xml"/><Relationship Id="rId9" Type="http://schemas.openxmlformats.org/officeDocument/2006/relationships/slide" Target="slides/slide1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kumimoji="1" sz="1200">
                <a:latin typeface="Times New Roman" pitchFamily="18" charset="0"/>
              </a:defRPr>
            </a:lvl1pPr>
          </a:lstStyle>
          <a:p>
            <a:pPr>
              <a:defRPr/>
            </a:pPr>
            <a:endParaRPr lang="zh-CN" altLang="en-US"/>
          </a:p>
        </p:txBody>
      </p:sp>
      <p:sp>
        <p:nvSpPr>
          <p:cNvPr id="4198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1" sz="1200">
                <a:latin typeface="Times New Roman" pitchFamily="18" charset="0"/>
              </a:defRPr>
            </a:lvl1pPr>
          </a:lstStyle>
          <a:p>
            <a:pPr>
              <a:defRPr/>
            </a:pPr>
            <a:endParaRPr lang="en-US" altLang="zh-CN"/>
          </a:p>
        </p:txBody>
      </p:sp>
      <p:sp>
        <p:nvSpPr>
          <p:cNvPr id="307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4199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kumimoji="1" sz="1200">
                <a:latin typeface="Times New Roman" pitchFamily="18" charset="0"/>
              </a:defRPr>
            </a:lvl1pPr>
          </a:lstStyle>
          <a:p>
            <a:pPr>
              <a:defRPr/>
            </a:pPr>
            <a:endParaRPr lang="en-US" altLang="zh-CN"/>
          </a:p>
        </p:txBody>
      </p:sp>
      <p:sp>
        <p:nvSpPr>
          <p:cNvPr id="4199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1" sz="1200" smtClean="0">
                <a:latin typeface="Times New Roman" panose="02020603050405020304" pitchFamily="18" charset="0"/>
              </a:defRPr>
            </a:lvl1pPr>
          </a:lstStyle>
          <a:p>
            <a:pPr>
              <a:defRPr/>
            </a:pPr>
            <a:fld id="{A9A177F8-DC53-4A5E-A7F4-2008BECF417B}"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9A177F8-DC53-4A5E-A7F4-2008BECF417B}" type="slidenum">
              <a:rPr lang="zh-CN" altLang="en-US" smtClean="0"/>
              <a:pPr>
                <a:defRPr/>
              </a:pPr>
              <a:t>1</a:t>
            </a:fld>
            <a:endParaRPr lang="en-US" altLang="zh-CN"/>
          </a:p>
        </p:txBody>
      </p:sp>
    </p:spTree>
    <p:extLst>
      <p:ext uri="{BB962C8B-B14F-4D97-AF65-F5344CB8AC3E}">
        <p14:creationId xmlns:p14="http://schemas.microsoft.com/office/powerpoint/2010/main" val="3074906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3C70B7FF-B646-41CA-B39E-23C7064A0A3E}" type="slidenum">
              <a:rPr lang="zh-CN" altLang="en-US">
                <a:latin typeface="Times New Roman" panose="02020603050405020304" pitchFamily="18" charset="0"/>
              </a:rPr>
              <a:pPr>
                <a:spcBef>
                  <a:spcPct val="0"/>
                </a:spcBef>
              </a:pPr>
              <a:t>121</a:t>
            </a:fld>
            <a:endParaRPr lang="en-US" altLang="zh-CN">
              <a:latin typeface="Times New Roman" panose="02020603050405020304" pitchFamily="18" charset="0"/>
            </a:endParaRPr>
          </a:p>
        </p:txBody>
      </p:sp>
      <p:sp>
        <p:nvSpPr>
          <p:cNvPr id="114691" name="Rectangle 2"/>
          <p:cNvSpPr>
            <a:spLocks noGrp="1" noRot="1" noChangeAspect="1" noChangeArrowheads="1" noTextEdit="1"/>
          </p:cNvSpPr>
          <p:nvPr>
            <p:ph type="sldImg"/>
          </p:nvPr>
        </p:nvSpPr>
        <p:spPr>
          <a:xfrm>
            <a:off x="381000" y="685800"/>
            <a:ext cx="6096000" cy="3429000"/>
          </a:xfrm>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cs typeface="Arial" panose="020B0604020202020204" pitchFamily="34" charset="0"/>
              </a:rPr>
              <a:t>序号 大写 小写 英文注音 国际音标注音 中文读音 意义 </a:t>
            </a:r>
            <a:br>
              <a:rPr lang="zh-CN" altLang="en-US" dirty="0">
                <a:cs typeface="Arial" panose="020B0604020202020204" pitchFamily="34" charset="0"/>
              </a:rPr>
            </a:br>
            <a:r>
              <a:rPr lang="zh-CN" altLang="en-US" dirty="0">
                <a:cs typeface="Arial" panose="020B0604020202020204" pitchFamily="34" charset="0"/>
              </a:rPr>
              <a:t>1 </a:t>
            </a:r>
            <a:r>
              <a:rPr lang="en-US" altLang="zh-CN" dirty="0">
                <a:cs typeface="Arial" panose="020B0604020202020204" pitchFamily="34" charset="0"/>
              </a:rPr>
              <a:t>Α α alpha a:lf </a:t>
            </a:r>
            <a:br>
              <a:rPr lang="en-US" altLang="zh-CN" dirty="0">
                <a:cs typeface="Arial" panose="020B0604020202020204" pitchFamily="34" charset="0"/>
              </a:rPr>
            </a:br>
            <a:r>
              <a:rPr lang="zh-CN" altLang="en-US" dirty="0">
                <a:cs typeface="Arial" panose="020B0604020202020204" pitchFamily="34" charset="0"/>
              </a:rPr>
              <a:t>阿尔法 角度；系数 </a:t>
            </a:r>
            <a:br>
              <a:rPr lang="zh-CN" altLang="en-US" dirty="0">
                <a:cs typeface="Arial" panose="020B0604020202020204" pitchFamily="34" charset="0"/>
              </a:rPr>
            </a:br>
            <a:r>
              <a:rPr lang="zh-CN" altLang="en-US" dirty="0">
                <a:cs typeface="Arial" panose="020B0604020202020204" pitchFamily="34" charset="0"/>
              </a:rPr>
              <a:t>2 </a:t>
            </a:r>
            <a:r>
              <a:rPr lang="en-US" altLang="zh-CN" dirty="0">
                <a:cs typeface="Arial" panose="020B0604020202020204" pitchFamily="34" charset="0"/>
              </a:rPr>
              <a:t>Β β beta bet </a:t>
            </a:r>
            <a:br>
              <a:rPr lang="en-US" altLang="zh-CN" dirty="0">
                <a:cs typeface="Arial" panose="020B0604020202020204" pitchFamily="34" charset="0"/>
              </a:rPr>
            </a:br>
            <a:r>
              <a:rPr lang="zh-CN" altLang="en-US" dirty="0">
                <a:cs typeface="Arial" panose="020B0604020202020204" pitchFamily="34" charset="0"/>
              </a:rPr>
              <a:t>贝塔 磁通系数；角度；系数 </a:t>
            </a:r>
            <a:br>
              <a:rPr lang="zh-CN" altLang="en-US" dirty="0">
                <a:cs typeface="Arial" panose="020B0604020202020204" pitchFamily="34" charset="0"/>
              </a:rPr>
            </a:br>
            <a:r>
              <a:rPr lang="zh-CN" altLang="en-US" dirty="0">
                <a:cs typeface="Arial" panose="020B0604020202020204" pitchFamily="34" charset="0"/>
              </a:rPr>
              <a:t>3 </a:t>
            </a:r>
            <a:r>
              <a:rPr lang="en-US" altLang="zh-CN" dirty="0">
                <a:cs typeface="Arial" panose="020B0604020202020204" pitchFamily="34" charset="0"/>
              </a:rPr>
              <a:t>Γ </a:t>
            </a:r>
            <a:r>
              <a:rPr lang="en-US" altLang="zh-CN" dirty="0" err="1">
                <a:cs typeface="Arial" panose="020B0604020202020204" pitchFamily="34" charset="0"/>
              </a:rPr>
              <a:t>γ</a:t>
            </a:r>
            <a:r>
              <a:rPr lang="en-US" altLang="zh-CN" dirty="0">
                <a:cs typeface="Arial" panose="020B0604020202020204" pitchFamily="34" charset="0"/>
              </a:rPr>
              <a:t> gamma </a:t>
            </a:r>
            <a:r>
              <a:rPr lang="en-US" altLang="zh-CN" dirty="0" err="1">
                <a:cs typeface="Arial" panose="020B0604020202020204" pitchFamily="34" charset="0"/>
              </a:rPr>
              <a:t>ga:m</a:t>
            </a:r>
            <a:r>
              <a:rPr lang="en-US" altLang="zh-CN" dirty="0">
                <a:cs typeface="Arial" panose="020B0604020202020204" pitchFamily="34" charset="0"/>
              </a:rPr>
              <a:t> </a:t>
            </a:r>
            <a:br>
              <a:rPr lang="en-US" altLang="zh-CN" dirty="0">
                <a:cs typeface="Arial" panose="020B0604020202020204" pitchFamily="34" charset="0"/>
              </a:rPr>
            </a:br>
            <a:r>
              <a:rPr lang="zh-CN" altLang="en-US" dirty="0">
                <a:cs typeface="Arial" panose="020B0604020202020204" pitchFamily="34" charset="0"/>
              </a:rPr>
              <a:t>伽马 电导系数</a:t>
            </a:r>
            <a:r>
              <a:rPr lang="en-US" altLang="zh-CN" dirty="0">
                <a:cs typeface="Arial" panose="020B0604020202020204" pitchFamily="34" charset="0"/>
              </a:rPr>
              <a:t>(</a:t>
            </a:r>
            <a:r>
              <a:rPr lang="zh-CN" altLang="en-US" dirty="0">
                <a:cs typeface="Arial" panose="020B0604020202020204" pitchFamily="34" charset="0"/>
              </a:rPr>
              <a:t>小写</a:t>
            </a:r>
            <a:r>
              <a:rPr lang="en-US" altLang="zh-CN" dirty="0">
                <a:cs typeface="Arial" panose="020B0604020202020204" pitchFamily="34" charset="0"/>
              </a:rPr>
              <a:t>)</a:t>
            </a:r>
            <a:r>
              <a:rPr lang="zh-CN" altLang="en-US" dirty="0">
                <a:cs typeface="Arial" panose="020B0604020202020204" pitchFamily="34" charset="0"/>
              </a:rPr>
              <a:t> </a:t>
            </a:r>
            <a:br>
              <a:rPr lang="zh-CN" altLang="en-US" dirty="0">
                <a:cs typeface="Arial" panose="020B0604020202020204" pitchFamily="34" charset="0"/>
              </a:rPr>
            </a:br>
            <a:r>
              <a:rPr lang="zh-CN" altLang="en-US" dirty="0">
                <a:cs typeface="Arial" panose="020B0604020202020204" pitchFamily="34" charset="0"/>
              </a:rPr>
              <a:t>4 </a:t>
            </a:r>
            <a:r>
              <a:rPr lang="en-US" altLang="zh-CN" dirty="0">
                <a:cs typeface="Arial" panose="020B0604020202020204" pitchFamily="34" charset="0"/>
              </a:rPr>
              <a:t>Δ </a:t>
            </a:r>
            <a:r>
              <a:rPr lang="en-US" altLang="zh-CN" dirty="0" err="1">
                <a:cs typeface="Arial" panose="020B0604020202020204" pitchFamily="34" charset="0"/>
              </a:rPr>
              <a:t>δ</a:t>
            </a:r>
            <a:r>
              <a:rPr lang="en-US" altLang="zh-CN" dirty="0">
                <a:cs typeface="Arial" panose="020B0604020202020204" pitchFamily="34" charset="0"/>
              </a:rPr>
              <a:t> delta </a:t>
            </a:r>
            <a:r>
              <a:rPr lang="en-US" altLang="zh-CN" dirty="0" err="1">
                <a:cs typeface="Arial" panose="020B0604020202020204" pitchFamily="34" charset="0"/>
              </a:rPr>
              <a:t>delt</a:t>
            </a:r>
            <a:r>
              <a:rPr lang="en-US" altLang="zh-CN" dirty="0">
                <a:cs typeface="Arial" panose="020B0604020202020204" pitchFamily="34" charset="0"/>
              </a:rPr>
              <a:t> </a:t>
            </a:r>
            <a:br>
              <a:rPr lang="en-US" altLang="zh-CN" dirty="0">
                <a:cs typeface="Arial" panose="020B0604020202020204" pitchFamily="34" charset="0"/>
              </a:rPr>
            </a:br>
            <a:r>
              <a:rPr lang="zh-CN" altLang="en-US" dirty="0">
                <a:cs typeface="Arial" panose="020B0604020202020204" pitchFamily="34" charset="0"/>
              </a:rPr>
              <a:t>德尔塔 变动；密度；屈光度 </a:t>
            </a:r>
            <a:br>
              <a:rPr lang="zh-CN" altLang="en-US" dirty="0">
                <a:cs typeface="Arial" panose="020B0604020202020204" pitchFamily="34" charset="0"/>
              </a:rPr>
            </a:br>
            <a:r>
              <a:rPr lang="zh-CN" altLang="en-US" dirty="0">
                <a:cs typeface="Arial" panose="020B0604020202020204" pitchFamily="34" charset="0"/>
              </a:rPr>
              <a:t>5 </a:t>
            </a:r>
            <a:r>
              <a:rPr lang="en-US" altLang="zh-CN" dirty="0">
                <a:cs typeface="Arial" panose="020B0604020202020204" pitchFamily="34" charset="0"/>
              </a:rPr>
              <a:t>Ε </a:t>
            </a:r>
            <a:r>
              <a:rPr lang="en-US" altLang="zh-CN" dirty="0" err="1">
                <a:cs typeface="Arial" panose="020B0604020202020204" pitchFamily="34" charset="0"/>
              </a:rPr>
              <a:t>ε</a:t>
            </a:r>
            <a:r>
              <a:rPr lang="en-US" altLang="zh-CN" dirty="0">
                <a:cs typeface="Arial" panose="020B0604020202020204" pitchFamily="34" charset="0"/>
              </a:rPr>
              <a:t> epsilon </a:t>
            </a:r>
            <a:r>
              <a:rPr lang="en-US" altLang="zh-CN" dirty="0" err="1">
                <a:cs typeface="Arial" panose="020B0604020202020204" pitchFamily="34" charset="0"/>
              </a:rPr>
              <a:t>ep`silon</a:t>
            </a:r>
            <a:r>
              <a:rPr lang="en-US" altLang="zh-CN" dirty="0">
                <a:cs typeface="Arial" panose="020B0604020202020204" pitchFamily="34" charset="0"/>
              </a:rPr>
              <a:t> </a:t>
            </a:r>
            <a:r>
              <a:rPr lang="zh-CN" altLang="en-US" dirty="0">
                <a:cs typeface="Arial" panose="020B0604020202020204" pitchFamily="34" charset="0"/>
              </a:rPr>
              <a:t>伊普西龙 对数之基数 </a:t>
            </a:r>
            <a:br>
              <a:rPr lang="zh-CN" altLang="en-US" dirty="0">
                <a:cs typeface="Arial" panose="020B0604020202020204" pitchFamily="34" charset="0"/>
              </a:rPr>
            </a:br>
            <a:r>
              <a:rPr lang="zh-CN" altLang="en-US" dirty="0">
                <a:cs typeface="Arial" panose="020B0604020202020204" pitchFamily="34" charset="0"/>
              </a:rPr>
              <a:t>6 </a:t>
            </a:r>
            <a:r>
              <a:rPr lang="en-US" altLang="zh-CN" dirty="0">
                <a:cs typeface="Arial" panose="020B0604020202020204" pitchFamily="34" charset="0"/>
              </a:rPr>
              <a:t>Ζ </a:t>
            </a:r>
            <a:r>
              <a:rPr lang="en-US" altLang="zh-CN" dirty="0" err="1">
                <a:cs typeface="Arial" panose="020B0604020202020204" pitchFamily="34" charset="0"/>
              </a:rPr>
              <a:t>ζ</a:t>
            </a:r>
            <a:r>
              <a:rPr lang="en-US" altLang="zh-CN" dirty="0">
                <a:cs typeface="Arial" panose="020B0604020202020204" pitchFamily="34" charset="0"/>
              </a:rPr>
              <a:t> zeta </a:t>
            </a:r>
            <a:r>
              <a:rPr lang="en-US" altLang="zh-CN" dirty="0" err="1">
                <a:cs typeface="Arial" panose="020B0604020202020204" pitchFamily="34" charset="0"/>
              </a:rPr>
              <a:t>zat</a:t>
            </a:r>
            <a:r>
              <a:rPr lang="en-US" altLang="zh-CN" dirty="0">
                <a:cs typeface="Arial" panose="020B0604020202020204" pitchFamily="34" charset="0"/>
              </a:rPr>
              <a:t> </a:t>
            </a:r>
            <a:br>
              <a:rPr lang="en-US" altLang="zh-CN" dirty="0">
                <a:cs typeface="Arial" panose="020B0604020202020204" pitchFamily="34" charset="0"/>
              </a:rPr>
            </a:br>
            <a:r>
              <a:rPr lang="zh-CN" altLang="en-US" dirty="0">
                <a:cs typeface="Arial" panose="020B0604020202020204" pitchFamily="34" charset="0"/>
              </a:rPr>
              <a:t>截塔 系数；方位角；阻抗；相对粘度；原子序数 </a:t>
            </a:r>
            <a:br>
              <a:rPr lang="zh-CN" altLang="en-US" dirty="0">
                <a:cs typeface="Arial" panose="020B0604020202020204" pitchFamily="34" charset="0"/>
              </a:rPr>
            </a:br>
            <a:r>
              <a:rPr lang="zh-CN" altLang="en-US" dirty="0">
                <a:cs typeface="Arial" panose="020B0604020202020204" pitchFamily="34" charset="0"/>
              </a:rPr>
              <a:t>7 </a:t>
            </a:r>
            <a:r>
              <a:rPr lang="en-US" altLang="zh-CN" dirty="0">
                <a:cs typeface="Arial" panose="020B0604020202020204" pitchFamily="34" charset="0"/>
              </a:rPr>
              <a:t>Η </a:t>
            </a:r>
            <a:r>
              <a:rPr lang="en-US" altLang="zh-CN" dirty="0" err="1">
                <a:cs typeface="Arial" panose="020B0604020202020204" pitchFamily="34" charset="0"/>
              </a:rPr>
              <a:t>η</a:t>
            </a:r>
            <a:r>
              <a:rPr lang="en-US" altLang="zh-CN" dirty="0">
                <a:cs typeface="Arial" panose="020B0604020202020204" pitchFamily="34" charset="0"/>
              </a:rPr>
              <a:t> eta </a:t>
            </a:r>
            <a:r>
              <a:rPr lang="en-US" altLang="zh-CN" dirty="0" err="1">
                <a:cs typeface="Arial" panose="020B0604020202020204" pitchFamily="34" charset="0"/>
              </a:rPr>
              <a:t>eit</a:t>
            </a:r>
            <a:r>
              <a:rPr lang="en-US" altLang="zh-CN" dirty="0">
                <a:cs typeface="Arial" panose="020B0604020202020204" pitchFamily="34" charset="0"/>
              </a:rPr>
              <a:t> </a:t>
            </a:r>
            <a:br>
              <a:rPr lang="en-US" altLang="zh-CN" dirty="0">
                <a:cs typeface="Arial" panose="020B0604020202020204" pitchFamily="34" charset="0"/>
              </a:rPr>
            </a:br>
            <a:r>
              <a:rPr lang="zh-CN" altLang="en-US" dirty="0">
                <a:cs typeface="Arial" panose="020B0604020202020204" pitchFamily="34" charset="0"/>
              </a:rPr>
              <a:t>艾塔 磁滞系数；效率</a:t>
            </a:r>
            <a:r>
              <a:rPr lang="en-US" altLang="zh-CN" dirty="0">
                <a:cs typeface="Arial" panose="020B0604020202020204" pitchFamily="34" charset="0"/>
              </a:rPr>
              <a:t>(</a:t>
            </a:r>
            <a:r>
              <a:rPr lang="zh-CN" altLang="en-US" dirty="0">
                <a:cs typeface="Arial" panose="020B0604020202020204" pitchFamily="34" charset="0"/>
              </a:rPr>
              <a:t>小写</a:t>
            </a:r>
            <a:r>
              <a:rPr lang="en-US" altLang="zh-CN" dirty="0">
                <a:cs typeface="Arial" panose="020B0604020202020204" pitchFamily="34" charset="0"/>
              </a:rPr>
              <a:t>)</a:t>
            </a:r>
            <a:r>
              <a:rPr lang="zh-CN" altLang="en-US" dirty="0">
                <a:cs typeface="Arial" panose="020B0604020202020204" pitchFamily="34" charset="0"/>
              </a:rPr>
              <a:t> </a:t>
            </a:r>
            <a:br>
              <a:rPr lang="zh-CN" altLang="en-US" dirty="0">
                <a:cs typeface="Arial" panose="020B0604020202020204" pitchFamily="34" charset="0"/>
              </a:rPr>
            </a:br>
            <a:r>
              <a:rPr lang="zh-CN" altLang="en-US" dirty="0">
                <a:cs typeface="Arial" panose="020B0604020202020204" pitchFamily="34" charset="0"/>
              </a:rPr>
              <a:t>8 </a:t>
            </a:r>
            <a:r>
              <a:rPr lang="en-US" altLang="zh-CN" dirty="0">
                <a:cs typeface="Arial" panose="020B0604020202020204" pitchFamily="34" charset="0"/>
              </a:rPr>
              <a:t>Θ </a:t>
            </a:r>
            <a:r>
              <a:rPr lang="en-US" altLang="zh-CN" dirty="0" err="1">
                <a:cs typeface="Arial" panose="020B0604020202020204" pitchFamily="34" charset="0"/>
              </a:rPr>
              <a:t>θ</a:t>
            </a:r>
            <a:r>
              <a:rPr lang="en-US" altLang="zh-CN" dirty="0">
                <a:cs typeface="Arial" panose="020B0604020202020204" pitchFamily="34" charset="0"/>
              </a:rPr>
              <a:t> </a:t>
            </a:r>
            <a:r>
              <a:rPr lang="en-US" altLang="zh-CN" dirty="0" err="1">
                <a:cs typeface="Arial" panose="020B0604020202020204" pitchFamily="34" charset="0"/>
              </a:rPr>
              <a:t>thet</a:t>
            </a:r>
            <a:r>
              <a:rPr lang="en-US" altLang="zh-CN" dirty="0">
                <a:cs typeface="Arial" panose="020B0604020202020204" pitchFamily="34" charset="0"/>
              </a:rPr>
              <a:t> </a:t>
            </a:r>
            <a:br>
              <a:rPr lang="en-US" altLang="zh-CN" dirty="0">
                <a:cs typeface="Arial" panose="020B0604020202020204" pitchFamily="34" charset="0"/>
              </a:rPr>
            </a:br>
            <a:r>
              <a:rPr lang="en-US" altLang="zh-CN" dirty="0" err="1">
                <a:cs typeface="Arial" panose="020B0604020202020204" pitchFamily="34" charset="0"/>
              </a:rPr>
              <a:t>θit</a:t>
            </a:r>
            <a:r>
              <a:rPr lang="en-US" altLang="zh-CN" dirty="0">
                <a:cs typeface="Arial" panose="020B0604020202020204" pitchFamily="34" charset="0"/>
              </a:rPr>
              <a:t> </a:t>
            </a:r>
            <a:br>
              <a:rPr lang="en-US" altLang="zh-CN" dirty="0">
                <a:cs typeface="Arial" panose="020B0604020202020204" pitchFamily="34" charset="0"/>
              </a:rPr>
            </a:br>
            <a:r>
              <a:rPr lang="zh-CN" altLang="en-US" dirty="0">
                <a:cs typeface="Arial" panose="020B0604020202020204" pitchFamily="34" charset="0"/>
              </a:rPr>
              <a:t>西塔 温度；相位角 </a:t>
            </a:r>
            <a:br>
              <a:rPr lang="zh-CN" altLang="en-US" dirty="0">
                <a:cs typeface="Arial" panose="020B0604020202020204" pitchFamily="34" charset="0"/>
              </a:rPr>
            </a:br>
            <a:r>
              <a:rPr lang="zh-CN" altLang="en-US" dirty="0">
                <a:cs typeface="Arial" panose="020B0604020202020204" pitchFamily="34" charset="0"/>
              </a:rPr>
              <a:t>9 </a:t>
            </a:r>
            <a:r>
              <a:rPr lang="en-US" altLang="zh-CN" dirty="0">
                <a:cs typeface="Arial" panose="020B0604020202020204" pitchFamily="34" charset="0"/>
              </a:rPr>
              <a:t>Ι </a:t>
            </a:r>
            <a:r>
              <a:rPr lang="en-US" altLang="zh-CN" dirty="0" err="1">
                <a:cs typeface="Arial" panose="020B0604020202020204" pitchFamily="34" charset="0"/>
              </a:rPr>
              <a:t>ι</a:t>
            </a:r>
            <a:r>
              <a:rPr lang="en-US" altLang="zh-CN" dirty="0">
                <a:cs typeface="Arial" panose="020B0604020202020204" pitchFamily="34" charset="0"/>
              </a:rPr>
              <a:t> </a:t>
            </a:r>
            <a:r>
              <a:rPr lang="en-US" altLang="zh-CN" dirty="0" err="1">
                <a:cs typeface="Arial" panose="020B0604020202020204" pitchFamily="34" charset="0"/>
              </a:rPr>
              <a:t>iot</a:t>
            </a:r>
            <a:r>
              <a:rPr lang="en-US" altLang="zh-CN" dirty="0">
                <a:cs typeface="Arial" panose="020B0604020202020204" pitchFamily="34" charset="0"/>
              </a:rPr>
              <a:t> </a:t>
            </a:r>
            <a:br>
              <a:rPr lang="en-US" altLang="zh-CN" dirty="0">
                <a:cs typeface="Arial" panose="020B0604020202020204" pitchFamily="34" charset="0"/>
              </a:rPr>
            </a:br>
            <a:r>
              <a:rPr lang="en-US" altLang="zh-CN" dirty="0" err="1">
                <a:cs typeface="Arial" panose="020B0604020202020204" pitchFamily="34" charset="0"/>
              </a:rPr>
              <a:t>aiot</a:t>
            </a:r>
            <a:r>
              <a:rPr lang="en-US" altLang="zh-CN" dirty="0">
                <a:cs typeface="Arial" panose="020B0604020202020204" pitchFamily="34" charset="0"/>
              </a:rPr>
              <a:t> </a:t>
            </a:r>
            <a:br>
              <a:rPr lang="en-US" altLang="zh-CN" dirty="0">
                <a:cs typeface="Arial" panose="020B0604020202020204" pitchFamily="34" charset="0"/>
              </a:rPr>
            </a:br>
            <a:r>
              <a:rPr lang="zh-CN" altLang="en-US" dirty="0">
                <a:cs typeface="Arial" panose="020B0604020202020204" pitchFamily="34" charset="0"/>
              </a:rPr>
              <a:t>约塔 微小，一点儿 </a:t>
            </a:r>
            <a:br>
              <a:rPr lang="zh-CN" altLang="en-US" dirty="0">
                <a:cs typeface="Arial" panose="020B0604020202020204" pitchFamily="34" charset="0"/>
              </a:rPr>
            </a:br>
            <a:r>
              <a:rPr lang="zh-CN" altLang="en-US" dirty="0">
                <a:cs typeface="Arial" panose="020B0604020202020204" pitchFamily="34" charset="0"/>
              </a:rPr>
              <a:t>10 </a:t>
            </a:r>
            <a:r>
              <a:rPr lang="en-US" altLang="zh-CN" dirty="0">
                <a:cs typeface="Arial" panose="020B0604020202020204" pitchFamily="34" charset="0"/>
              </a:rPr>
              <a:t>Κ </a:t>
            </a:r>
            <a:r>
              <a:rPr lang="en-US" altLang="zh-CN" b="1" dirty="0" err="1">
                <a:solidFill>
                  <a:srgbClr val="000000"/>
                </a:solidFill>
                <a:cs typeface="Arial" panose="020B0604020202020204" pitchFamily="34" charset="0"/>
              </a:rPr>
              <a:t>κ</a:t>
            </a:r>
            <a:r>
              <a:rPr lang="en-US" altLang="zh-CN" dirty="0">
                <a:cs typeface="Arial" panose="020B0604020202020204" pitchFamily="34" charset="0"/>
              </a:rPr>
              <a:t> kappa </a:t>
            </a:r>
            <a:r>
              <a:rPr lang="en-US" altLang="zh-CN" dirty="0" err="1">
                <a:cs typeface="Arial" panose="020B0604020202020204" pitchFamily="34" charset="0"/>
              </a:rPr>
              <a:t>kap</a:t>
            </a:r>
            <a:r>
              <a:rPr lang="en-US" altLang="zh-CN" dirty="0">
                <a:cs typeface="Arial" panose="020B0604020202020204" pitchFamily="34" charset="0"/>
              </a:rPr>
              <a:t> </a:t>
            </a:r>
            <a:br>
              <a:rPr lang="en-US" altLang="zh-CN" dirty="0">
                <a:cs typeface="Arial" panose="020B0604020202020204" pitchFamily="34" charset="0"/>
              </a:rPr>
            </a:br>
            <a:r>
              <a:rPr lang="zh-CN" altLang="en-US" dirty="0">
                <a:cs typeface="Arial" panose="020B0604020202020204" pitchFamily="34" charset="0"/>
              </a:rPr>
              <a:t>卡帕 介质常数 </a:t>
            </a:r>
            <a:br>
              <a:rPr lang="zh-CN" altLang="en-US" dirty="0">
                <a:cs typeface="Arial" panose="020B0604020202020204" pitchFamily="34" charset="0"/>
              </a:rPr>
            </a:br>
            <a:r>
              <a:rPr lang="zh-CN" altLang="en-US" dirty="0">
                <a:cs typeface="Arial" panose="020B0604020202020204" pitchFamily="34" charset="0"/>
              </a:rPr>
              <a:t>11 ∧ </a:t>
            </a:r>
            <a:r>
              <a:rPr lang="en-US" altLang="zh-CN" dirty="0">
                <a:cs typeface="Arial" panose="020B0604020202020204" pitchFamily="34" charset="0"/>
              </a:rPr>
              <a:t>λ lambda </a:t>
            </a:r>
            <a:r>
              <a:rPr lang="en-US" altLang="zh-CN" dirty="0" err="1">
                <a:cs typeface="Arial" panose="020B0604020202020204" pitchFamily="34" charset="0"/>
              </a:rPr>
              <a:t>lambd</a:t>
            </a:r>
            <a:r>
              <a:rPr lang="en-US" altLang="zh-CN" dirty="0">
                <a:cs typeface="Arial" panose="020B0604020202020204" pitchFamily="34" charset="0"/>
              </a:rPr>
              <a:t> </a:t>
            </a:r>
            <a:br>
              <a:rPr lang="en-US" altLang="zh-CN" dirty="0">
                <a:cs typeface="Arial" panose="020B0604020202020204" pitchFamily="34" charset="0"/>
              </a:rPr>
            </a:br>
            <a:r>
              <a:rPr lang="zh-CN" altLang="en-US" dirty="0">
                <a:cs typeface="Arial" panose="020B0604020202020204" pitchFamily="34" charset="0"/>
              </a:rPr>
              <a:t>兰布达 波长</a:t>
            </a:r>
            <a:r>
              <a:rPr lang="en-US" altLang="zh-CN" dirty="0">
                <a:cs typeface="Arial" panose="020B0604020202020204" pitchFamily="34" charset="0"/>
              </a:rPr>
              <a:t>(</a:t>
            </a:r>
            <a:r>
              <a:rPr lang="zh-CN" altLang="en-US" dirty="0">
                <a:cs typeface="Arial" panose="020B0604020202020204" pitchFamily="34" charset="0"/>
              </a:rPr>
              <a:t>小写</a:t>
            </a:r>
            <a:r>
              <a:rPr lang="en-US" altLang="zh-CN" dirty="0">
                <a:cs typeface="Arial" panose="020B0604020202020204" pitchFamily="34" charset="0"/>
              </a:rPr>
              <a:t>)</a:t>
            </a:r>
            <a:r>
              <a:rPr lang="zh-CN" altLang="en-US" dirty="0">
                <a:cs typeface="Arial" panose="020B0604020202020204" pitchFamily="34" charset="0"/>
              </a:rPr>
              <a:t>；体积 </a:t>
            </a:r>
            <a:br>
              <a:rPr lang="zh-CN" altLang="en-US" dirty="0">
                <a:cs typeface="Arial" panose="020B0604020202020204" pitchFamily="34" charset="0"/>
              </a:rPr>
            </a:br>
            <a:r>
              <a:rPr lang="zh-CN" altLang="en-US" dirty="0">
                <a:cs typeface="Arial" panose="020B0604020202020204" pitchFamily="34" charset="0"/>
              </a:rPr>
              <a:t>12 </a:t>
            </a:r>
            <a:r>
              <a:rPr lang="en-US" altLang="zh-CN" dirty="0">
                <a:cs typeface="Arial" panose="020B0604020202020204" pitchFamily="34" charset="0"/>
              </a:rPr>
              <a:t>Μ </a:t>
            </a:r>
            <a:r>
              <a:rPr lang="en-US" altLang="zh-CN" dirty="0" err="1">
                <a:cs typeface="Arial" panose="020B0604020202020204" pitchFamily="34" charset="0"/>
              </a:rPr>
              <a:t>μ</a:t>
            </a:r>
            <a:r>
              <a:rPr lang="en-US" altLang="zh-CN" dirty="0">
                <a:cs typeface="Arial" panose="020B0604020202020204" pitchFamily="34" charset="0"/>
              </a:rPr>
              <a:t> mu </a:t>
            </a:r>
            <a:r>
              <a:rPr lang="en-US" altLang="zh-CN" dirty="0" err="1">
                <a:cs typeface="Arial" panose="020B0604020202020204" pitchFamily="34" charset="0"/>
              </a:rPr>
              <a:t>mju</a:t>
            </a:r>
            <a:r>
              <a:rPr lang="en-US" altLang="zh-CN" dirty="0">
                <a:cs typeface="Arial" panose="020B0604020202020204" pitchFamily="34" charset="0"/>
              </a:rPr>
              <a:t> </a:t>
            </a:r>
            <a:r>
              <a:rPr lang="zh-CN" altLang="en-US" dirty="0">
                <a:cs typeface="Arial" panose="020B0604020202020204" pitchFamily="34" charset="0"/>
              </a:rPr>
              <a:t>缪 磁导系数；微</a:t>
            </a:r>
            <a:r>
              <a:rPr lang="en-US" altLang="zh-CN" dirty="0">
                <a:cs typeface="Arial" panose="020B0604020202020204" pitchFamily="34" charset="0"/>
              </a:rPr>
              <a:t>(</a:t>
            </a:r>
            <a:r>
              <a:rPr lang="zh-CN" altLang="en-US" dirty="0">
                <a:cs typeface="Arial" panose="020B0604020202020204" pitchFamily="34" charset="0"/>
              </a:rPr>
              <a:t>千分之一</a:t>
            </a:r>
            <a:r>
              <a:rPr lang="en-US" altLang="zh-CN" dirty="0">
                <a:cs typeface="Arial" panose="020B0604020202020204" pitchFamily="34" charset="0"/>
              </a:rPr>
              <a:t>)</a:t>
            </a:r>
            <a:r>
              <a:rPr lang="zh-CN" altLang="en-US" dirty="0">
                <a:cs typeface="Arial" panose="020B0604020202020204" pitchFamily="34" charset="0"/>
              </a:rPr>
              <a:t>；放大因数</a:t>
            </a:r>
            <a:r>
              <a:rPr lang="en-US" altLang="zh-CN" dirty="0">
                <a:cs typeface="Arial" panose="020B0604020202020204" pitchFamily="34" charset="0"/>
              </a:rPr>
              <a:t>(</a:t>
            </a:r>
            <a:r>
              <a:rPr lang="zh-CN" altLang="en-US" dirty="0">
                <a:cs typeface="Arial" panose="020B0604020202020204" pitchFamily="34" charset="0"/>
              </a:rPr>
              <a:t>小写</a:t>
            </a:r>
            <a:r>
              <a:rPr lang="en-US" altLang="zh-CN" dirty="0">
                <a:cs typeface="Arial" panose="020B0604020202020204" pitchFamily="34" charset="0"/>
              </a:rPr>
              <a:t>)</a:t>
            </a:r>
            <a:r>
              <a:rPr lang="zh-CN" altLang="en-US" dirty="0">
                <a:cs typeface="Arial" panose="020B0604020202020204" pitchFamily="34" charset="0"/>
              </a:rPr>
              <a:t> </a:t>
            </a:r>
            <a:br>
              <a:rPr lang="zh-CN" altLang="en-US" dirty="0">
                <a:cs typeface="Arial" panose="020B0604020202020204" pitchFamily="34" charset="0"/>
              </a:rPr>
            </a:br>
            <a:r>
              <a:rPr lang="zh-CN" altLang="en-US" dirty="0">
                <a:cs typeface="Arial" panose="020B0604020202020204" pitchFamily="34" charset="0"/>
              </a:rPr>
              <a:t>13 </a:t>
            </a:r>
            <a:r>
              <a:rPr lang="en-US" altLang="zh-CN" dirty="0">
                <a:cs typeface="Arial" panose="020B0604020202020204" pitchFamily="34" charset="0"/>
              </a:rPr>
              <a:t>Ν </a:t>
            </a:r>
            <a:r>
              <a:rPr lang="en-US" altLang="zh-CN" dirty="0" err="1">
                <a:cs typeface="Arial" panose="020B0604020202020204" pitchFamily="34" charset="0"/>
              </a:rPr>
              <a:t>ν</a:t>
            </a:r>
            <a:r>
              <a:rPr lang="en-US" altLang="zh-CN" dirty="0">
                <a:cs typeface="Arial" panose="020B0604020202020204" pitchFamily="34" charset="0"/>
              </a:rPr>
              <a:t> nu </a:t>
            </a:r>
            <a:r>
              <a:rPr lang="en-US" altLang="zh-CN" dirty="0" err="1">
                <a:cs typeface="Arial" panose="020B0604020202020204" pitchFamily="34" charset="0"/>
              </a:rPr>
              <a:t>nju</a:t>
            </a:r>
            <a:r>
              <a:rPr lang="en-US" altLang="zh-CN" dirty="0">
                <a:cs typeface="Arial" panose="020B0604020202020204" pitchFamily="34" charset="0"/>
              </a:rPr>
              <a:t> </a:t>
            </a:r>
            <a:r>
              <a:rPr lang="zh-CN" altLang="en-US" dirty="0">
                <a:cs typeface="Arial" panose="020B0604020202020204" pitchFamily="34" charset="0"/>
              </a:rPr>
              <a:t>纽 磁阻系数 </a:t>
            </a:r>
            <a:br>
              <a:rPr lang="zh-CN" altLang="en-US" dirty="0">
                <a:cs typeface="Arial" panose="020B0604020202020204" pitchFamily="34" charset="0"/>
              </a:rPr>
            </a:br>
            <a:r>
              <a:rPr lang="zh-CN" altLang="en-US" dirty="0">
                <a:cs typeface="Arial" panose="020B0604020202020204" pitchFamily="34" charset="0"/>
              </a:rPr>
              <a:t>14 </a:t>
            </a:r>
            <a:r>
              <a:rPr lang="en-US" altLang="zh-CN" dirty="0">
                <a:cs typeface="Arial" panose="020B0604020202020204" pitchFamily="34" charset="0"/>
              </a:rPr>
              <a:t>Ξ </a:t>
            </a:r>
            <a:r>
              <a:rPr lang="en-US" altLang="zh-CN" dirty="0" err="1">
                <a:cs typeface="Arial" panose="020B0604020202020204" pitchFamily="34" charset="0"/>
              </a:rPr>
              <a:t>ξ</a:t>
            </a:r>
            <a:r>
              <a:rPr lang="en-US" altLang="zh-CN" dirty="0">
                <a:cs typeface="Arial" panose="020B0604020202020204" pitchFamily="34" charset="0"/>
              </a:rPr>
              <a:t> xi </a:t>
            </a:r>
            <a:r>
              <a:rPr lang="en-US" altLang="zh-CN" dirty="0" err="1">
                <a:cs typeface="Arial" panose="020B0604020202020204" pitchFamily="34" charset="0"/>
              </a:rPr>
              <a:t>ksi</a:t>
            </a:r>
            <a:r>
              <a:rPr lang="en-US" altLang="zh-CN" dirty="0">
                <a:cs typeface="Arial" panose="020B0604020202020204" pitchFamily="34" charset="0"/>
              </a:rPr>
              <a:t> </a:t>
            </a:r>
            <a:r>
              <a:rPr lang="zh-CN" altLang="en-US" dirty="0">
                <a:cs typeface="Arial" panose="020B0604020202020204" pitchFamily="34" charset="0"/>
              </a:rPr>
              <a:t>克西 　 </a:t>
            </a:r>
            <a:br>
              <a:rPr lang="zh-CN" altLang="en-US" dirty="0">
                <a:cs typeface="Arial" panose="020B0604020202020204" pitchFamily="34" charset="0"/>
              </a:rPr>
            </a:br>
            <a:r>
              <a:rPr lang="zh-CN" altLang="en-US" dirty="0">
                <a:cs typeface="Arial" panose="020B0604020202020204" pitchFamily="34" charset="0"/>
              </a:rPr>
              <a:t>15 </a:t>
            </a:r>
            <a:r>
              <a:rPr lang="en-US" altLang="zh-CN" dirty="0">
                <a:cs typeface="Arial" panose="020B0604020202020204" pitchFamily="34" charset="0"/>
              </a:rPr>
              <a:t>Ο </a:t>
            </a:r>
            <a:r>
              <a:rPr lang="en-US" altLang="zh-CN" dirty="0" err="1">
                <a:cs typeface="Arial" panose="020B0604020202020204" pitchFamily="34" charset="0"/>
              </a:rPr>
              <a:t>ο</a:t>
            </a:r>
            <a:r>
              <a:rPr lang="en-US" altLang="zh-CN" dirty="0">
                <a:cs typeface="Arial" panose="020B0604020202020204" pitchFamily="34" charset="0"/>
              </a:rPr>
              <a:t> omicron </a:t>
            </a:r>
            <a:r>
              <a:rPr lang="en-US" altLang="zh-CN" dirty="0" err="1">
                <a:cs typeface="Arial" panose="020B0604020202020204" pitchFamily="34" charset="0"/>
              </a:rPr>
              <a:t>omik`ron</a:t>
            </a:r>
            <a:r>
              <a:rPr lang="en-US" altLang="zh-CN" dirty="0">
                <a:cs typeface="Arial" panose="020B0604020202020204" pitchFamily="34" charset="0"/>
              </a:rPr>
              <a:t> </a:t>
            </a:r>
            <a:r>
              <a:rPr lang="zh-CN" altLang="en-US" dirty="0">
                <a:cs typeface="Arial" panose="020B0604020202020204" pitchFamily="34" charset="0"/>
              </a:rPr>
              <a:t>奥密克戎 　 </a:t>
            </a:r>
            <a:br>
              <a:rPr lang="zh-CN" altLang="en-US" dirty="0">
                <a:cs typeface="Arial" panose="020B0604020202020204" pitchFamily="34" charset="0"/>
              </a:rPr>
            </a:br>
            <a:r>
              <a:rPr lang="zh-CN" altLang="en-US" dirty="0">
                <a:cs typeface="Arial" panose="020B0604020202020204" pitchFamily="34" charset="0"/>
              </a:rPr>
              <a:t>16 ∏ </a:t>
            </a:r>
            <a:r>
              <a:rPr lang="en-US" altLang="zh-CN" dirty="0">
                <a:cs typeface="Arial" panose="020B0604020202020204" pitchFamily="34" charset="0"/>
              </a:rPr>
              <a:t>π pi </a:t>
            </a:r>
            <a:r>
              <a:rPr lang="en-US" altLang="zh-CN" dirty="0" err="1">
                <a:cs typeface="Arial" panose="020B0604020202020204" pitchFamily="34" charset="0"/>
              </a:rPr>
              <a:t>pai</a:t>
            </a:r>
            <a:r>
              <a:rPr lang="en-US" altLang="zh-CN" dirty="0">
                <a:cs typeface="Arial" panose="020B0604020202020204" pitchFamily="34" charset="0"/>
              </a:rPr>
              <a:t> </a:t>
            </a:r>
            <a:r>
              <a:rPr lang="zh-CN" altLang="en-US" dirty="0">
                <a:cs typeface="Arial" panose="020B0604020202020204" pitchFamily="34" charset="0"/>
              </a:rPr>
              <a:t>派 圆周率=圆周÷直径=3.141592653589793 </a:t>
            </a:r>
            <a:br>
              <a:rPr lang="zh-CN" altLang="en-US" dirty="0">
                <a:cs typeface="Arial" panose="020B0604020202020204" pitchFamily="34" charset="0"/>
              </a:rPr>
            </a:br>
            <a:r>
              <a:rPr lang="zh-CN" altLang="en-US" dirty="0">
                <a:cs typeface="Arial" panose="020B0604020202020204" pitchFamily="34" charset="0"/>
              </a:rPr>
              <a:t>17 </a:t>
            </a:r>
            <a:r>
              <a:rPr lang="en-US" altLang="zh-CN" dirty="0">
                <a:cs typeface="Arial" panose="020B0604020202020204" pitchFamily="34" charset="0"/>
              </a:rPr>
              <a:t>Ρ </a:t>
            </a:r>
            <a:r>
              <a:rPr lang="en-US" altLang="zh-CN" dirty="0" err="1">
                <a:cs typeface="Arial" panose="020B0604020202020204" pitchFamily="34" charset="0"/>
              </a:rPr>
              <a:t>ρ</a:t>
            </a:r>
            <a:r>
              <a:rPr lang="en-US" altLang="zh-CN" dirty="0">
                <a:cs typeface="Arial" panose="020B0604020202020204" pitchFamily="34" charset="0"/>
              </a:rPr>
              <a:t> rho </a:t>
            </a:r>
            <a:r>
              <a:rPr lang="en-US" altLang="zh-CN" dirty="0" err="1">
                <a:cs typeface="Arial" panose="020B0604020202020204" pitchFamily="34" charset="0"/>
              </a:rPr>
              <a:t>rou</a:t>
            </a:r>
            <a:r>
              <a:rPr lang="en-US" altLang="zh-CN" dirty="0">
                <a:cs typeface="Arial" panose="020B0604020202020204" pitchFamily="34" charset="0"/>
              </a:rPr>
              <a:t> </a:t>
            </a:r>
            <a:r>
              <a:rPr lang="zh-CN" altLang="en-US" dirty="0">
                <a:cs typeface="Arial" panose="020B0604020202020204" pitchFamily="34" charset="0"/>
              </a:rPr>
              <a:t>肉 电阻系数</a:t>
            </a:r>
            <a:r>
              <a:rPr lang="en-US" altLang="zh-CN" dirty="0">
                <a:cs typeface="Arial" panose="020B0604020202020204" pitchFamily="34" charset="0"/>
              </a:rPr>
              <a:t>(</a:t>
            </a:r>
            <a:r>
              <a:rPr lang="zh-CN" altLang="en-US" dirty="0">
                <a:cs typeface="Arial" panose="020B0604020202020204" pitchFamily="34" charset="0"/>
              </a:rPr>
              <a:t>小写</a:t>
            </a:r>
            <a:r>
              <a:rPr lang="en-US" altLang="zh-CN" dirty="0">
                <a:cs typeface="Arial" panose="020B0604020202020204" pitchFamily="34" charset="0"/>
              </a:rPr>
              <a:t>)</a:t>
            </a:r>
            <a:r>
              <a:rPr lang="zh-CN" altLang="en-US" dirty="0">
                <a:cs typeface="Arial" panose="020B0604020202020204" pitchFamily="34" charset="0"/>
              </a:rPr>
              <a:t> </a:t>
            </a:r>
            <a:br>
              <a:rPr lang="zh-CN" altLang="en-US" dirty="0">
                <a:cs typeface="Arial" panose="020B0604020202020204" pitchFamily="34" charset="0"/>
              </a:rPr>
            </a:br>
            <a:r>
              <a:rPr lang="zh-CN" altLang="en-US" dirty="0">
                <a:cs typeface="Arial" panose="020B0604020202020204" pitchFamily="34" charset="0"/>
              </a:rPr>
              <a:t>18 ∑ </a:t>
            </a:r>
            <a:r>
              <a:rPr lang="en-US" altLang="zh-CN" dirty="0">
                <a:cs typeface="Arial" panose="020B0604020202020204" pitchFamily="34" charset="0"/>
              </a:rPr>
              <a:t>σ sigma `sigma </a:t>
            </a:r>
            <a:r>
              <a:rPr lang="zh-CN" altLang="en-US" dirty="0">
                <a:cs typeface="Arial" panose="020B0604020202020204" pitchFamily="34" charset="0"/>
              </a:rPr>
              <a:t>西格马 总和</a:t>
            </a:r>
            <a:r>
              <a:rPr lang="en-US" altLang="zh-CN" dirty="0">
                <a:cs typeface="Arial" panose="020B0604020202020204" pitchFamily="34" charset="0"/>
              </a:rPr>
              <a:t>(</a:t>
            </a:r>
            <a:r>
              <a:rPr lang="zh-CN" altLang="en-US" dirty="0">
                <a:cs typeface="Arial" panose="020B0604020202020204" pitchFamily="34" charset="0"/>
              </a:rPr>
              <a:t>大写</a:t>
            </a:r>
            <a:r>
              <a:rPr lang="en-US" altLang="zh-CN" dirty="0">
                <a:cs typeface="Arial" panose="020B0604020202020204" pitchFamily="34" charset="0"/>
              </a:rPr>
              <a:t>)</a:t>
            </a:r>
            <a:r>
              <a:rPr lang="zh-CN" altLang="en-US" dirty="0">
                <a:cs typeface="Arial" panose="020B0604020202020204" pitchFamily="34" charset="0"/>
              </a:rPr>
              <a:t>，表面密度；跨导</a:t>
            </a:r>
            <a:r>
              <a:rPr lang="en-US" altLang="zh-CN" dirty="0">
                <a:cs typeface="Arial" panose="020B0604020202020204" pitchFamily="34" charset="0"/>
              </a:rPr>
              <a:t>(</a:t>
            </a:r>
            <a:r>
              <a:rPr lang="zh-CN" altLang="en-US" dirty="0">
                <a:cs typeface="Arial" panose="020B0604020202020204" pitchFamily="34" charset="0"/>
              </a:rPr>
              <a:t>小写</a:t>
            </a:r>
            <a:r>
              <a:rPr lang="en-US" altLang="zh-CN" dirty="0">
                <a:cs typeface="Arial" panose="020B0604020202020204" pitchFamily="34" charset="0"/>
              </a:rPr>
              <a:t>)</a:t>
            </a:r>
            <a:r>
              <a:rPr lang="zh-CN" altLang="en-US" dirty="0">
                <a:cs typeface="Arial" panose="020B0604020202020204" pitchFamily="34" charset="0"/>
              </a:rPr>
              <a:t> </a:t>
            </a:r>
            <a:br>
              <a:rPr lang="zh-CN" altLang="en-US" dirty="0">
                <a:cs typeface="Arial" panose="020B0604020202020204" pitchFamily="34" charset="0"/>
              </a:rPr>
            </a:br>
            <a:r>
              <a:rPr lang="zh-CN" altLang="en-US" dirty="0">
                <a:cs typeface="Arial" panose="020B0604020202020204" pitchFamily="34" charset="0"/>
              </a:rPr>
              <a:t>19 </a:t>
            </a:r>
            <a:r>
              <a:rPr lang="en-US" altLang="zh-CN" dirty="0">
                <a:cs typeface="Arial" panose="020B0604020202020204" pitchFamily="34" charset="0"/>
              </a:rPr>
              <a:t>Τ </a:t>
            </a:r>
            <a:r>
              <a:rPr lang="en-US" altLang="zh-CN" dirty="0" err="1">
                <a:cs typeface="Arial" panose="020B0604020202020204" pitchFamily="34" charset="0"/>
              </a:rPr>
              <a:t>τ</a:t>
            </a:r>
            <a:r>
              <a:rPr lang="en-US" altLang="zh-CN" dirty="0">
                <a:cs typeface="Arial" panose="020B0604020202020204" pitchFamily="34" charset="0"/>
              </a:rPr>
              <a:t> tau </a:t>
            </a:r>
            <a:r>
              <a:rPr lang="en-US" altLang="zh-CN" dirty="0" err="1">
                <a:cs typeface="Arial" panose="020B0604020202020204" pitchFamily="34" charset="0"/>
              </a:rPr>
              <a:t>tau</a:t>
            </a:r>
            <a:r>
              <a:rPr lang="en-US" altLang="zh-CN" dirty="0">
                <a:cs typeface="Arial" panose="020B0604020202020204" pitchFamily="34" charset="0"/>
              </a:rPr>
              <a:t> </a:t>
            </a:r>
            <a:r>
              <a:rPr lang="zh-CN" altLang="en-US" dirty="0">
                <a:cs typeface="Arial" panose="020B0604020202020204" pitchFamily="34" charset="0"/>
              </a:rPr>
              <a:t>套 时间常数 </a:t>
            </a:r>
            <a:br>
              <a:rPr lang="zh-CN" altLang="en-US" dirty="0">
                <a:cs typeface="Arial" panose="020B0604020202020204" pitchFamily="34" charset="0"/>
              </a:rPr>
            </a:br>
            <a:r>
              <a:rPr lang="zh-CN" altLang="en-US" dirty="0">
                <a:cs typeface="Arial" panose="020B0604020202020204" pitchFamily="34" charset="0"/>
              </a:rPr>
              <a:t>20 </a:t>
            </a:r>
            <a:r>
              <a:rPr lang="en-US" altLang="zh-CN" dirty="0">
                <a:cs typeface="Arial" panose="020B0604020202020204" pitchFamily="34" charset="0"/>
              </a:rPr>
              <a:t>Υ </a:t>
            </a:r>
            <a:r>
              <a:rPr lang="en-US" altLang="zh-CN" dirty="0" err="1">
                <a:cs typeface="Arial" panose="020B0604020202020204" pitchFamily="34" charset="0"/>
              </a:rPr>
              <a:t>υ</a:t>
            </a:r>
            <a:r>
              <a:rPr lang="en-US" altLang="zh-CN" dirty="0">
                <a:cs typeface="Arial" panose="020B0604020202020204" pitchFamily="34" charset="0"/>
              </a:rPr>
              <a:t> upsilon </a:t>
            </a:r>
            <a:r>
              <a:rPr lang="en-US" altLang="zh-CN" dirty="0" err="1">
                <a:cs typeface="Arial" panose="020B0604020202020204" pitchFamily="34" charset="0"/>
              </a:rPr>
              <a:t>jup`silon</a:t>
            </a:r>
            <a:r>
              <a:rPr lang="en-US" altLang="zh-CN" dirty="0">
                <a:cs typeface="Arial" panose="020B0604020202020204" pitchFamily="34" charset="0"/>
              </a:rPr>
              <a:t> </a:t>
            </a:r>
            <a:r>
              <a:rPr lang="zh-CN" altLang="en-US" dirty="0">
                <a:cs typeface="Arial" panose="020B0604020202020204" pitchFamily="34" charset="0"/>
              </a:rPr>
              <a:t>宇普西龙 位移 </a:t>
            </a:r>
            <a:br>
              <a:rPr lang="zh-CN" altLang="en-US" dirty="0">
                <a:cs typeface="Arial" panose="020B0604020202020204" pitchFamily="34" charset="0"/>
              </a:rPr>
            </a:br>
            <a:r>
              <a:rPr lang="zh-CN" altLang="en-US" dirty="0">
                <a:cs typeface="Arial" panose="020B0604020202020204" pitchFamily="34" charset="0"/>
              </a:rPr>
              <a:t>21 </a:t>
            </a:r>
            <a:r>
              <a:rPr lang="en-US" altLang="zh-CN" dirty="0">
                <a:cs typeface="Arial" panose="020B0604020202020204" pitchFamily="34" charset="0"/>
              </a:rPr>
              <a:t>Φ </a:t>
            </a:r>
            <a:r>
              <a:rPr lang="en-US" altLang="zh-CN" dirty="0" err="1">
                <a:cs typeface="Arial" panose="020B0604020202020204" pitchFamily="34" charset="0"/>
              </a:rPr>
              <a:t>φ</a:t>
            </a:r>
            <a:r>
              <a:rPr lang="en-US" altLang="zh-CN" dirty="0">
                <a:cs typeface="Arial" panose="020B0604020202020204" pitchFamily="34" charset="0"/>
              </a:rPr>
              <a:t> phi </a:t>
            </a:r>
            <a:r>
              <a:rPr lang="en-US" altLang="zh-CN" dirty="0" err="1">
                <a:cs typeface="Arial" panose="020B0604020202020204" pitchFamily="34" charset="0"/>
              </a:rPr>
              <a:t>fai</a:t>
            </a:r>
            <a:r>
              <a:rPr lang="en-US" altLang="zh-CN" dirty="0">
                <a:cs typeface="Arial" panose="020B0604020202020204" pitchFamily="34" charset="0"/>
              </a:rPr>
              <a:t> </a:t>
            </a:r>
            <a:r>
              <a:rPr lang="zh-CN" altLang="en-US" dirty="0">
                <a:cs typeface="Arial" panose="020B0604020202020204" pitchFamily="34" charset="0"/>
              </a:rPr>
              <a:t>佛爱 磁通；角 </a:t>
            </a:r>
            <a:br>
              <a:rPr lang="zh-CN" altLang="en-US" dirty="0">
                <a:cs typeface="Arial" panose="020B0604020202020204" pitchFamily="34" charset="0"/>
              </a:rPr>
            </a:br>
            <a:r>
              <a:rPr lang="zh-CN" altLang="en-US" dirty="0">
                <a:cs typeface="Arial" panose="020B0604020202020204" pitchFamily="34" charset="0"/>
              </a:rPr>
              <a:t>22 </a:t>
            </a:r>
            <a:r>
              <a:rPr lang="en-US" altLang="zh-CN" dirty="0">
                <a:cs typeface="Arial" panose="020B0604020202020204" pitchFamily="34" charset="0"/>
              </a:rPr>
              <a:t>Χ </a:t>
            </a:r>
            <a:r>
              <a:rPr lang="en-US" altLang="zh-CN" dirty="0" err="1">
                <a:cs typeface="Arial" panose="020B0604020202020204" pitchFamily="34" charset="0"/>
              </a:rPr>
              <a:t>χ</a:t>
            </a:r>
            <a:r>
              <a:rPr lang="en-US" altLang="zh-CN" dirty="0">
                <a:cs typeface="Arial" panose="020B0604020202020204" pitchFamily="34" charset="0"/>
              </a:rPr>
              <a:t> chi </a:t>
            </a:r>
            <a:r>
              <a:rPr lang="en-US" altLang="zh-CN" dirty="0" err="1">
                <a:cs typeface="Arial" panose="020B0604020202020204" pitchFamily="34" charset="0"/>
              </a:rPr>
              <a:t>phai</a:t>
            </a:r>
            <a:r>
              <a:rPr lang="en-US" altLang="zh-CN" dirty="0">
                <a:cs typeface="Arial" panose="020B0604020202020204" pitchFamily="34" charset="0"/>
              </a:rPr>
              <a:t> </a:t>
            </a:r>
            <a:r>
              <a:rPr lang="zh-CN" altLang="en-US" dirty="0">
                <a:cs typeface="Arial" panose="020B0604020202020204" pitchFamily="34" charset="0"/>
              </a:rPr>
              <a:t>西 </a:t>
            </a:r>
            <a:br>
              <a:rPr lang="zh-CN" altLang="en-US" dirty="0">
                <a:cs typeface="Arial" panose="020B0604020202020204" pitchFamily="34" charset="0"/>
              </a:rPr>
            </a:br>
            <a:r>
              <a:rPr lang="zh-CN" altLang="en-US" dirty="0">
                <a:cs typeface="Arial" panose="020B0604020202020204" pitchFamily="34" charset="0"/>
              </a:rPr>
              <a:t>23 </a:t>
            </a:r>
            <a:r>
              <a:rPr lang="en-US" altLang="zh-CN" dirty="0">
                <a:cs typeface="Arial" panose="020B0604020202020204" pitchFamily="34" charset="0"/>
              </a:rPr>
              <a:t>Ψ </a:t>
            </a:r>
            <a:r>
              <a:rPr lang="en-US" altLang="zh-CN" dirty="0" err="1">
                <a:cs typeface="Arial" panose="020B0604020202020204" pitchFamily="34" charset="0"/>
              </a:rPr>
              <a:t>ψ</a:t>
            </a:r>
            <a:r>
              <a:rPr lang="en-US" altLang="zh-CN" dirty="0">
                <a:cs typeface="Arial" panose="020B0604020202020204" pitchFamily="34" charset="0"/>
              </a:rPr>
              <a:t> psi </a:t>
            </a:r>
            <a:r>
              <a:rPr lang="en-US" altLang="zh-CN" dirty="0" err="1">
                <a:cs typeface="Arial" panose="020B0604020202020204" pitchFamily="34" charset="0"/>
              </a:rPr>
              <a:t>psai</a:t>
            </a:r>
            <a:r>
              <a:rPr lang="en-US" altLang="zh-CN" dirty="0">
                <a:cs typeface="Arial" panose="020B0604020202020204" pitchFamily="34" charset="0"/>
              </a:rPr>
              <a:t> </a:t>
            </a:r>
            <a:r>
              <a:rPr lang="zh-CN" altLang="en-US" dirty="0">
                <a:cs typeface="Arial" panose="020B0604020202020204" pitchFamily="34" charset="0"/>
              </a:rPr>
              <a:t>普西 角速；介质电通量</a:t>
            </a:r>
            <a:r>
              <a:rPr lang="en-US" altLang="zh-CN" dirty="0">
                <a:cs typeface="Arial" panose="020B0604020202020204" pitchFamily="34" charset="0"/>
              </a:rPr>
              <a:t>(</a:t>
            </a:r>
            <a:r>
              <a:rPr lang="zh-CN" altLang="en-US" dirty="0">
                <a:cs typeface="Arial" panose="020B0604020202020204" pitchFamily="34" charset="0"/>
              </a:rPr>
              <a:t>静电力线</a:t>
            </a:r>
            <a:r>
              <a:rPr lang="en-US" altLang="zh-CN" dirty="0">
                <a:cs typeface="Arial" panose="020B0604020202020204" pitchFamily="34" charset="0"/>
              </a:rPr>
              <a:t>)</a:t>
            </a:r>
            <a:r>
              <a:rPr lang="zh-CN" altLang="en-US" dirty="0">
                <a:cs typeface="Arial" panose="020B0604020202020204" pitchFamily="34" charset="0"/>
              </a:rPr>
              <a:t>；角 </a:t>
            </a:r>
            <a:br>
              <a:rPr lang="zh-CN" altLang="en-US" dirty="0">
                <a:cs typeface="Arial" panose="020B0604020202020204" pitchFamily="34" charset="0"/>
              </a:rPr>
            </a:br>
            <a:r>
              <a:rPr lang="zh-CN" altLang="en-US" dirty="0">
                <a:cs typeface="Arial" panose="020B0604020202020204" pitchFamily="34" charset="0"/>
              </a:rPr>
              <a:t>24 </a:t>
            </a:r>
            <a:r>
              <a:rPr lang="en-US" altLang="zh-CN" dirty="0">
                <a:cs typeface="Arial" panose="020B0604020202020204" pitchFamily="34" charset="0"/>
              </a:rPr>
              <a:t>Ω </a:t>
            </a:r>
            <a:r>
              <a:rPr lang="en-US" altLang="zh-CN" dirty="0" err="1">
                <a:cs typeface="Arial" panose="020B0604020202020204" pitchFamily="34" charset="0"/>
              </a:rPr>
              <a:t>ω</a:t>
            </a:r>
            <a:r>
              <a:rPr lang="en-US" altLang="zh-CN" dirty="0">
                <a:cs typeface="Arial" panose="020B0604020202020204" pitchFamily="34" charset="0"/>
              </a:rPr>
              <a:t> omega </a:t>
            </a:r>
            <a:r>
              <a:rPr lang="en-US" altLang="zh-CN" dirty="0" err="1">
                <a:cs typeface="Arial" panose="020B0604020202020204" pitchFamily="34" charset="0"/>
              </a:rPr>
              <a:t>o`miga</a:t>
            </a:r>
            <a:r>
              <a:rPr lang="en-US" altLang="zh-CN" dirty="0">
                <a:cs typeface="Arial" panose="020B0604020202020204" pitchFamily="34" charset="0"/>
              </a:rPr>
              <a:t> </a:t>
            </a:r>
            <a:r>
              <a:rPr lang="zh-CN" altLang="en-US" dirty="0">
                <a:cs typeface="Arial" panose="020B0604020202020204" pitchFamily="34" charset="0"/>
              </a:rPr>
              <a:t>欧米伽 欧姆</a:t>
            </a:r>
            <a:r>
              <a:rPr lang="en-US" altLang="zh-CN" dirty="0">
                <a:cs typeface="Arial" panose="020B0604020202020204" pitchFamily="34" charset="0"/>
              </a:rPr>
              <a:t>(</a:t>
            </a:r>
            <a:r>
              <a:rPr lang="zh-CN" altLang="en-US" dirty="0">
                <a:cs typeface="Arial" panose="020B0604020202020204" pitchFamily="34" charset="0"/>
              </a:rPr>
              <a:t>大写</a:t>
            </a:r>
            <a:r>
              <a:rPr lang="en-US" altLang="zh-CN" dirty="0">
                <a:cs typeface="Arial" panose="020B0604020202020204" pitchFamily="34" charset="0"/>
              </a:rPr>
              <a:t>)</a:t>
            </a:r>
            <a:r>
              <a:rPr lang="zh-CN" altLang="en-US" dirty="0">
                <a:cs typeface="Arial" panose="020B0604020202020204" pitchFamily="34" charset="0"/>
              </a:rPr>
              <a:t>；角速</a:t>
            </a:r>
            <a:r>
              <a:rPr lang="en-US" altLang="zh-CN" dirty="0">
                <a:cs typeface="Arial" panose="020B0604020202020204" pitchFamily="34" charset="0"/>
              </a:rPr>
              <a:t>(</a:t>
            </a:r>
            <a:r>
              <a:rPr lang="zh-CN" altLang="en-US" dirty="0">
                <a:cs typeface="Arial" panose="020B0604020202020204" pitchFamily="34" charset="0"/>
              </a:rPr>
              <a:t>小写</a:t>
            </a:r>
            <a:r>
              <a:rPr lang="en-US" altLang="zh-CN" dirty="0">
                <a:cs typeface="Arial" panose="020B0604020202020204" pitchFamily="34" charset="0"/>
              </a:rPr>
              <a:t>)</a:t>
            </a:r>
            <a:r>
              <a:rPr lang="zh-CN" altLang="en-US" dirty="0">
                <a:cs typeface="Arial" panose="020B0604020202020204" pitchFamily="34" charset="0"/>
              </a:rPr>
              <a:t>；角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9A177F8-DC53-4A5E-A7F4-2008BECF417B}" type="slidenum">
              <a:rPr lang="zh-CN" altLang="en-US" smtClean="0"/>
              <a:pPr>
                <a:defRPr/>
              </a:pPr>
              <a:t>135</a:t>
            </a:fld>
            <a:endParaRPr lang="en-US" altLang="zh-CN"/>
          </a:p>
        </p:txBody>
      </p:sp>
    </p:spTree>
    <p:extLst>
      <p:ext uri="{BB962C8B-B14F-4D97-AF65-F5344CB8AC3E}">
        <p14:creationId xmlns:p14="http://schemas.microsoft.com/office/powerpoint/2010/main" val="2122387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9A177F8-DC53-4A5E-A7F4-2008BECF417B}" type="slidenum">
              <a:rPr lang="zh-CN" altLang="en-US" smtClean="0"/>
              <a:pPr>
                <a:defRPr/>
              </a:pPr>
              <a:t>136</a:t>
            </a:fld>
            <a:endParaRPr lang="en-US" altLang="zh-CN"/>
          </a:p>
        </p:txBody>
      </p:sp>
    </p:spTree>
    <p:extLst>
      <p:ext uri="{BB962C8B-B14F-4D97-AF65-F5344CB8AC3E}">
        <p14:creationId xmlns:p14="http://schemas.microsoft.com/office/powerpoint/2010/main" val="3567306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9A177F8-DC53-4A5E-A7F4-2008BECF417B}" type="slidenum">
              <a:rPr lang="zh-CN" altLang="en-US" smtClean="0"/>
              <a:pPr>
                <a:defRPr/>
              </a:pPr>
              <a:t>137</a:t>
            </a:fld>
            <a:endParaRPr lang="en-US" altLang="zh-CN"/>
          </a:p>
        </p:txBody>
      </p:sp>
    </p:spTree>
    <p:extLst>
      <p:ext uri="{BB962C8B-B14F-4D97-AF65-F5344CB8AC3E}">
        <p14:creationId xmlns:p14="http://schemas.microsoft.com/office/powerpoint/2010/main" val="10929536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权值先验，可预判某些路径不是最短路径</a:t>
            </a:r>
          </a:p>
        </p:txBody>
      </p:sp>
      <p:sp>
        <p:nvSpPr>
          <p:cNvPr id="4" name="灯片编号占位符 3"/>
          <p:cNvSpPr>
            <a:spLocks noGrp="1"/>
          </p:cNvSpPr>
          <p:nvPr>
            <p:ph type="sldNum" sz="quarter" idx="10"/>
          </p:nvPr>
        </p:nvSpPr>
        <p:spPr/>
        <p:txBody>
          <a:bodyPr/>
          <a:lstStyle/>
          <a:p>
            <a:pPr>
              <a:defRPr/>
            </a:pPr>
            <a:fld id="{A9A177F8-DC53-4A5E-A7F4-2008BECF417B}" type="slidenum">
              <a:rPr lang="zh-CN" altLang="en-US" smtClean="0"/>
              <a:pPr>
                <a:defRPr/>
              </a:pPr>
              <a:t>146</a:t>
            </a:fld>
            <a:endParaRPr lang="en-US" altLang="zh-CN"/>
          </a:p>
        </p:txBody>
      </p:sp>
    </p:spTree>
    <p:extLst>
      <p:ext uri="{BB962C8B-B14F-4D97-AF65-F5344CB8AC3E}">
        <p14:creationId xmlns:p14="http://schemas.microsoft.com/office/powerpoint/2010/main" val="26584967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9A177F8-DC53-4A5E-A7F4-2008BECF417B}" type="slidenum">
              <a:rPr lang="zh-CN" altLang="en-US" smtClean="0"/>
              <a:pPr>
                <a:defRPr/>
              </a:pPr>
              <a:t>150</a:t>
            </a:fld>
            <a:endParaRPr lang="en-US" altLang="zh-CN"/>
          </a:p>
        </p:txBody>
      </p:sp>
    </p:spTree>
    <p:extLst>
      <p:ext uri="{BB962C8B-B14F-4D97-AF65-F5344CB8AC3E}">
        <p14:creationId xmlns:p14="http://schemas.microsoft.com/office/powerpoint/2010/main" val="24182317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8B60B0-27C5-43AB-B6E8-5A7211CFAC41}" type="slidenum">
              <a:rPr lang="zh-CN" altLang="en-US" smtClean="0"/>
              <a:pPr/>
              <a:t>152</a:t>
            </a:fld>
            <a:endParaRPr lang="en-US" altLang="zh-CN"/>
          </a:p>
        </p:txBody>
      </p:sp>
    </p:spTree>
    <p:extLst>
      <p:ext uri="{BB962C8B-B14F-4D97-AF65-F5344CB8AC3E}">
        <p14:creationId xmlns:p14="http://schemas.microsoft.com/office/powerpoint/2010/main" val="27864010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a:defRPr/>
            </a:pPr>
            <a:fld id="{A9A177F8-DC53-4A5E-A7F4-2008BECF417B}" type="slidenum">
              <a:rPr lang="zh-CN" altLang="en-US" smtClean="0"/>
              <a:pPr>
                <a:defRPr/>
              </a:pPr>
              <a:t>153</a:t>
            </a:fld>
            <a:endParaRPr lang="en-US" altLang="zh-CN"/>
          </a:p>
        </p:txBody>
      </p:sp>
    </p:spTree>
    <p:extLst>
      <p:ext uri="{BB962C8B-B14F-4D97-AF65-F5344CB8AC3E}">
        <p14:creationId xmlns:p14="http://schemas.microsoft.com/office/powerpoint/2010/main" val="36321940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8B60B0-27C5-43AB-B6E8-5A7211CFAC41}" type="slidenum">
              <a:rPr lang="zh-CN" altLang="en-US" smtClean="0"/>
              <a:pPr/>
              <a:t>154</a:t>
            </a:fld>
            <a:endParaRPr lang="en-US" altLang="zh-CN"/>
          </a:p>
        </p:txBody>
      </p:sp>
    </p:spTree>
    <p:extLst>
      <p:ext uri="{BB962C8B-B14F-4D97-AF65-F5344CB8AC3E}">
        <p14:creationId xmlns:p14="http://schemas.microsoft.com/office/powerpoint/2010/main" val="13487736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8B60B0-27C5-43AB-B6E8-5A7211CFAC41}" type="slidenum">
              <a:rPr lang="zh-CN" altLang="en-US" smtClean="0"/>
              <a:pPr/>
              <a:t>155</a:t>
            </a:fld>
            <a:endParaRPr lang="en-US" altLang="zh-CN"/>
          </a:p>
        </p:txBody>
      </p:sp>
    </p:spTree>
    <p:extLst>
      <p:ext uri="{BB962C8B-B14F-4D97-AF65-F5344CB8AC3E}">
        <p14:creationId xmlns:p14="http://schemas.microsoft.com/office/powerpoint/2010/main" val="1733541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9A177F8-DC53-4A5E-A7F4-2008BECF417B}" type="slidenum">
              <a:rPr lang="zh-CN" altLang="en-US" smtClean="0"/>
              <a:pPr>
                <a:defRPr/>
              </a:pPr>
              <a:t>2</a:t>
            </a:fld>
            <a:endParaRPr lang="en-US" altLang="zh-CN"/>
          </a:p>
        </p:txBody>
      </p:sp>
    </p:spTree>
    <p:extLst>
      <p:ext uri="{BB962C8B-B14F-4D97-AF65-F5344CB8AC3E}">
        <p14:creationId xmlns:p14="http://schemas.microsoft.com/office/powerpoint/2010/main" val="21517432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9062587E-40DB-4C5D-9B69-182267580E69}" type="slidenum">
              <a:rPr lang="zh-CN" altLang="en-US">
                <a:latin typeface="Times New Roman" panose="02020603050405020304" pitchFamily="18" charset="0"/>
              </a:rPr>
              <a:pPr>
                <a:spcBef>
                  <a:spcPct val="0"/>
                </a:spcBef>
              </a:pPr>
              <a:t>164</a:t>
            </a:fld>
            <a:endParaRPr lang="en-US" altLang="zh-CN">
              <a:latin typeface="Times New Roman" panose="02020603050405020304" pitchFamily="18" charset="0"/>
            </a:endParaRPr>
          </a:p>
        </p:txBody>
      </p:sp>
      <p:sp>
        <p:nvSpPr>
          <p:cNvPr id="139267" name="Rectangle 2"/>
          <p:cNvSpPr>
            <a:spLocks noGrp="1" noRot="1" noChangeAspect="1" noChangeArrowheads="1" noTextEdit="1"/>
          </p:cNvSpPr>
          <p:nvPr>
            <p:ph type="sldImg"/>
          </p:nvPr>
        </p:nvSpPr>
        <p:spPr>
          <a:xfrm>
            <a:off x="381000" y="685800"/>
            <a:ext cx="6096000" cy="3429000"/>
          </a:xfrm>
          <a:ln/>
        </p:spPr>
      </p:sp>
      <p:sp>
        <p:nvSpPr>
          <p:cNvPr id="139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回路不等同圈</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586C40BE-37A9-4D22-8D4E-FBB2F83AE424}" type="slidenum">
              <a:rPr lang="zh-CN" altLang="en-US">
                <a:latin typeface="Times New Roman" panose="02020603050405020304" pitchFamily="18" charset="0"/>
              </a:rPr>
              <a:pPr>
                <a:spcBef>
                  <a:spcPct val="0"/>
                </a:spcBef>
              </a:pPr>
              <a:t>165</a:t>
            </a:fld>
            <a:endParaRPr lang="en-US" altLang="zh-CN">
              <a:latin typeface="Times New Roman" panose="02020603050405020304" pitchFamily="18" charset="0"/>
            </a:endParaRPr>
          </a:p>
        </p:txBody>
      </p:sp>
      <p:sp>
        <p:nvSpPr>
          <p:cNvPr id="141315" name="Rectangle 2"/>
          <p:cNvSpPr>
            <a:spLocks noGrp="1" noRot="1" noChangeAspect="1" noChangeArrowheads="1" noTextEdit="1"/>
          </p:cNvSpPr>
          <p:nvPr>
            <p:ph type="sldImg"/>
          </p:nvPr>
        </p:nvSpPr>
        <p:spPr>
          <a:xfrm>
            <a:off x="381000" y="685800"/>
            <a:ext cx="6096000" cy="3429000"/>
          </a:xfrm>
          <a:ln/>
        </p:spPr>
      </p:sp>
      <p:sp>
        <p:nvSpPr>
          <p:cNvPr id="141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9F5843E9-578B-4015-A897-57DA40FF6F2E}" type="slidenum">
              <a:rPr lang="zh-CN" altLang="en-US">
                <a:latin typeface="Times New Roman" panose="02020603050405020304" pitchFamily="18" charset="0"/>
              </a:rPr>
              <a:pPr>
                <a:spcBef>
                  <a:spcPct val="0"/>
                </a:spcBef>
              </a:pPr>
              <a:t>167</a:t>
            </a:fld>
            <a:endParaRPr lang="en-US" altLang="zh-CN">
              <a:latin typeface="Times New Roman" panose="02020603050405020304" pitchFamily="18" charset="0"/>
            </a:endParaRPr>
          </a:p>
        </p:txBody>
      </p:sp>
      <p:sp>
        <p:nvSpPr>
          <p:cNvPr id="144387" name="Rectangle 2"/>
          <p:cNvSpPr>
            <a:spLocks noGrp="1" noRot="1" noChangeAspect="1" noChangeArrowheads="1" noTextEdit="1"/>
          </p:cNvSpPr>
          <p:nvPr>
            <p:ph type="sldImg"/>
          </p:nvPr>
        </p:nvSpPr>
        <p:spPr>
          <a:xfrm>
            <a:off x="381000" y="685800"/>
            <a:ext cx="6096000" cy="3429000"/>
          </a:xfrm>
          <a:ln/>
        </p:spPr>
      </p:sp>
      <p:sp>
        <p:nvSpPr>
          <p:cNvPr id="144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9A177F8-DC53-4A5E-A7F4-2008BECF417B}" type="slidenum">
              <a:rPr lang="zh-CN" altLang="en-US" smtClean="0"/>
              <a:pPr>
                <a:defRPr/>
              </a:pPr>
              <a:t>172</a:t>
            </a:fld>
            <a:endParaRPr lang="en-US" altLang="zh-CN"/>
          </a:p>
        </p:txBody>
      </p:sp>
    </p:spTree>
    <p:extLst>
      <p:ext uri="{BB962C8B-B14F-4D97-AF65-F5344CB8AC3E}">
        <p14:creationId xmlns:p14="http://schemas.microsoft.com/office/powerpoint/2010/main" val="8082350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DF53BE8-8D84-495F-BDA1-75554C27DB77}" type="slidenum">
              <a:rPr lang="zh-CN" altLang="en-US">
                <a:latin typeface="Times New Roman" panose="02020603050405020304" pitchFamily="18" charset="0"/>
              </a:rPr>
              <a:pPr>
                <a:spcBef>
                  <a:spcPct val="0"/>
                </a:spcBef>
              </a:pPr>
              <a:t>183</a:t>
            </a:fld>
            <a:endParaRPr lang="en-US" altLang="zh-CN">
              <a:latin typeface="Times New Roman" panose="02020603050405020304" pitchFamily="18" charset="0"/>
            </a:endParaRPr>
          </a:p>
        </p:txBody>
      </p:sp>
      <p:sp>
        <p:nvSpPr>
          <p:cNvPr id="147459" name="Rectangle 2"/>
          <p:cNvSpPr>
            <a:spLocks noGrp="1" noRot="1" noChangeAspect="1" noChangeArrowheads="1" noTextEdit="1"/>
          </p:cNvSpPr>
          <p:nvPr>
            <p:ph type="sldImg"/>
          </p:nvPr>
        </p:nvSpPr>
        <p:spPr>
          <a:xfrm>
            <a:off x="381000" y="685800"/>
            <a:ext cx="6096000" cy="3429000"/>
          </a:xfrm>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960492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加里宁格勒</a:t>
            </a:r>
          </a:p>
        </p:txBody>
      </p:sp>
      <p:sp>
        <p:nvSpPr>
          <p:cNvPr id="4" name="灯片编号占位符 3"/>
          <p:cNvSpPr>
            <a:spLocks noGrp="1"/>
          </p:cNvSpPr>
          <p:nvPr>
            <p:ph type="sldNum" sz="quarter" idx="10"/>
          </p:nvPr>
        </p:nvSpPr>
        <p:spPr/>
        <p:txBody>
          <a:bodyPr/>
          <a:lstStyle/>
          <a:p>
            <a:pPr>
              <a:defRPr/>
            </a:pPr>
            <a:fld id="{A9A177F8-DC53-4A5E-A7F4-2008BECF417B}" type="slidenum">
              <a:rPr lang="zh-CN" altLang="en-US" smtClean="0"/>
              <a:pPr>
                <a:defRPr/>
              </a:pPr>
              <a:t>4</a:t>
            </a:fld>
            <a:endParaRPr lang="en-US" altLang="zh-CN"/>
          </a:p>
        </p:txBody>
      </p:sp>
    </p:spTree>
    <p:extLst>
      <p:ext uri="{BB962C8B-B14F-4D97-AF65-F5344CB8AC3E}">
        <p14:creationId xmlns:p14="http://schemas.microsoft.com/office/powerpoint/2010/main" val="308974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9A177F8-DC53-4A5E-A7F4-2008BECF417B}" type="slidenum">
              <a:rPr lang="zh-CN" altLang="en-US" smtClean="0"/>
              <a:pPr>
                <a:defRPr/>
              </a:pPr>
              <a:t>5</a:t>
            </a:fld>
            <a:endParaRPr lang="en-US" altLang="zh-CN"/>
          </a:p>
        </p:txBody>
      </p:sp>
    </p:spTree>
    <p:extLst>
      <p:ext uri="{BB962C8B-B14F-4D97-AF65-F5344CB8AC3E}">
        <p14:creationId xmlns:p14="http://schemas.microsoft.com/office/powerpoint/2010/main" val="1975789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F36539C-DB71-43FE-A72D-A191115AD9E6}" type="slidenum">
              <a:rPr lang="zh-CN" altLang="en-US">
                <a:latin typeface="Times New Roman" panose="02020603050405020304" pitchFamily="18" charset="0"/>
              </a:rPr>
              <a:pPr>
                <a:spcBef>
                  <a:spcPct val="0"/>
                </a:spcBef>
              </a:pPr>
              <a:t>32</a:t>
            </a:fld>
            <a:endParaRPr lang="en-US" altLang="zh-CN">
              <a:latin typeface="Times New Roman" panose="02020603050405020304" pitchFamily="18" charset="0"/>
            </a:endParaRPr>
          </a:p>
        </p:txBody>
      </p:sp>
      <p:sp>
        <p:nvSpPr>
          <p:cNvPr id="43011" name="Rectangle 2"/>
          <p:cNvSpPr>
            <a:spLocks noGrp="1" noRot="1" noChangeAspect="1" noChangeArrowheads="1" noTextEdit="1"/>
          </p:cNvSpPr>
          <p:nvPr>
            <p:ph type="sldImg"/>
          </p:nvPr>
        </p:nvSpPr>
        <p:spPr>
          <a:xfrm>
            <a:off x="381000" y="685800"/>
            <a:ext cx="6096000" cy="3429000"/>
          </a:xfrm>
          <a:ln/>
        </p:spPr>
      </p:sp>
      <p:sp>
        <p:nvSpPr>
          <p:cNvPr id="43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9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9A177F8-DC53-4A5E-A7F4-2008BECF417B}" type="slidenum">
              <a:rPr lang="zh-CN" altLang="en-US" smtClean="0"/>
              <a:pPr>
                <a:defRPr/>
              </a:pPr>
              <a:t>49</a:t>
            </a:fld>
            <a:endParaRPr lang="en-US" altLang="zh-CN"/>
          </a:p>
        </p:txBody>
      </p:sp>
    </p:spTree>
    <p:extLst>
      <p:ext uri="{BB962C8B-B14F-4D97-AF65-F5344CB8AC3E}">
        <p14:creationId xmlns:p14="http://schemas.microsoft.com/office/powerpoint/2010/main" val="3688806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1CED779-A874-44D2-8EF1-3A811B076226}" type="slidenum">
              <a:rPr lang="zh-CN" altLang="en-US">
                <a:latin typeface="Times New Roman" panose="02020603050405020304" pitchFamily="18" charset="0"/>
              </a:rPr>
              <a:pPr>
                <a:spcBef>
                  <a:spcPct val="0"/>
                </a:spcBef>
              </a:pPr>
              <a:t>59</a:t>
            </a:fld>
            <a:endParaRPr lang="en-US" altLang="zh-CN">
              <a:latin typeface="Times New Roman" panose="02020603050405020304" pitchFamily="18" charset="0"/>
            </a:endParaRPr>
          </a:p>
        </p:txBody>
      </p:sp>
      <p:sp>
        <p:nvSpPr>
          <p:cNvPr id="56323" name="Rectangle 2"/>
          <p:cNvSpPr>
            <a:spLocks noGrp="1" noRot="1" noChangeAspect="1" noChangeArrowheads="1" noTextEdit="1"/>
          </p:cNvSpPr>
          <p:nvPr>
            <p:ph type="sldImg"/>
          </p:nvPr>
        </p:nvSpPr>
        <p:spPr>
          <a:xfrm>
            <a:off x="381000" y="685800"/>
            <a:ext cx="6096000" cy="3429000"/>
          </a:xfrm>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939720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58FFF950-97C9-452E-9B22-AAE5595893EE}" type="slidenum">
              <a:rPr lang="zh-CN" altLang="en-US">
                <a:latin typeface="Times New Roman" panose="02020603050405020304" pitchFamily="18" charset="0"/>
              </a:rPr>
              <a:pPr>
                <a:spcBef>
                  <a:spcPct val="0"/>
                </a:spcBef>
              </a:pPr>
              <a:t>60</a:t>
            </a:fld>
            <a:endParaRPr lang="en-US" altLang="zh-CN">
              <a:latin typeface="Times New Roman" panose="02020603050405020304" pitchFamily="18" charset="0"/>
            </a:endParaRPr>
          </a:p>
        </p:txBody>
      </p:sp>
      <p:sp>
        <p:nvSpPr>
          <p:cNvPr id="59395" name="Rectangle 2"/>
          <p:cNvSpPr>
            <a:spLocks noGrp="1" noRot="1" noChangeAspect="1" noChangeArrowheads="1" noTextEdit="1"/>
          </p:cNvSpPr>
          <p:nvPr>
            <p:ph type="sldImg"/>
          </p:nvPr>
        </p:nvSpPr>
        <p:spPr>
          <a:xfrm>
            <a:off x="381000" y="685800"/>
            <a:ext cx="6096000" cy="3429000"/>
          </a:xfrm>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700929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E231FF5D-6E89-4F3A-A6F4-F24A59CB8CF2}" type="slidenum">
              <a:rPr lang="zh-CN" altLang="en-US">
                <a:latin typeface="Times New Roman" panose="02020603050405020304" pitchFamily="18" charset="0"/>
              </a:rPr>
              <a:pPr>
                <a:spcBef>
                  <a:spcPct val="0"/>
                </a:spcBef>
              </a:pPr>
              <a:t>65</a:t>
            </a:fld>
            <a:endParaRPr lang="en-US" altLang="zh-CN">
              <a:latin typeface="Times New Roman" panose="02020603050405020304" pitchFamily="18" charset="0"/>
            </a:endParaRPr>
          </a:p>
        </p:txBody>
      </p:sp>
      <p:sp>
        <p:nvSpPr>
          <p:cNvPr id="78851" name="Rectangle 2"/>
          <p:cNvSpPr>
            <a:spLocks noGrp="1" noRot="1" noChangeAspect="1" noChangeArrowheads="1" noTextEdit="1"/>
          </p:cNvSpPr>
          <p:nvPr>
            <p:ph type="sldImg"/>
          </p:nvPr>
        </p:nvSpPr>
        <p:spPr>
          <a:xfrm>
            <a:off x="381000" y="685800"/>
            <a:ext cx="6096000" cy="3429000"/>
          </a:xfrm>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大写 </a:t>
            </a:r>
            <a:r>
              <a:rPr lang="en-US" altLang="zh-CN">
                <a:solidFill>
                  <a:srgbClr val="000000"/>
                </a:solidFill>
              </a:rPr>
              <a:t>Γ</a:t>
            </a:r>
            <a:r>
              <a:rPr lang="en-US" altLang="zh-CN"/>
              <a:t> </a:t>
            </a:r>
            <a:r>
              <a:rPr lang="zh-CN" altLang="en-US"/>
              <a:t>小写 </a:t>
            </a:r>
            <a:r>
              <a:rPr lang="en-US" altLang="zh-CN"/>
              <a:t>γ </a:t>
            </a:r>
            <a:r>
              <a:rPr lang="zh-CN" altLang="en-US"/>
              <a:t>英语名称 </a:t>
            </a:r>
            <a:r>
              <a:rPr lang="en-US" altLang="zh-CN"/>
              <a:t>gamma </a:t>
            </a:r>
            <a:endParaRPr lang="zh-CN" altLang="en-US"/>
          </a:p>
          <a:p>
            <a:pPr eaLnBrk="1" hangingPunct="1"/>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标题和内容">
    <p:bg>
      <p:bgRef idx="1003">
        <a:schemeClr val="bg1"/>
      </p:bgRef>
    </p:bg>
    <p:spTree>
      <p:nvGrpSpPr>
        <p:cNvPr id="1" name=""/>
        <p:cNvGrpSpPr/>
        <p:nvPr/>
      </p:nvGrpSpPr>
      <p:grpSpPr>
        <a:xfrm>
          <a:off x="0" y="0"/>
          <a:ext cx="0" cy="0"/>
          <a:chOff x="0" y="0"/>
          <a:chExt cx="0" cy="0"/>
        </a:xfrm>
      </p:grpSpPr>
      <p:sp>
        <p:nvSpPr>
          <p:cNvPr id="4" name="矩形 3"/>
          <p:cNvSpPr/>
          <p:nvPr/>
        </p:nvSpPr>
        <p:spPr bwMode="white">
          <a:xfrm>
            <a:off x="0" y="1233489"/>
            <a:ext cx="12192000" cy="32067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latin typeface="宋体" panose="02010600030101010101" pitchFamily="2" charset="-122"/>
            </a:endParaRPr>
          </a:p>
        </p:txBody>
      </p:sp>
      <p:sp>
        <p:nvSpPr>
          <p:cNvPr id="5" name="矩形 4"/>
          <p:cNvSpPr/>
          <p:nvPr/>
        </p:nvSpPr>
        <p:spPr>
          <a:xfrm>
            <a:off x="0" y="1281113"/>
            <a:ext cx="7112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latin typeface="宋体" panose="02010600030101010101" pitchFamily="2" charset="-122"/>
            </a:endParaRPr>
          </a:p>
        </p:txBody>
      </p:sp>
      <p:sp>
        <p:nvSpPr>
          <p:cNvPr id="6" name="矩形 5"/>
          <p:cNvSpPr/>
          <p:nvPr/>
        </p:nvSpPr>
        <p:spPr>
          <a:xfrm>
            <a:off x="787400" y="1281113"/>
            <a:ext cx="1140460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latin typeface="宋体" panose="02010600030101010101" pitchFamily="2" charset="-122"/>
            </a:endParaRPr>
          </a:p>
        </p:txBody>
      </p:sp>
      <p:pic>
        <p:nvPicPr>
          <p:cNvPr id="7" name="Picture 10" descr="tow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7701" y="141288"/>
            <a:ext cx="2654300"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18" y="190500"/>
            <a:ext cx="859367"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1238216" y="228600"/>
            <a:ext cx="9754328" cy="990600"/>
          </a:xfrm>
        </p:spPr>
        <p:txBody>
          <a:bodyPr/>
          <a:lstStyle>
            <a:lvl1pPr>
              <a:defRPr b="1">
                <a:solidFill>
                  <a:schemeClr val="tx1"/>
                </a:solidFill>
              </a:defRPr>
            </a:lvl1pPr>
          </a:lstStyle>
          <a:p>
            <a:r>
              <a:rPr lang="zh-CN" altLang="en-US" dirty="0"/>
              <a:t>单击此处编辑母版标题样式</a:t>
            </a:r>
            <a:endParaRPr lang="en-US" dirty="0"/>
          </a:p>
        </p:txBody>
      </p:sp>
      <p:sp>
        <p:nvSpPr>
          <p:cNvPr id="8" name="内容占位符 7"/>
          <p:cNvSpPr>
            <a:spLocks noGrp="1"/>
          </p:cNvSpPr>
          <p:nvPr>
            <p:ph sz="quarter" idx="1"/>
          </p:nvPr>
        </p:nvSpPr>
        <p:spPr>
          <a:xfrm>
            <a:off x="816864" y="1600200"/>
            <a:ext cx="10871200" cy="4495800"/>
          </a:xfrm>
        </p:spPr>
        <p:txBody>
          <a:bodyPr/>
          <a:lstStyle>
            <a:lvl1pPr>
              <a:defRPr b="1">
                <a:solidFill>
                  <a:schemeClr val="tx1"/>
                </a:solidFill>
              </a:defRPr>
            </a:lvl1pPr>
            <a:lvl2pPr>
              <a:defRPr b="1">
                <a:solidFill>
                  <a:schemeClr val="tx1"/>
                </a:solidFill>
              </a:defRPr>
            </a:lvl2pPr>
            <a:lvl3pPr>
              <a:defRPr b="1">
                <a:solidFill>
                  <a:schemeClr val="tx1"/>
                </a:solidFill>
              </a:defRPr>
            </a:lvl3pPr>
            <a:lvl4pPr>
              <a:defRPr b="1">
                <a:solidFill>
                  <a:schemeClr val="tx1"/>
                </a:solidFill>
              </a:defRPr>
            </a:lvl4pPr>
            <a:lvl5pPr>
              <a:defRPr b="1">
                <a:solidFill>
                  <a:schemeClr val="tx1"/>
                </a:solidFill>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 name="页脚占位符 4"/>
          <p:cNvSpPr>
            <a:spLocks noGrp="1"/>
          </p:cNvSpPr>
          <p:nvPr>
            <p:ph type="ftr" sz="quarter" idx="10"/>
          </p:nvPr>
        </p:nvSpPr>
        <p:spPr>
          <a:xfrm>
            <a:off x="2677584" y="6248400"/>
            <a:ext cx="7228416" cy="363538"/>
          </a:xfrm>
        </p:spPr>
        <p:txBody>
          <a:bodyPr/>
          <a:lstStyle>
            <a:lvl1pPr algn="ctr">
              <a:defRPr b="1">
                <a:solidFill>
                  <a:schemeClr val="tx1"/>
                </a:solidFill>
              </a:defRPr>
            </a:lvl1pPr>
          </a:lstStyle>
          <a:p>
            <a:pPr>
              <a:defRPr/>
            </a:pPr>
            <a:endParaRPr lang="en-US" altLang="zh-CN"/>
          </a:p>
        </p:txBody>
      </p:sp>
      <p:sp>
        <p:nvSpPr>
          <p:cNvPr id="11" name="灯片编号占位符 5"/>
          <p:cNvSpPr>
            <a:spLocks noGrp="1"/>
          </p:cNvSpPr>
          <p:nvPr>
            <p:ph type="sldNum" sz="quarter" idx="11"/>
          </p:nvPr>
        </p:nvSpPr>
        <p:spPr/>
        <p:txBody>
          <a:bodyPr/>
          <a:lstStyle>
            <a:lvl1pPr>
              <a:defRPr/>
            </a:lvl1pPr>
          </a:lstStyle>
          <a:p>
            <a:pPr>
              <a:defRPr/>
            </a:pPr>
            <a:fld id="{1EE4DE10-03E4-472D-A0B8-1B579D386403}" type="slidenum">
              <a:rPr lang="zh-CN" altLang="en-US" smtClean="0"/>
              <a:pPr>
                <a:defRPr/>
              </a:pPr>
              <a:t>‹#›</a:t>
            </a:fld>
            <a:endParaRPr lang="en-US" altLang="zh-CN"/>
          </a:p>
        </p:txBody>
      </p:sp>
    </p:spTree>
    <p:extLst>
      <p:ext uri="{BB962C8B-B14F-4D97-AF65-F5344CB8AC3E}">
        <p14:creationId xmlns:p14="http://schemas.microsoft.com/office/powerpoint/2010/main" val="40021500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arn(inVertic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barn(inVertical)">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barn(inVertical)">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barn(inVertical)">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barn(inVertical)">
                                      <p:cBhvr>
                                        <p:cTn id="2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bldLvl="5">
        <p:tmplLst>
          <p:tmpl lvl="1">
            <p:tnLst>
              <p:par>
                <p:cTn presetID="16" presetClass="entr" presetSubtype="21"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barn(inVertical)">
                      <p:cBhvr>
                        <p:cTn dur="500"/>
                        <p:tgtEl>
                          <p:spTgt spid="8"/>
                        </p:tgtEl>
                      </p:cBhvr>
                    </p:animEffect>
                  </p:childTnLst>
                </p:cTn>
              </p:par>
            </p:tnLst>
          </p:tmpl>
          <p:tmpl lvl="2">
            <p:tnLst>
              <p:par>
                <p:cTn presetID="16" presetClass="entr" presetSubtype="21"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barn(inVertical)">
                      <p:cBhvr>
                        <p:cTn dur="500"/>
                        <p:tgtEl>
                          <p:spTgt spid="8"/>
                        </p:tgtEl>
                      </p:cBhvr>
                    </p:animEffect>
                  </p:childTnLst>
                </p:cTn>
              </p:par>
            </p:tnLst>
          </p:tmpl>
          <p:tmpl lvl="3">
            <p:tnLst>
              <p:par>
                <p:cTn presetID="16" presetClass="entr" presetSubtype="21"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barn(inVertical)">
                      <p:cBhvr>
                        <p:cTn dur="500"/>
                        <p:tgtEl>
                          <p:spTgt spid="8"/>
                        </p:tgtEl>
                      </p:cBhvr>
                    </p:animEffect>
                  </p:childTnLst>
                </p:cTn>
              </p:par>
            </p:tnLst>
          </p:tmpl>
          <p:tmpl lvl="4">
            <p:tnLst>
              <p:par>
                <p:cTn presetID="16" presetClass="entr" presetSubtype="21"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barn(inVertical)">
                      <p:cBhvr>
                        <p:cTn dur="500"/>
                        <p:tgtEl>
                          <p:spTgt spid="8"/>
                        </p:tgtEl>
                      </p:cBhvr>
                    </p:animEffect>
                  </p:childTnLst>
                </p:cTn>
              </p:par>
            </p:tnLst>
          </p:tmpl>
          <p:tmpl lvl="5">
            <p:tnLst>
              <p:par>
                <p:cTn presetID="16" presetClass="entr" presetSubtype="21"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barn(inVertical)">
                      <p:cBhvr>
                        <p:cTn dur="500"/>
                        <p:tgtEl>
                          <p:spTgt spid="8"/>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4" name="矩形 3"/>
          <p:cNvSpPr/>
          <p:nvPr/>
        </p:nvSpPr>
        <p:spPr bwMode="white">
          <a:xfrm>
            <a:off x="8128001" y="0"/>
            <a:ext cx="427567"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dirty="0">
              <a:latin typeface="宋体" panose="02010600030101010101" pitchFamily="2" charset="-122"/>
            </a:endParaRPr>
          </a:p>
        </p:txBody>
      </p:sp>
      <p:sp>
        <p:nvSpPr>
          <p:cNvPr id="5" name="矩形 4"/>
          <p:cNvSpPr/>
          <p:nvPr/>
        </p:nvSpPr>
        <p:spPr>
          <a:xfrm>
            <a:off x="8189384" y="609600"/>
            <a:ext cx="3048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dirty="0">
              <a:latin typeface="宋体" panose="02010600030101010101" pitchFamily="2" charset="-122"/>
            </a:endParaRPr>
          </a:p>
        </p:txBody>
      </p:sp>
      <p:sp>
        <p:nvSpPr>
          <p:cNvPr id="6" name="矩形 5"/>
          <p:cNvSpPr/>
          <p:nvPr/>
        </p:nvSpPr>
        <p:spPr>
          <a:xfrm>
            <a:off x="8189384" y="0"/>
            <a:ext cx="3048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dirty="0">
              <a:latin typeface="宋体" panose="02010600030101010101" pitchFamily="2" charset="-122"/>
            </a:endParaRPr>
          </a:p>
        </p:txBody>
      </p:sp>
      <p:sp>
        <p:nvSpPr>
          <p:cNvPr id="2" name="竖排标题 1"/>
          <p:cNvSpPr>
            <a:spLocks noGrp="1"/>
          </p:cNvSpPr>
          <p:nvPr>
            <p:ph type="title" orient="vert"/>
          </p:nvPr>
        </p:nvSpPr>
        <p:spPr>
          <a:xfrm>
            <a:off x="8737600" y="609602"/>
            <a:ext cx="2743200" cy="5516563"/>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609600" y="609601"/>
            <a:ext cx="7416800" cy="5516564"/>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日期占位符 3"/>
          <p:cNvSpPr>
            <a:spLocks noGrp="1"/>
          </p:cNvSpPr>
          <p:nvPr>
            <p:ph type="dt" sz="half" idx="10"/>
          </p:nvPr>
        </p:nvSpPr>
        <p:spPr>
          <a:xfrm>
            <a:off x="8737600" y="6248401"/>
            <a:ext cx="2946400" cy="366713"/>
          </a:xfrm>
        </p:spPr>
        <p:txBody>
          <a:bodyPr/>
          <a:lstStyle>
            <a:lvl1pPr>
              <a:defRPr/>
            </a:lvl1pPr>
          </a:lstStyle>
          <a:p>
            <a:pPr>
              <a:defRPr/>
            </a:pPr>
            <a:endParaRPr lang="en-US" altLang="zh-CN"/>
          </a:p>
        </p:txBody>
      </p:sp>
      <p:sp>
        <p:nvSpPr>
          <p:cNvPr id="8" name="页脚占位符 4"/>
          <p:cNvSpPr>
            <a:spLocks noGrp="1"/>
          </p:cNvSpPr>
          <p:nvPr>
            <p:ph type="ftr" sz="quarter" idx="11"/>
          </p:nvPr>
        </p:nvSpPr>
        <p:spPr>
          <a:xfrm>
            <a:off x="609601" y="6248400"/>
            <a:ext cx="7431617" cy="363538"/>
          </a:xfrm>
        </p:spPr>
        <p:txBody>
          <a:bodyPr/>
          <a:lstStyle>
            <a:lvl1pPr>
              <a:defRPr/>
            </a:lvl1pPr>
          </a:lstStyle>
          <a:p>
            <a:pPr>
              <a:defRPr/>
            </a:pPr>
            <a:endParaRPr lang="en-US" altLang="zh-CN"/>
          </a:p>
        </p:txBody>
      </p:sp>
      <p:sp>
        <p:nvSpPr>
          <p:cNvPr id="9" name="灯片编号占位符 5"/>
          <p:cNvSpPr>
            <a:spLocks noGrp="1"/>
          </p:cNvSpPr>
          <p:nvPr>
            <p:ph type="sldNum" sz="quarter" idx="12"/>
          </p:nvPr>
        </p:nvSpPr>
        <p:spPr>
          <a:xfrm rot="5400000">
            <a:off x="8075084" y="103717"/>
            <a:ext cx="533400" cy="325967"/>
          </a:xfrm>
        </p:spPr>
        <p:txBody>
          <a:bodyPr/>
          <a:lstStyle>
            <a:lvl1pPr>
              <a:defRPr/>
            </a:lvl1pPr>
          </a:lstStyle>
          <a:p>
            <a:pPr>
              <a:defRPr/>
            </a:pPr>
            <a:fld id="{040E658A-8D72-46C6-88F7-5E73C494F098}" type="slidenum">
              <a:rPr lang="zh-CN" altLang="en-US" smtClean="0"/>
              <a:pPr>
                <a:defRPr/>
              </a:pPr>
              <a:t>‹#›</a:t>
            </a:fld>
            <a:endParaRPr lang="en-US" altLang="zh-CN"/>
          </a:p>
        </p:txBody>
      </p:sp>
    </p:spTree>
    <p:extLst>
      <p:ext uri="{BB962C8B-B14F-4D97-AF65-F5344CB8AC3E}">
        <p14:creationId xmlns:p14="http://schemas.microsoft.com/office/powerpoint/2010/main" val="257174650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标题和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文本占位符 2"/>
          <p:cNvSpPr>
            <a:spLocks noGrp="1"/>
          </p:cNvSpPr>
          <p:nvPr>
            <p:ph type="body"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5F3DEDF7-BA37-4E64-A15D-52090980BC66}" type="slidenum">
              <a:rPr lang="zh-CN" altLang="en-US" smtClean="0"/>
              <a:pPr>
                <a:defRPr/>
              </a:pPr>
              <a:t>‹#›</a:t>
            </a:fld>
            <a:endParaRPr lang="en-US" altLang="zh-CN"/>
          </a:p>
        </p:txBody>
      </p:sp>
    </p:spTree>
    <p:extLst>
      <p:ext uri="{BB962C8B-B14F-4D97-AF65-F5344CB8AC3E}">
        <p14:creationId xmlns:p14="http://schemas.microsoft.com/office/powerpoint/2010/main" val="9211479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1371601"/>
            <a:ext cx="10871200" cy="475456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3" name="标题 1"/>
          <p:cNvSpPr>
            <a:spLocks noGrp="1"/>
          </p:cNvSpPr>
          <p:nvPr>
            <p:ph type="title" idx="10"/>
          </p:nvPr>
        </p:nvSpPr>
        <p:spPr>
          <a:xfrm>
            <a:off x="1524000" y="76200"/>
            <a:ext cx="10668000" cy="914400"/>
          </a:xfrm>
        </p:spPr>
        <p:txBody>
          <a:bodyPr/>
          <a:lstStyle/>
          <a:p>
            <a:r>
              <a:rPr lang="zh-CN" altLang="en-US"/>
              <a:t>单击此处编辑母版标题样式</a:t>
            </a:r>
            <a:endParaRPr lang="zh-CN" altLang="en-US" dirty="0"/>
          </a:p>
        </p:txBody>
      </p:sp>
    </p:spTree>
    <p:extLst>
      <p:ext uri="{BB962C8B-B14F-4D97-AF65-F5344CB8AC3E}">
        <p14:creationId xmlns:p14="http://schemas.microsoft.com/office/powerpoint/2010/main" val="36348880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1"/>
            <a:ext cx="5384800" cy="4530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30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1"/>
          <p:cNvSpPr>
            <a:spLocks noGrp="1" noChangeArrowheads="1"/>
          </p:cNvSpPr>
          <p:nvPr>
            <p:ph type="sldNum" sz="quarter" idx="12"/>
          </p:nvPr>
        </p:nvSpPr>
        <p:spPr>
          <a:ln/>
        </p:spPr>
        <p:txBody>
          <a:bodyPr/>
          <a:lstStyle>
            <a:lvl1pPr>
              <a:defRPr/>
            </a:lvl1pPr>
          </a:lstStyle>
          <a:p>
            <a:pPr>
              <a:defRPr/>
            </a:pPr>
            <a:fld id="{CD6794AD-3843-467E-867D-833D4404966E}" type="slidenum">
              <a:rPr lang="zh-CN" altLang="en-US"/>
              <a:pPr>
                <a:defRPr/>
              </a:pPr>
              <a:t>‹#›</a:t>
            </a:fld>
            <a:endParaRPr lang="en-US" altLang="zh-CN"/>
          </a:p>
        </p:txBody>
      </p:sp>
    </p:spTree>
    <p:extLst>
      <p:ext uri="{BB962C8B-B14F-4D97-AF65-F5344CB8AC3E}">
        <p14:creationId xmlns:p14="http://schemas.microsoft.com/office/powerpoint/2010/main" val="12943684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cSld name="1_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74639"/>
            <a:ext cx="10972800" cy="5856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0"/>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1"/>
          <p:cNvSpPr>
            <a:spLocks noGrp="1" noChangeArrowheads="1"/>
          </p:cNvSpPr>
          <p:nvPr>
            <p:ph type="sldNum" sz="quarter" idx="12"/>
          </p:nvPr>
        </p:nvSpPr>
        <p:spPr>
          <a:ln/>
        </p:spPr>
        <p:txBody>
          <a:bodyPr/>
          <a:lstStyle>
            <a:lvl1pPr>
              <a:defRPr/>
            </a:lvl1pPr>
          </a:lstStyle>
          <a:p>
            <a:pPr>
              <a:defRPr/>
            </a:pPr>
            <a:fld id="{A16F83B4-5C03-432A-A6E4-276317170334}" type="slidenum">
              <a:rPr lang="zh-CN" altLang="en-US"/>
              <a:pPr>
                <a:defRPr/>
              </a:pPr>
              <a:t>‹#›</a:t>
            </a:fld>
            <a:endParaRPr lang="en-US" altLang="zh-CN"/>
          </a:p>
        </p:txBody>
      </p:sp>
    </p:spTree>
    <p:extLst>
      <p:ext uri="{BB962C8B-B14F-4D97-AF65-F5344CB8AC3E}">
        <p14:creationId xmlns:p14="http://schemas.microsoft.com/office/powerpoint/2010/main" val="37141620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1"/>
            <a:ext cx="5384800" cy="4530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97600" y="1600201"/>
            <a:ext cx="5384800" cy="21891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197600" y="3941763"/>
            <a:ext cx="5384800" cy="21891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10"/>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11"/>
          <p:cNvSpPr>
            <a:spLocks noGrp="1" noChangeArrowheads="1"/>
          </p:cNvSpPr>
          <p:nvPr>
            <p:ph type="sldNum" sz="quarter" idx="12"/>
          </p:nvPr>
        </p:nvSpPr>
        <p:spPr>
          <a:ln/>
        </p:spPr>
        <p:txBody>
          <a:bodyPr/>
          <a:lstStyle>
            <a:lvl1pPr>
              <a:defRPr/>
            </a:lvl1pPr>
          </a:lstStyle>
          <a:p>
            <a:pPr>
              <a:defRPr/>
            </a:pPr>
            <a:fld id="{CF1FBBFD-96E4-467C-9F23-1CC4EAAEACAD}" type="slidenum">
              <a:rPr lang="zh-CN" altLang="en-US"/>
              <a:pPr>
                <a:defRPr/>
              </a:pPr>
              <a:t>‹#›</a:t>
            </a:fld>
            <a:endParaRPr lang="en-US" altLang="zh-CN"/>
          </a:p>
        </p:txBody>
      </p:sp>
    </p:spTree>
    <p:extLst>
      <p:ext uri="{BB962C8B-B14F-4D97-AF65-F5344CB8AC3E}">
        <p14:creationId xmlns:p14="http://schemas.microsoft.com/office/powerpoint/2010/main" val="373054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1"/>
      </p:bgRef>
    </p:bg>
    <p:spTree>
      <p:nvGrpSpPr>
        <p:cNvPr id="1" name=""/>
        <p:cNvGrpSpPr/>
        <p:nvPr/>
      </p:nvGrpSpPr>
      <p:grpSpPr>
        <a:xfrm>
          <a:off x="0" y="0"/>
          <a:ext cx="0" cy="0"/>
          <a:chOff x="0" y="0"/>
          <a:chExt cx="0" cy="0"/>
        </a:xfrm>
      </p:grpSpPr>
      <p:sp>
        <p:nvSpPr>
          <p:cNvPr id="4" name="矩形 3"/>
          <p:cNvSpPr/>
          <p:nvPr/>
        </p:nvSpPr>
        <p:spPr bwMode="white">
          <a:xfrm>
            <a:off x="0" y="1524000"/>
            <a:ext cx="12192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latin typeface="宋体" panose="02010600030101010101" pitchFamily="2" charset="-122"/>
            </a:endParaRPr>
          </a:p>
        </p:txBody>
      </p:sp>
      <p:sp>
        <p:nvSpPr>
          <p:cNvPr id="5" name="矩形 4"/>
          <p:cNvSpPr/>
          <p:nvPr/>
        </p:nvSpPr>
        <p:spPr>
          <a:xfrm>
            <a:off x="0" y="1600200"/>
            <a:ext cx="17272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latin typeface="宋体" panose="02010600030101010101" pitchFamily="2" charset="-122"/>
            </a:endParaRPr>
          </a:p>
        </p:txBody>
      </p:sp>
      <p:sp>
        <p:nvSpPr>
          <p:cNvPr id="6" name="矩形 5"/>
          <p:cNvSpPr/>
          <p:nvPr/>
        </p:nvSpPr>
        <p:spPr>
          <a:xfrm>
            <a:off x="1828800" y="1600200"/>
            <a:ext cx="103632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latin typeface="宋体" panose="02010600030101010101" pitchFamily="2" charset="-122"/>
            </a:endParaRPr>
          </a:p>
        </p:txBody>
      </p:sp>
      <p:sp>
        <p:nvSpPr>
          <p:cNvPr id="3" name="文本占位符 2"/>
          <p:cNvSpPr>
            <a:spLocks noGrp="1"/>
          </p:cNvSpPr>
          <p:nvPr>
            <p:ph type="body" idx="1"/>
          </p:nvPr>
        </p:nvSpPr>
        <p:spPr>
          <a:xfrm>
            <a:off x="1828803" y="2743202"/>
            <a:ext cx="9497484" cy="1673225"/>
          </a:xfrm>
        </p:spPr>
        <p:txBody>
          <a:bodyPr/>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a:t>编辑母版文本样式</a:t>
            </a:r>
          </a:p>
        </p:txBody>
      </p:sp>
      <p:sp>
        <p:nvSpPr>
          <p:cNvPr id="2" name="标题 1"/>
          <p:cNvSpPr>
            <a:spLocks noGrp="1"/>
          </p:cNvSpPr>
          <p:nvPr>
            <p:ph type="title"/>
          </p:nvPr>
        </p:nvSpPr>
        <p:spPr>
          <a:xfrm>
            <a:off x="1828800" y="1600200"/>
            <a:ext cx="10160000" cy="990600"/>
          </a:xfrm>
        </p:spPr>
        <p:txBody>
          <a:bodyPr/>
          <a:lstStyle>
            <a:lvl1pPr algn="l">
              <a:buNone/>
              <a:defRPr sz="4400" b="0" cap="none">
                <a:solidFill>
                  <a:srgbClr val="FFFFFF"/>
                </a:solidFill>
              </a:defRPr>
            </a:lvl1pPr>
          </a:lstStyle>
          <a:p>
            <a:r>
              <a:rPr lang="zh-CN" altLang="en-US"/>
              <a:t>单击此处编辑母版标题样式</a:t>
            </a:r>
            <a:endParaRPr lang="en-US"/>
          </a:p>
        </p:txBody>
      </p:sp>
      <p:sp>
        <p:nvSpPr>
          <p:cNvPr id="7" name="灯片编号占位符 12"/>
          <p:cNvSpPr>
            <a:spLocks noGrp="1"/>
          </p:cNvSpPr>
          <p:nvPr>
            <p:ph type="sldNum" sz="quarter" idx="10"/>
          </p:nvPr>
        </p:nvSpPr>
        <p:spPr>
          <a:xfrm>
            <a:off x="0" y="1752601"/>
            <a:ext cx="1727200" cy="703263"/>
          </a:xfrm>
        </p:spPr>
        <p:txBody>
          <a:bodyPr>
            <a:noAutofit/>
          </a:bodyPr>
          <a:lstStyle>
            <a:lvl1pPr>
              <a:defRPr sz="2400"/>
            </a:lvl1pPr>
          </a:lstStyle>
          <a:p>
            <a:pPr>
              <a:defRPr/>
            </a:pPr>
            <a:fld id="{6DE3D4AB-26A2-4E0A-8338-4C8D8A9D3506}" type="slidenum">
              <a:rPr lang="zh-CN" altLang="en-US" smtClean="0"/>
              <a:pPr>
                <a:defRPr/>
              </a:pPr>
              <a:t>‹#›</a:t>
            </a:fld>
            <a:endParaRPr lang="en-US" altLang="zh-CN"/>
          </a:p>
        </p:txBody>
      </p:sp>
      <p:sp>
        <p:nvSpPr>
          <p:cNvPr id="8" name="页脚占位符 13"/>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2649018546"/>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9" name="内容占位符 8"/>
          <p:cNvSpPr>
            <a:spLocks noGrp="1"/>
          </p:cNvSpPr>
          <p:nvPr>
            <p:ph sz="quarter" idx="1"/>
          </p:nvPr>
        </p:nvSpPr>
        <p:spPr>
          <a:xfrm>
            <a:off x="812800" y="1589567"/>
            <a:ext cx="5181600" cy="45720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11" name="内容占位符 10"/>
          <p:cNvSpPr>
            <a:spLocks noGrp="1"/>
          </p:cNvSpPr>
          <p:nvPr>
            <p:ph sz="quarter" idx="2"/>
          </p:nvPr>
        </p:nvSpPr>
        <p:spPr>
          <a:xfrm>
            <a:off x="6459868" y="1589567"/>
            <a:ext cx="5181600" cy="45720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7"/>
          <p:cNvSpPr>
            <a:spLocks noGrp="1"/>
          </p:cNvSpPr>
          <p:nvPr>
            <p:ph type="dt" sz="half" idx="10"/>
          </p:nvPr>
        </p:nvSpPr>
        <p:spPr/>
        <p:txBody>
          <a:bodyPr rtlCol="0"/>
          <a:lstStyle>
            <a:lvl1pPr>
              <a:defRPr/>
            </a:lvl1pPr>
          </a:lstStyle>
          <a:p>
            <a:pPr>
              <a:defRPr/>
            </a:pPr>
            <a:endParaRPr lang="en-US" altLang="zh-CN"/>
          </a:p>
        </p:txBody>
      </p:sp>
      <p:sp>
        <p:nvSpPr>
          <p:cNvPr id="6" name="灯片编号占位符 9"/>
          <p:cNvSpPr>
            <a:spLocks noGrp="1"/>
          </p:cNvSpPr>
          <p:nvPr>
            <p:ph type="sldNum" sz="quarter" idx="11"/>
          </p:nvPr>
        </p:nvSpPr>
        <p:spPr/>
        <p:txBody>
          <a:bodyPr/>
          <a:lstStyle>
            <a:lvl1pPr>
              <a:defRPr/>
            </a:lvl1pPr>
          </a:lstStyle>
          <a:p>
            <a:pPr>
              <a:defRPr/>
            </a:pPr>
            <a:fld id="{6C6B3DDF-1D07-4721-99A5-A2DFF01D67E1}" type="slidenum">
              <a:rPr lang="zh-CN" altLang="en-US" smtClean="0"/>
              <a:pPr>
                <a:defRPr/>
              </a:pPr>
              <a:t>‹#›</a:t>
            </a:fld>
            <a:endParaRPr lang="en-US" altLang="zh-CN"/>
          </a:p>
        </p:txBody>
      </p:sp>
      <p:sp>
        <p:nvSpPr>
          <p:cNvPr id="7" name="页脚占位符 11"/>
          <p:cNvSpPr>
            <a:spLocks noGrp="1"/>
          </p:cNvSpPr>
          <p:nvPr>
            <p:ph type="ftr" sz="quarter" idx="12"/>
          </p:nvPr>
        </p:nvSpPr>
        <p:spPr/>
        <p:txBody>
          <a:bodyPr rtlCol="0"/>
          <a:lstStyle>
            <a:lvl1pPr>
              <a:defRPr/>
            </a:lvl1pPr>
          </a:lstStyle>
          <a:p>
            <a:pPr>
              <a:defRPr/>
            </a:pPr>
            <a:endParaRPr lang="en-US" altLang="zh-CN"/>
          </a:p>
        </p:txBody>
      </p:sp>
    </p:spTree>
    <p:extLst>
      <p:ext uri="{BB962C8B-B14F-4D97-AF65-F5344CB8AC3E}">
        <p14:creationId xmlns:p14="http://schemas.microsoft.com/office/powerpoint/2010/main" val="3820944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711200" y="273051"/>
            <a:ext cx="10871200" cy="869951"/>
          </a:xfrm>
        </p:spPr>
        <p:txBody>
          <a:bodyPr/>
          <a:lstStyle>
            <a:lvl1pPr>
              <a:defRPr/>
            </a:lvl1pPr>
          </a:lstStyle>
          <a:p>
            <a:r>
              <a:rPr lang="zh-CN" altLang="en-US"/>
              <a:t>单击此处编辑母版标题样式</a:t>
            </a:r>
            <a:endParaRPr lang="en-US"/>
          </a:p>
        </p:txBody>
      </p:sp>
      <p:sp>
        <p:nvSpPr>
          <p:cNvPr id="11" name="内容占位符 10"/>
          <p:cNvSpPr>
            <a:spLocks noGrp="1"/>
          </p:cNvSpPr>
          <p:nvPr>
            <p:ph sz="quarter" idx="2"/>
          </p:nvPr>
        </p:nvSpPr>
        <p:spPr>
          <a:xfrm>
            <a:off x="812800" y="2438400"/>
            <a:ext cx="5181600" cy="35814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13" name="内容占位符 12"/>
          <p:cNvSpPr>
            <a:spLocks noGrp="1"/>
          </p:cNvSpPr>
          <p:nvPr>
            <p:ph sz="quarter" idx="4"/>
          </p:nvPr>
        </p:nvSpPr>
        <p:spPr>
          <a:xfrm>
            <a:off x="6400800" y="2438400"/>
            <a:ext cx="5181600" cy="35814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16" name="文本占位符 15"/>
          <p:cNvSpPr>
            <a:spLocks noGrp="1"/>
          </p:cNvSpPr>
          <p:nvPr>
            <p:ph type="body" sz="quarter" idx="1"/>
          </p:nvPr>
        </p:nvSpPr>
        <p:spPr>
          <a:xfrm>
            <a:off x="812800" y="1752600"/>
            <a:ext cx="5181600" cy="640080"/>
          </a:xfrm>
          <a:solidFill>
            <a:schemeClr val="accent2"/>
          </a:solidFill>
        </p:spPr>
        <p:txBody>
          <a:bodyPr rtlCol="0" anchor="ctr"/>
          <a:lstStyle>
            <a:lvl1pPr marL="0" indent="0">
              <a:buFontTx/>
              <a:buNone/>
              <a:defRPr sz="2000" b="1">
                <a:solidFill>
                  <a:srgbClr val="FFFFFF"/>
                </a:solidFill>
              </a:defRPr>
            </a:lvl1pPr>
          </a:lstStyle>
          <a:p>
            <a:pPr lvl="0"/>
            <a:r>
              <a:rPr lang="zh-CN" altLang="en-US"/>
              <a:t>编辑母版文本样式</a:t>
            </a:r>
          </a:p>
        </p:txBody>
      </p:sp>
      <p:sp>
        <p:nvSpPr>
          <p:cNvPr id="15" name="文本占位符 14"/>
          <p:cNvSpPr>
            <a:spLocks noGrp="1"/>
          </p:cNvSpPr>
          <p:nvPr>
            <p:ph type="body" sz="quarter" idx="3"/>
          </p:nvPr>
        </p:nvSpPr>
        <p:spPr>
          <a:xfrm>
            <a:off x="6400800" y="1752600"/>
            <a:ext cx="5181600" cy="640080"/>
          </a:xfrm>
          <a:solidFill>
            <a:schemeClr val="accent4"/>
          </a:solidFill>
        </p:spPr>
        <p:txBody>
          <a:bodyPr rtlCol="0" anchor="ctr"/>
          <a:lstStyle>
            <a:lvl1pPr marL="0" indent="0">
              <a:buFontTx/>
              <a:buNone/>
              <a:defRPr sz="2000" b="1">
                <a:solidFill>
                  <a:srgbClr val="FFFFFF"/>
                </a:solidFill>
              </a:defRPr>
            </a:lvl1pPr>
          </a:lstStyle>
          <a:p>
            <a:pPr lvl="0"/>
            <a:r>
              <a:rPr lang="zh-CN" altLang="en-US"/>
              <a:t>编辑母版文本样式</a:t>
            </a:r>
          </a:p>
        </p:txBody>
      </p:sp>
      <p:sp>
        <p:nvSpPr>
          <p:cNvPr id="7" name="日期占位符 9"/>
          <p:cNvSpPr>
            <a:spLocks noGrp="1"/>
          </p:cNvSpPr>
          <p:nvPr>
            <p:ph type="dt" sz="half" idx="10"/>
          </p:nvPr>
        </p:nvSpPr>
        <p:spPr/>
        <p:txBody>
          <a:bodyPr rtlCol="0"/>
          <a:lstStyle>
            <a:lvl1pPr>
              <a:defRPr/>
            </a:lvl1pPr>
          </a:lstStyle>
          <a:p>
            <a:pPr>
              <a:defRPr/>
            </a:pPr>
            <a:endParaRPr lang="en-US" altLang="zh-CN"/>
          </a:p>
        </p:txBody>
      </p:sp>
      <p:sp>
        <p:nvSpPr>
          <p:cNvPr id="8" name="灯片编号占位符 11"/>
          <p:cNvSpPr>
            <a:spLocks noGrp="1"/>
          </p:cNvSpPr>
          <p:nvPr>
            <p:ph type="sldNum" sz="quarter" idx="11"/>
          </p:nvPr>
        </p:nvSpPr>
        <p:spPr/>
        <p:txBody>
          <a:bodyPr/>
          <a:lstStyle>
            <a:lvl1pPr>
              <a:defRPr/>
            </a:lvl1pPr>
          </a:lstStyle>
          <a:p>
            <a:pPr>
              <a:defRPr/>
            </a:pPr>
            <a:fld id="{57B679AA-E52F-437C-8A90-0F08DDF82992}" type="slidenum">
              <a:rPr lang="zh-CN" altLang="en-US" smtClean="0"/>
              <a:pPr>
                <a:defRPr/>
              </a:pPr>
              <a:t>‹#›</a:t>
            </a:fld>
            <a:endParaRPr lang="en-US" altLang="zh-CN"/>
          </a:p>
        </p:txBody>
      </p:sp>
      <p:sp>
        <p:nvSpPr>
          <p:cNvPr id="9" name="页脚占位符 13"/>
          <p:cNvSpPr>
            <a:spLocks noGrp="1"/>
          </p:cNvSpPr>
          <p:nvPr>
            <p:ph type="ftr" sz="quarter" idx="12"/>
          </p:nvPr>
        </p:nvSpPr>
        <p:spPr/>
        <p:txBody>
          <a:bodyPr rtlCol="0"/>
          <a:lstStyle>
            <a:lvl1pPr>
              <a:defRPr/>
            </a:lvl1pPr>
          </a:lstStyle>
          <a:p>
            <a:pPr>
              <a:defRPr/>
            </a:pPr>
            <a:endParaRPr lang="en-US" altLang="zh-CN"/>
          </a:p>
        </p:txBody>
      </p:sp>
    </p:spTree>
    <p:extLst>
      <p:ext uri="{BB962C8B-B14F-4D97-AF65-F5344CB8AC3E}">
        <p14:creationId xmlns:p14="http://schemas.microsoft.com/office/powerpoint/2010/main" val="256278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13"/>
          <p:cNvSpPr>
            <a:spLocks noGrp="1"/>
          </p:cNvSpPr>
          <p:nvPr>
            <p:ph type="dt" sz="half" idx="10"/>
          </p:nvPr>
        </p:nvSpPr>
        <p:spPr/>
        <p:txBody>
          <a:bodyPr/>
          <a:lstStyle>
            <a:lvl1pPr>
              <a:defRPr/>
            </a:lvl1pPr>
          </a:lstStyle>
          <a:p>
            <a:pPr>
              <a:defRPr/>
            </a:pPr>
            <a:endParaRPr lang="en-US" altLang="zh-CN"/>
          </a:p>
        </p:txBody>
      </p:sp>
      <p:sp>
        <p:nvSpPr>
          <p:cNvPr id="4" name="页脚占位符 2"/>
          <p:cNvSpPr>
            <a:spLocks noGrp="1"/>
          </p:cNvSpPr>
          <p:nvPr>
            <p:ph type="ftr" sz="quarter" idx="11"/>
          </p:nvPr>
        </p:nvSpPr>
        <p:spPr/>
        <p:txBody>
          <a:bodyPr/>
          <a:lstStyle>
            <a:lvl1pPr>
              <a:defRPr/>
            </a:lvl1pPr>
          </a:lstStyle>
          <a:p>
            <a:pPr>
              <a:defRPr/>
            </a:pPr>
            <a:endParaRPr lang="en-US" altLang="zh-CN"/>
          </a:p>
        </p:txBody>
      </p:sp>
      <p:sp>
        <p:nvSpPr>
          <p:cNvPr id="5" name="灯片编号占位符 22"/>
          <p:cNvSpPr>
            <a:spLocks noGrp="1"/>
          </p:cNvSpPr>
          <p:nvPr>
            <p:ph type="sldNum" sz="quarter" idx="12"/>
          </p:nvPr>
        </p:nvSpPr>
        <p:spPr/>
        <p:txBody>
          <a:bodyPr/>
          <a:lstStyle>
            <a:lvl1pPr>
              <a:defRPr/>
            </a:lvl1pPr>
          </a:lstStyle>
          <a:p>
            <a:pPr>
              <a:defRPr/>
            </a:pPr>
            <a:fld id="{649D2F67-E2CB-41C0-8A6A-716AD4621C46}" type="slidenum">
              <a:rPr lang="zh-CN" altLang="en-US" smtClean="0"/>
              <a:pPr>
                <a:defRPr/>
              </a:pPr>
              <a:t>‹#›</a:t>
            </a:fld>
            <a:endParaRPr lang="en-US" altLang="zh-CN"/>
          </a:p>
        </p:txBody>
      </p:sp>
      <p:pic>
        <p:nvPicPr>
          <p:cNvPr id="6" name="Picture 10" descr="towe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537701" y="141288"/>
            <a:ext cx="2654300"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918" y="190500"/>
            <a:ext cx="859367"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p:cNvSpPr>
            <a:spLocks noGrp="1"/>
          </p:cNvSpPr>
          <p:nvPr>
            <p:ph type="title"/>
          </p:nvPr>
        </p:nvSpPr>
        <p:spPr>
          <a:xfrm>
            <a:off x="812800" y="228600"/>
            <a:ext cx="10871200" cy="990600"/>
          </a:xfrm>
        </p:spPr>
        <p:txBody>
          <a:bodyPr/>
          <a:lstStyle>
            <a:lvl1pPr>
              <a:defRPr lang="en-US" sz="4400" b="1" kern="1200" dirty="0">
                <a:solidFill>
                  <a:schemeClr val="tx1"/>
                </a:solidFill>
                <a:latin typeface="宋体" panose="02010600030101010101" pitchFamily="2" charset="-122"/>
                <a:ea typeface="宋体" panose="02010600030101010101" pitchFamily="2" charset="-122"/>
                <a:cs typeface="+mj-cs"/>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4194603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a:defRPr/>
            </a:pPr>
            <a:endParaRPr lang="en-US" altLang="zh-CN"/>
          </a:p>
        </p:txBody>
      </p:sp>
      <p:sp>
        <p:nvSpPr>
          <p:cNvPr id="3" name="页脚占位符 2"/>
          <p:cNvSpPr>
            <a:spLocks noGrp="1"/>
          </p:cNvSpPr>
          <p:nvPr>
            <p:ph type="ftr" sz="quarter" idx="11"/>
          </p:nvPr>
        </p:nvSpPr>
        <p:spPr/>
        <p:txBody>
          <a:bodyPr/>
          <a:lstStyle>
            <a:lvl1pPr>
              <a:defRPr/>
            </a:lvl1pPr>
          </a:lstStyle>
          <a:p>
            <a:pPr>
              <a:defRPr/>
            </a:pPr>
            <a:endParaRPr lang="en-US" altLang="zh-CN"/>
          </a:p>
        </p:txBody>
      </p:sp>
      <p:sp>
        <p:nvSpPr>
          <p:cNvPr id="4" name="灯片编号占位符 3"/>
          <p:cNvSpPr>
            <a:spLocks noGrp="1"/>
          </p:cNvSpPr>
          <p:nvPr>
            <p:ph type="sldNum" sz="quarter" idx="12"/>
          </p:nvPr>
        </p:nvSpPr>
        <p:spPr>
          <a:xfrm>
            <a:off x="0" y="6248400"/>
            <a:ext cx="711200" cy="381000"/>
          </a:xfrm>
        </p:spPr>
        <p:txBody>
          <a:bodyPr/>
          <a:lstStyle>
            <a:lvl1pPr>
              <a:defRPr>
                <a:solidFill>
                  <a:schemeClr val="tx2"/>
                </a:solidFill>
              </a:defRPr>
            </a:lvl1pPr>
          </a:lstStyle>
          <a:p>
            <a:pPr>
              <a:defRPr/>
            </a:pPr>
            <a:fld id="{FB8A6B97-4574-4C50-A843-23B227A522FF}" type="slidenum">
              <a:rPr lang="zh-CN" altLang="en-US" smtClean="0"/>
              <a:pPr>
                <a:defRPr/>
              </a:pPr>
              <a:t>‹#›</a:t>
            </a:fld>
            <a:endParaRPr lang="en-US" altLang="zh-CN"/>
          </a:p>
        </p:txBody>
      </p:sp>
    </p:spTree>
    <p:extLst>
      <p:ext uri="{BB962C8B-B14F-4D97-AF65-F5344CB8AC3E}">
        <p14:creationId xmlns:p14="http://schemas.microsoft.com/office/powerpoint/2010/main" val="33379303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12800" y="273051"/>
            <a:ext cx="10769600" cy="869951"/>
          </a:xfrm>
        </p:spPr>
        <p:txBody>
          <a:bodyPr/>
          <a:lstStyle>
            <a:lvl1pPr algn="l">
              <a:buNone/>
              <a:defRPr sz="4400" b="0"/>
            </a:lvl1pPr>
          </a:lstStyle>
          <a:p>
            <a:r>
              <a:rPr lang="zh-CN" altLang="en-US"/>
              <a:t>单击此处编辑母版标题样式</a:t>
            </a:r>
            <a:endParaRPr lang="en-US"/>
          </a:p>
        </p:txBody>
      </p:sp>
      <p:sp>
        <p:nvSpPr>
          <p:cNvPr id="3" name="文本占位符 2"/>
          <p:cNvSpPr>
            <a:spLocks noGrp="1"/>
          </p:cNvSpPr>
          <p:nvPr>
            <p:ph type="body" idx="2"/>
          </p:nvPr>
        </p:nvSpPr>
        <p:spPr>
          <a:xfrm>
            <a:off x="812800" y="1752600"/>
            <a:ext cx="21336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atin typeface="宋体" panose="02010600030101010101" pitchFamily="2" charset="-122"/>
                <a:ea typeface="宋体" panose="02010600030101010101" pitchFamily="2" charset="-122"/>
              </a:defRPr>
            </a:lvl1pPr>
            <a:lvl2pPr>
              <a:buNone/>
              <a:defRPr sz="1200"/>
            </a:lvl2pPr>
            <a:lvl3pPr>
              <a:buNone/>
              <a:defRPr sz="1000"/>
            </a:lvl3pPr>
            <a:lvl4pPr>
              <a:buNone/>
              <a:defRPr sz="900"/>
            </a:lvl4pPr>
            <a:lvl5pPr>
              <a:buNone/>
              <a:defRPr sz="900"/>
            </a:lvl5pPr>
          </a:lstStyle>
          <a:p>
            <a:pPr lvl="0"/>
            <a:r>
              <a:rPr lang="zh-CN" altLang="en-US" dirty="0"/>
              <a:t>编辑母版文本样式</a:t>
            </a:r>
          </a:p>
        </p:txBody>
      </p:sp>
      <p:sp>
        <p:nvSpPr>
          <p:cNvPr id="9" name="内容占位符 8"/>
          <p:cNvSpPr>
            <a:spLocks noGrp="1"/>
          </p:cNvSpPr>
          <p:nvPr>
            <p:ph sz="quarter" idx="1"/>
          </p:nvPr>
        </p:nvSpPr>
        <p:spPr>
          <a:xfrm>
            <a:off x="3149600" y="1752600"/>
            <a:ext cx="8534400" cy="44196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13"/>
          <p:cNvSpPr>
            <a:spLocks noGrp="1"/>
          </p:cNvSpPr>
          <p:nvPr>
            <p:ph type="dt" sz="half" idx="10"/>
          </p:nvPr>
        </p:nvSpPr>
        <p:spPr/>
        <p:txBody>
          <a:bodyPr/>
          <a:lstStyle>
            <a:lvl1pPr>
              <a:defRPr/>
            </a:lvl1pPr>
          </a:lstStyle>
          <a:p>
            <a:pPr>
              <a:defRPr/>
            </a:pPr>
            <a:endParaRPr lang="en-US" altLang="zh-CN"/>
          </a:p>
        </p:txBody>
      </p:sp>
      <p:sp>
        <p:nvSpPr>
          <p:cNvPr id="6" name="页脚占位符 2"/>
          <p:cNvSpPr>
            <a:spLocks noGrp="1"/>
          </p:cNvSpPr>
          <p:nvPr>
            <p:ph type="ftr" sz="quarter" idx="11"/>
          </p:nvPr>
        </p:nvSpPr>
        <p:spPr/>
        <p:txBody>
          <a:bodyPr/>
          <a:lstStyle>
            <a:lvl1pPr>
              <a:defRPr/>
            </a:lvl1pPr>
          </a:lstStyle>
          <a:p>
            <a:pPr>
              <a:defRPr/>
            </a:pPr>
            <a:endParaRPr lang="en-US" altLang="zh-CN"/>
          </a:p>
        </p:txBody>
      </p:sp>
      <p:sp>
        <p:nvSpPr>
          <p:cNvPr id="7" name="灯片编号占位符 22"/>
          <p:cNvSpPr>
            <a:spLocks noGrp="1"/>
          </p:cNvSpPr>
          <p:nvPr>
            <p:ph type="sldNum" sz="quarter" idx="12"/>
          </p:nvPr>
        </p:nvSpPr>
        <p:spPr/>
        <p:txBody>
          <a:bodyPr/>
          <a:lstStyle>
            <a:lvl1pPr>
              <a:defRPr/>
            </a:lvl1pPr>
          </a:lstStyle>
          <a:p>
            <a:pPr>
              <a:defRPr/>
            </a:pPr>
            <a:fld id="{4BD74A1F-E868-48F7-B9EB-46F214D2036D}" type="slidenum">
              <a:rPr lang="zh-CN" altLang="en-US" smtClean="0"/>
              <a:pPr>
                <a:defRPr/>
              </a:pPr>
              <a:t>‹#›</a:t>
            </a:fld>
            <a:endParaRPr lang="en-US" altLang="zh-CN"/>
          </a:p>
        </p:txBody>
      </p:sp>
    </p:spTree>
    <p:extLst>
      <p:ext uri="{BB962C8B-B14F-4D97-AF65-F5344CB8AC3E}">
        <p14:creationId xmlns:p14="http://schemas.microsoft.com/office/powerpoint/2010/main" val="1544903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3">
        <a:schemeClr val="bg2"/>
      </p:bgRef>
    </p:bg>
    <p:spTree>
      <p:nvGrpSpPr>
        <p:cNvPr id="1" name=""/>
        <p:cNvGrpSpPr/>
        <p:nvPr/>
      </p:nvGrpSpPr>
      <p:grpSpPr>
        <a:xfrm>
          <a:off x="0" y="0"/>
          <a:ext cx="0" cy="0"/>
          <a:chOff x="0" y="0"/>
          <a:chExt cx="0" cy="0"/>
        </a:xfrm>
      </p:grpSpPr>
      <p:sp>
        <p:nvSpPr>
          <p:cNvPr id="5" name="矩形 4"/>
          <p:cNvSpPr/>
          <p:nvPr/>
        </p:nvSpPr>
        <p:spPr bwMode="white">
          <a:xfrm>
            <a:off x="-12700" y="4572001"/>
            <a:ext cx="12192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latin typeface="宋体" panose="02010600030101010101" pitchFamily="2" charset="-122"/>
            </a:endParaRPr>
          </a:p>
        </p:txBody>
      </p:sp>
      <p:sp>
        <p:nvSpPr>
          <p:cNvPr id="6" name="矩形 5"/>
          <p:cNvSpPr/>
          <p:nvPr/>
        </p:nvSpPr>
        <p:spPr>
          <a:xfrm>
            <a:off x="-12699" y="4662489"/>
            <a:ext cx="1951567" cy="714375"/>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latin typeface="宋体" panose="02010600030101010101" pitchFamily="2" charset="-122"/>
            </a:endParaRPr>
          </a:p>
        </p:txBody>
      </p:sp>
      <p:sp>
        <p:nvSpPr>
          <p:cNvPr id="7" name="矩形 6"/>
          <p:cNvSpPr/>
          <p:nvPr/>
        </p:nvSpPr>
        <p:spPr>
          <a:xfrm>
            <a:off x="2059517" y="4654550"/>
            <a:ext cx="10132483" cy="712788"/>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latin typeface="宋体" panose="02010600030101010101" pitchFamily="2" charset="-122"/>
            </a:endParaRPr>
          </a:p>
        </p:txBody>
      </p:sp>
      <p:sp>
        <p:nvSpPr>
          <p:cNvPr id="8" name="矩形 7"/>
          <p:cNvSpPr/>
          <p:nvPr/>
        </p:nvSpPr>
        <p:spPr bwMode="white">
          <a:xfrm>
            <a:off x="1930401" y="0"/>
            <a:ext cx="133351" cy="686593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latin typeface="宋体" panose="02010600030101010101" pitchFamily="2" charset="-122"/>
            </a:endParaRPr>
          </a:p>
        </p:txBody>
      </p:sp>
      <p:sp>
        <p:nvSpPr>
          <p:cNvPr id="4" name="文本占位符 3"/>
          <p:cNvSpPr>
            <a:spLocks noGrp="1"/>
          </p:cNvSpPr>
          <p:nvPr>
            <p:ph type="body" sz="half" idx="2"/>
          </p:nvPr>
        </p:nvSpPr>
        <p:spPr>
          <a:xfrm>
            <a:off x="2133600" y="5486400"/>
            <a:ext cx="97536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zh-CN" altLang="en-US"/>
              <a:t>编辑母版文本样式</a:t>
            </a:r>
          </a:p>
        </p:txBody>
      </p:sp>
      <p:sp>
        <p:nvSpPr>
          <p:cNvPr id="2" name="标题 1"/>
          <p:cNvSpPr>
            <a:spLocks noGrp="1"/>
          </p:cNvSpPr>
          <p:nvPr>
            <p:ph type="title"/>
          </p:nvPr>
        </p:nvSpPr>
        <p:spPr>
          <a:xfrm>
            <a:off x="2133600" y="4648200"/>
            <a:ext cx="9753600" cy="685800"/>
          </a:xfrm>
        </p:spPr>
        <p:txBody>
          <a:bodyPr/>
          <a:lstStyle>
            <a:lvl1pPr algn="l">
              <a:buNone/>
              <a:defRPr sz="2800" b="0">
                <a:solidFill>
                  <a:srgbClr val="FFFFFF"/>
                </a:solidFill>
              </a:defRPr>
            </a:lvl1pPr>
          </a:lstStyle>
          <a:p>
            <a:r>
              <a:rPr lang="zh-CN" altLang="en-US"/>
              <a:t>单击此处编辑母版标题样式</a:t>
            </a:r>
            <a:endParaRPr lang="en-US"/>
          </a:p>
        </p:txBody>
      </p:sp>
      <p:sp>
        <p:nvSpPr>
          <p:cNvPr id="3" name="图片占位符 2"/>
          <p:cNvSpPr>
            <a:spLocks noGrp="1"/>
          </p:cNvSpPr>
          <p:nvPr>
            <p:ph type="pic" idx="1"/>
          </p:nvPr>
        </p:nvSpPr>
        <p:spPr>
          <a:xfrm>
            <a:off x="2080768" y="0"/>
            <a:ext cx="10111232" cy="4568952"/>
          </a:xfrm>
          <a:solidFill>
            <a:schemeClr val="accent1">
              <a:tint val="40000"/>
            </a:schemeClr>
          </a:solidFill>
          <a:ln>
            <a:noFill/>
          </a:ln>
        </p:spPr>
        <p:txBody>
          <a:bodyPr>
            <a:normAutofit/>
          </a:bodyPr>
          <a:lstStyle>
            <a:lvl1pPr marL="0" indent="0">
              <a:buNone/>
              <a:defRPr sz="3200"/>
            </a:lvl1pPr>
          </a:lstStyle>
          <a:p>
            <a:pPr lvl="0"/>
            <a:r>
              <a:rPr lang="zh-CN" altLang="en-US" noProof="0"/>
              <a:t>单击图标添加图片</a:t>
            </a:r>
            <a:endParaRPr lang="en-US" noProof="0" dirty="0"/>
          </a:p>
        </p:txBody>
      </p:sp>
      <p:sp>
        <p:nvSpPr>
          <p:cNvPr id="9" name="日期占位符 11"/>
          <p:cNvSpPr>
            <a:spLocks noGrp="1"/>
          </p:cNvSpPr>
          <p:nvPr>
            <p:ph type="dt" sz="half" idx="10"/>
          </p:nvPr>
        </p:nvSpPr>
        <p:spPr>
          <a:xfrm>
            <a:off x="8331200" y="6248401"/>
            <a:ext cx="3556000" cy="366713"/>
          </a:xfrm>
        </p:spPr>
        <p:txBody>
          <a:bodyPr rtlCol="0"/>
          <a:lstStyle>
            <a:lvl1pPr>
              <a:defRPr/>
            </a:lvl1pPr>
          </a:lstStyle>
          <a:p>
            <a:pPr>
              <a:defRPr/>
            </a:pPr>
            <a:endParaRPr lang="en-US" altLang="zh-CN"/>
          </a:p>
        </p:txBody>
      </p:sp>
      <p:sp>
        <p:nvSpPr>
          <p:cNvPr id="10" name="灯片编号占位符 12"/>
          <p:cNvSpPr>
            <a:spLocks noGrp="1"/>
          </p:cNvSpPr>
          <p:nvPr>
            <p:ph type="sldNum" sz="quarter" idx="11"/>
          </p:nvPr>
        </p:nvSpPr>
        <p:spPr>
          <a:xfrm>
            <a:off x="0" y="4667251"/>
            <a:ext cx="1930400" cy="665163"/>
          </a:xfrm>
        </p:spPr>
        <p:txBody>
          <a:bodyPr/>
          <a:lstStyle>
            <a:lvl1pPr>
              <a:defRPr sz="2800"/>
            </a:lvl1pPr>
          </a:lstStyle>
          <a:p>
            <a:pPr>
              <a:defRPr/>
            </a:pPr>
            <a:fld id="{53706B28-CE18-4257-8004-467DDB2BAADE}" type="slidenum">
              <a:rPr lang="zh-CN" altLang="en-US" smtClean="0"/>
              <a:pPr>
                <a:defRPr/>
              </a:pPr>
              <a:t>‹#›</a:t>
            </a:fld>
            <a:endParaRPr lang="en-US" altLang="zh-CN"/>
          </a:p>
        </p:txBody>
      </p:sp>
      <p:sp>
        <p:nvSpPr>
          <p:cNvPr id="11" name="页脚占位符 13"/>
          <p:cNvSpPr>
            <a:spLocks noGrp="1"/>
          </p:cNvSpPr>
          <p:nvPr>
            <p:ph type="ftr" sz="quarter" idx="12"/>
          </p:nvPr>
        </p:nvSpPr>
        <p:spPr>
          <a:xfrm>
            <a:off x="2133600" y="6248400"/>
            <a:ext cx="6096000" cy="363538"/>
          </a:xfrm>
        </p:spPr>
        <p:txBody>
          <a:bodyPr rtlCol="0"/>
          <a:lstStyle>
            <a:lvl1pPr>
              <a:defRPr/>
            </a:lvl1pPr>
          </a:lstStyle>
          <a:p>
            <a:pPr>
              <a:defRPr/>
            </a:pPr>
            <a:endParaRPr lang="en-US" altLang="zh-CN"/>
          </a:p>
        </p:txBody>
      </p:sp>
    </p:spTree>
    <p:extLst>
      <p:ext uri="{BB962C8B-B14F-4D97-AF65-F5344CB8AC3E}">
        <p14:creationId xmlns:p14="http://schemas.microsoft.com/office/powerpoint/2010/main" val="1800153867"/>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13"/>
          <p:cNvSpPr>
            <a:spLocks noGrp="1"/>
          </p:cNvSpPr>
          <p:nvPr>
            <p:ph type="dt" sz="half" idx="10"/>
          </p:nvPr>
        </p:nvSpPr>
        <p:spPr/>
        <p:txBody>
          <a:bodyPr/>
          <a:lstStyle>
            <a:lvl1pPr>
              <a:defRPr/>
            </a:lvl1pPr>
          </a:lstStyle>
          <a:p>
            <a:pPr>
              <a:defRPr/>
            </a:pPr>
            <a:endParaRPr lang="en-US" altLang="zh-CN"/>
          </a:p>
        </p:txBody>
      </p:sp>
      <p:sp>
        <p:nvSpPr>
          <p:cNvPr id="5" name="页脚占位符 2"/>
          <p:cNvSpPr>
            <a:spLocks noGrp="1"/>
          </p:cNvSpPr>
          <p:nvPr>
            <p:ph type="ftr" sz="quarter" idx="11"/>
          </p:nvPr>
        </p:nvSpPr>
        <p:spPr/>
        <p:txBody>
          <a:bodyPr/>
          <a:lstStyle>
            <a:lvl1pPr>
              <a:defRPr/>
            </a:lvl1pPr>
          </a:lstStyle>
          <a:p>
            <a:pPr>
              <a:defRPr/>
            </a:pPr>
            <a:endParaRPr lang="en-US" altLang="zh-CN"/>
          </a:p>
        </p:txBody>
      </p:sp>
      <p:sp>
        <p:nvSpPr>
          <p:cNvPr id="6" name="灯片编号占位符 22"/>
          <p:cNvSpPr>
            <a:spLocks noGrp="1"/>
          </p:cNvSpPr>
          <p:nvPr>
            <p:ph type="sldNum" sz="quarter" idx="12"/>
          </p:nvPr>
        </p:nvSpPr>
        <p:spPr/>
        <p:txBody>
          <a:bodyPr/>
          <a:lstStyle>
            <a:lvl1pPr>
              <a:defRPr/>
            </a:lvl1pPr>
          </a:lstStyle>
          <a:p>
            <a:pPr>
              <a:defRPr/>
            </a:pPr>
            <a:fld id="{D3CFF8D5-CB37-4FA0-BE30-0DB5EF2C107F}" type="slidenum">
              <a:rPr lang="zh-CN" altLang="en-US" smtClean="0"/>
              <a:pPr>
                <a:defRPr/>
              </a:pPr>
              <a:t>‹#›</a:t>
            </a:fld>
            <a:endParaRPr lang="en-US" altLang="zh-CN"/>
          </a:p>
        </p:txBody>
      </p:sp>
    </p:spTree>
    <p:extLst>
      <p:ext uri="{BB962C8B-B14F-4D97-AF65-F5344CB8AC3E}">
        <p14:creationId xmlns:p14="http://schemas.microsoft.com/office/powerpoint/2010/main" val="3601004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21"/>
          <p:cNvSpPr>
            <a:spLocks noGrp="1"/>
          </p:cNvSpPr>
          <p:nvPr>
            <p:ph type="title"/>
          </p:nvPr>
        </p:nvSpPr>
        <p:spPr bwMode="auto">
          <a:xfrm>
            <a:off x="812800" y="228600"/>
            <a:ext cx="10871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endParaRPr lang="en-US" dirty="0"/>
          </a:p>
        </p:txBody>
      </p:sp>
      <p:sp>
        <p:nvSpPr>
          <p:cNvPr id="1027" name="文本占位符 12"/>
          <p:cNvSpPr>
            <a:spLocks noGrp="1"/>
          </p:cNvSpPr>
          <p:nvPr>
            <p:ph type="body" idx="1"/>
          </p:nvPr>
        </p:nvSpPr>
        <p:spPr bwMode="auto">
          <a:xfrm>
            <a:off x="817033" y="1600201"/>
            <a:ext cx="10871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14" name="日期占位符 13"/>
          <p:cNvSpPr>
            <a:spLocks noGrp="1"/>
          </p:cNvSpPr>
          <p:nvPr>
            <p:ph type="dt" sz="half" idx="2"/>
          </p:nvPr>
        </p:nvSpPr>
        <p:spPr>
          <a:xfrm>
            <a:off x="8128000" y="6248401"/>
            <a:ext cx="3556000" cy="366713"/>
          </a:xfrm>
          <a:prstGeom prst="rect">
            <a:avLst/>
          </a:prstGeom>
        </p:spPr>
        <p:txBody>
          <a:bodyPr vert="horz" anchor="ctr" anchorCtr="0"/>
          <a:lstStyle>
            <a:lvl1pPr algn="l" eaLnBrk="1" latinLnBrk="0" hangingPunct="1">
              <a:defRPr kumimoji="0" sz="1400">
                <a:solidFill>
                  <a:schemeClr val="tx2"/>
                </a:solidFill>
                <a:ea typeface="宋体" charset="-122"/>
              </a:defRPr>
            </a:lvl1pPr>
          </a:lstStyle>
          <a:p>
            <a:pPr>
              <a:defRPr/>
            </a:pPr>
            <a:endParaRPr lang="en-US" altLang="zh-CN"/>
          </a:p>
        </p:txBody>
      </p:sp>
      <p:sp>
        <p:nvSpPr>
          <p:cNvPr id="3" name="页脚占位符 2"/>
          <p:cNvSpPr>
            <a:spLocks noGrp="1"/>
          </p:cNvSpPr>
          <p:nvPr>
            <p:ph type="ftr" sz="quarter" idx="3"/>
          </p:nvPr>
        </p:nvSpPr>
        <p:spPr>
          <a:xfrm>
            <a:off x="812801" y="6248400"/>
            <a:ext cx="7228417" cy="363538"/>
          </a:xfrm>
          <a:prstGeom prst="rect">
            <a:avLst/>
          </a:prstGeom>
        </p:spPr>
        <p:txBody>
          <a:bodyPr vert="horz" anchor="ctr"/>
          <a:lstStyle>
            <a:lvl1pPr algn="r" eaLnBrk="1" latinLnBrk="0" hangingPunct="1">
              <a:defRPr kumimoji="0" sz="1400">
                <a:solidFill>
                  <a:schemeClr val="tx2"/>
                </a:solidFill>
                <a:ea typeface="宋体" charset="-122"/>
              </a:defRPr>
            </a:lvl1pPr>
          </a:lstStyle>
          <a:p>
            <a:pPr>
              <a:defRPr/>
            </a:pPr>
            <a:endParaRPr lang="en-US" altLang="zh-CN"/>
          </a:p>
        </p:txBody>
      </p:sp>
      <p:sp>
        <p:nvSpPr>
          <p:cNvPr id="7" name="矩形 6"/>
          <p:cNvSpPr/>
          <p:nvPr/>
        </p:nvSpPr>
        <p:spPr bwMode="white">
          <a:xfrm>
            <a:off x="0" y="1233489"/>
            <a:ext cx="12192000" cy="32067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latin typeface="宋体" panose="02010600030101010101" pitchFamily="2" charset="-122"/>
            </a:endParaRPr>
          </a:p>
        </p:txBody>
      </p:sp>
      <p:sp>
        <p:nvSpPr>
          <p:cNvPr id="8" name="矩形 7"/>
          <p:cNvSpPr/>
          <p:nvPr/>
        </p:nvSpPr>
        <p:spPr>
          <a:xfrm>
            <a:off x="0" y="1281113"/>
            <a:ext cx="7112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latin typeface="宋体" panose="02010600030101010101" pitchFamily="2" charset="-122"/>
            </a:endParaRPr>
          </a:p>
        </p:txBody>
      </p:sp>
      <p:sp>
        <p:nvSpPr>
          <p:cNvPr id="9" name="矩形 8"/>
          <p:cNvSpPr/>
          <p:nvPr/>
        </p:nvSpPr>
        <p:spPr>
          <a:xfrm>
            <a:off x="787400" y="1281113"/>
            <a:ext cx="1140460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latin typeface="宋体" panose="02010600030101010101" pitchFamily="2" charset="-122"/>
            </a:endParaRPr>
          </a:p>
        </p:txBody>
      </p:sp>
      <p:sp>
        <p:nvSpPr>
          <p:cNvPr id="23" name="灯片编号占位符 22"/>
          <p:cNvSpPr>
            <a:spLocks noGrp="1"/>
          </p:cNvSpPr>
          <p:nvPr>
            <p:ph type="sldNum" sz="quarter" idx="4"/>
          </p:nvPr>
        </p:nvSpPr>
        <p:spPr>
          <a:xfrm>
            <a:off x="0" y="1271588"/>
            <a:ext cx="711200" cy="246062"/>
          </a:xfrm>
          <a:prstGeom prst="rect">
            <a:avLst/>
          </a:prstGeom>
        </p:spPr>
        <p:txBody>
          <a:bodyPr vert="horz" wrap="square" lIns="91440" tIns="45720" rIns="91440" bIns="45720" numCol="1" anchor="ctr" anchorCtr="0" compatLnSpc="1">
            <a:prstTxWarp prst="textNoShape">
              <a:avLst/>
            </a:prstTxWarp>
            <a:normAutofit/>
          </a:bodyPr>
          <a:lstStyle>
            <a:lvl1pPr algn="ctr" eaLnBrk="1" hangingPunct="1">
              <a:defRPr sz="1400" b="1">
                <a:solidFill>
                  <a:srgbClr val="FFFFFF"/>
                </a:solidFill>
              </a:defRPr>
            </a:lvl1pPr>
          </a:lstStyle>
          <a:p>
            <a:pPr>
              <a:defRPr/>
            </a:pPr>
            <a:fld id="{5F3DEDF7-BA37-4E64-A15D-52090980BC66}" type="slidenum">
              <a:rPr lang="zh-CN" altLang="en-US" smtClean="0"/>
              <a:pPr>
                <a:defRPr/>
              </a:pPr>
              <a:t>‹#›</a:t>
            </a:fld>
            <a:endParaRPr lang="en-US" altLang="zh-CN"/>
          </a:p>
        </p:txBody>
      </p:sp>
    </p:spTree>
    <p:extLst>
      <p:ext uri="{BB962C8B-B14F-4D97-AF65-F5344CB8AC3E}">
        <p14:creationId xmlns:p14="http://schemas.microsoft.com/office/powerpoint/2010/main" val="3067987729"/>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9" r:id="rId13"/>
    <p:sldLayoutId id="2147483720" r:id="rId14"/>
    <p:sldLayoutId id="2147483721" r:id="rId15"/>
  </p:sldLayoutIdLst>
  <p:transition spd="slow" advTm="8000">
    <p:zoom/>
  </p:transition>
  <p:txStyles>
    <p:titleStyle>
      <a:lvl1pPr algn="l" rtl="0" eaLnBrk="1" fontAlgn="base" hangingPunct="1">
        <a:spcBef>
          <a:spcPct val="0"/>
        </a:spcBef>
        <a:spcAft>
          <a:spcPct val="0"/>
        </a:spcAft>
        <a:defRPr sz="4400" kern="1200">
          <a:solidFill>
            <a:schemeClr val="tx2"/>
          </a:solidFill>
          <a:latin typeface="宋体" panose="02010600030101010101" pitchFamily="2" charset="-122"/>
          <a:ea typeface="宋体" panose="02010600030101010101" pitchFamily="2" charset="-122"/>
          <a:cs typeface="+mj-cs"/>
        </a:defRPr>
      </a:lvl1pPr>
      <a:lvl2pPr algn="l" rtl="0" eaLnBrk="1" fontAlgn="base" hangingPunct="1">
        <a:spcBef>
          <a:spcPct val="0"/>
        </a:spcBef>
        <a:spcAft>
          <a:spcPct val="0"/>
        </a:spcAft>
        <a:defRPr sz="4400">
          <a:solidFill>
            <a:schemeClr val="tx2"/>
          </a:solidFill>
          <a:latin typeface="Tw Cen MT" pitchFamily="34" charset="0"/>
          <a:ea typeface="华文仿宋" pitchFamily="2" charset="-122"/>
        </a:defRPr>
      </a:lvl2pPr>
      <a:lvl3pPr algn="l" rtl="0" eaLnBrk="1" fontAlgn="base" hangingPunct="1">
        <a:spcBef>
          <a:spcPct val="0"/>
        </a:spcBef>
        <a:spcAft>
          <a:spcPct val="0"/>
        </a:spcAft>
        <a:defRPr sz="4400">
          <a:solidFill>
            <a:schemeClr val="tx2"/>
          </a:solidFill>
          <a:latin typeface="Tw Cen MT" pitchFamily="34" charset="0"/>
          <a:ea typeface="华文仿宋" pitchFamily="2" charset="-122"/>
        </a:defRPr>
      </a:lvl3pPr>
      <a:lvl4pPr algn="l" rtl="0" eaLnBrk="1" fontAlgn="base" hangingPunct="1">
        <a:spcBef>
          <a:spcPct val="0"/>
        </a:spcBef>
        <a:spcAft>
          <a:spcPct val="0"/>
        </a:spcAft>
        <a:defRPr sz="4400">
          <a:solidFill>
            <a:schemeClr val="tx2"/>
          </a:solidFill>
          <a:latin typeface="Tw Cen MT" pitchFamily="34" charset="0"/>
          <a:ea typeface="华文仿宋" pitchFamily="2" charset="-122"/>
        </a:defRPr>
      </a:lvl4pPr>
      <a:lvl5pPr algn="l" rtl="0" eaLnBrk="1" fontAlgn="base" hangingPunct="1">
        <a:spcBef>
          <a:spcPct val="0"/>
        </a:spcBef>
        <a:spcAft>
          <a:spcPct val="0"/>
        </a:spcAft>
        <a:defRPr sz="4400">
          <a:solidFill>
            <a:schemeClr val="tx2"/>
          </a:solidFill>
          <a:latin typeface="Tw Cen MT" pitchFamily="34" charset="0"/>
          <a:ea typeface="华文仿宋" pitchFamily="2" charset="-122"/>
        </a:defRPr>
      </a:lvl5pPr>
      <a:lvl6pPr marL="457200" algn="l" rtl="0" eaLnBrk="1" fontAlgn="base" hangingPunct="1">
        <a:spcBef>
          <a:spcPct val="0"/>
        </a:spcBef>
        <a:spcAft>
          <a:spcPct val="0"/>
        </a:spcAft>
        <a:defRPr sz="4400">
          <a:solidFill>
            <a:schemeClr val="tx2"/>
          </a:solidFill>
          <a:latin typeface="Tw Cen MT" pitchFamily="34" charset="0"/>
          <a:ea typeface="华文仿宋" pitchFamily="2" charset="-122"/>
        </a:defRPr>
      </a:lvl6pPr>
      <a:lvl7pPr marL="914400" algn="l" rtl="0" eaLnBrk="1" fontAlgn="base" hangingPunct="1">
        <a:spcBef>
          <a:spcPct val="0"/>
        </a:spcBef>
        <a:spcAft>
          <a:spcPct val="0"/>
        </a:spcAft>
        <a:defRPr sz="4400">
          <a:solidFill>
            <a:schemeClr val="tx2"/>
          </a:solidFill>
          <a:latin typeface="Tw Cen MT" pitchFamily="34" charset="0"/>
          <a:ea typeface="华文仿宋" pitchFamily="2" charset="-122"/>
        </a:defRPr>
      </a:lvl7pPr>
      <a:lvl8pPr marL="1371600" algn="l" rtl="0" eaLnBrk="1" fontAlgn="base" hangingPunct="1">
        <a:spcBef>
          <a:spcPct val="0"/>
        </a:spcBef>
        <a:spcAft>
          <a:spcPct val="0"/>
        </a:spcAft>
        <a:defRPr sz="4400">
          <a:solidFill>
            <a:schemeClr val="tx2"/>
          </a:solidFill>
          <a:latin typeface="Tw Cen MT" pitchFamily="34" charset="0"/>
          <a:ea typeface="华文仿宋" pitchFamily="2" charset="-122"/>
        </a:defRPr>
      </a:lvl8pPr>
      <a:lvl9pPr marL="1828800" algn="l" rtl="0" eaLnBrk="1" fontAlgn="base" hangingPunct="1">
        <a:spcBef>
          <a:spcPct val="0"/>
        </a:spcBef>
        <a:spcAft>
          <a:spcPct val="0"/>
        </a:spcAft>
        <a:defRPr sz="4400">
          <a:solidFill>
            <a:schemeClr val="tx2"/>
          </a:solidFill>
          <a:latin typeface="Tw Cen MT" pitchFamily="34" charset="0"/>
          <a:ea typeface="华文仿宋" pitchFamily="2" charset="-122"/>
        </a:defRPr>
      </a:lvl9pPr>
    </p:titleStyle>
    <p:bodyStyle>
      <a:lvl1pPr marL="319088" indent="-319088" algn="l" rtl="0" eaLnBrk="1" fontAlgn="base" hangingPunct="1">
        <a:spcBef>
          <a:spcPts val="700"/>
        </a:spcBef>
        <a:spcAft>
          <a:spcPct val="0"/>
        </a:spcAft>
        <a:buClr>
          <a:schemeClr val="accent2"/>
        </a:buClr>
        <a:buSzPct val="60000"/>
        <a:buFont typeface="Wingdings" panose="05000000000000000000" pitchFamily="2" charset="2"/>
        <a:buChar char=""/>
        <a:defRPr sz="2900" kern="1200">
          <a:solidFill>
            <a:schemeClr val="tx1"/>
          </a:solidFill>
          <a:latin typeface="宋体" panose="02010600030101010101" pitchFamily="2" charset="-122"/>
          <a:ea typeface="宋体" panose="02010600030101010101" pitchFamily="2" charset="-122"/>
          <a:cs typeface="+mn-cs"/>
        </a:defRPr>
      </a:lvl1pPr>
      <a:lvl2pPr marL="639763" indent="-273050" algn="l" rtl="0" eaLnBrk="1" fontAlgn="base" hangingPunct="1">
        <a:spcBef>
          <a:spcPts val="550"/>
        </a:spcBef>
        <a:spcAft>
          <a:spcPct val="0"/>
        </a:spcAft>
        <a:buClr>
          <a:schemeClr val="accent1"/>
        </a:buClr>
        <a:buSzPct val="70000"/>
        <a:buFont typeface="Wingdings 2" panose="05020102010507070707" pitchFamily="18" charset="2"/>
        <a:buChar char=""/>
        <a:defRPr sz="2600" kern="1200">
          <a:solidFill>
            <a:schemeClr val="tx1"/>
          </a:solidFill>
          <a:latin typeface="宋体" panose="02010600030101010101" pitchFamily="2" charset="-122"/>
          <a:ea typeface="宋体" panose="02010600030101010101" pitchFamily="2" charset="-122"/>
          <a:cs typeface="+mn-cs"/>
        </a:defRPr>
      </a:lvl2pPr>
      <a:lvl3pPr marL="914400" indent="-228600" algn="l" rtl="0" eaLnBrk="1" fontAlgn="base" hangingPunct="1">
        <a:spcBef>
          <a:spcPts val="500"/>
        </a:spcBef>
        <a:spcAft>
          <a:spcPct val="0"/>
        </a:spcAft>
        <a:buClr>
          <a:schemeClr val="accent2"/>
        </a:buClr>
        <a:buSzPct val="75000"/>
        <a:buFont typeface="Wingdings" panose="05000000000000000000" pitchFamily="2" charset="2"/>
        <a:buChar char=""/>
        <a:defRPr sz="2300" kern="1200">
          <a:solidFill>
            <a:schemeClr val="tx1"/>
          </a:solidFill>
          <a:latin typeface="宋体" panose="02010600030101010101" pitchFamily="2" charset="-122"/>
          <a:ea typeface="宋体" panose="02010600030101010101" pitchFamily="2" charset="-122"/>
          <a:cs typeface="+mn-cs"/>
        </a:defRPr>
      </a:lvl3pPr>
      <a:lvl4pPr marL="1371600" indent="-228600" algn="l" rtl="0" eaLnBrk="1" fontAlgn="base" hangingPunct="1">
        <a:spcBef>
          <a:spcPts val="400"/>
        </a:spcBef>
        <a:spcAft>
          <a:spcPct val="0"/>
        </a:spcAft>
        <a:buClr>
          <a:srgbClr val="A5AB81"/>
        </a:buClr>
        <a:buSzPct val="75000"/>
        <a:buFont typeface="Wingdings" panose="05000000000000000000" pitchFamily="2" charset="2"/>
        <a:buChar char=""/>
        <a:defRPr sz="2000" kern="1200">
          <a:solidFill>
            <a:schemeClr val="tx1"/>
          </a:solidFill>
          <a:latin typeface="宋体" panose="02010600030101010101" pitchFamily="2" charset="-122"/>
          <a:ea typeface="宋体" panose="02010600030101010101" pitchFamily="2" charset="-122"/>
          <a:cs typeface="+mn-cs"/>
        </a:defRPr>
      </a:lvl4pPr>
      <a:lvl5pPr marL="1828800" indent="-228600" algn="l" rtl="0" eaLnBrk="1" fontAlgn="base" hangingPunct="1">
        <a:spcBef>
          <a:spcPts val="400"/>
        </a:spcBef>
        <a:spcAft>
          <a:spcPct val="0"/>
        </a:spcAft>
        <a:buClr>
          <a:srgbClr val="D8B25C"/>
        </a:buClr>
        <a:buSzPct val="65000"/>
        <a:buFont typeface="Wingdings" panose="05000000000000000000" pitchFamily="2" charset="2"/>
        <a:buChar char=""/>
        <a:defRPr sz="2000" kern="1200">
          <a:solidFill>
            <a:schemeClr val="tx1"/>
          </a:solidFill>
          <a:latin typeface="宋体" panose="02010600030101010101" pitchFamily="2" charset="-122"/>
          <a:ea typeface="宋体" panose="02010600030101010101" pitchFamily="2" charset="-122"/>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image" Target="../media/image42.wmf"/><Relationship Id="rId1" Type="http://schemas.openxmlformats.org/officeDocument/2006/relationships/slideLayout" Target="../slideLayouts/slideLayout1.xml"/><Relationship Id="rId6" Type="http://schemas.openxmlformats.org/officeDocument/2006/relationships/image" Target="../media/image46.wmf"/><Relationship Id="rId5" Type="http://schemas.openxmlformats.org/officeDocument/2006/relationships/oleObject" Target="../embeddings/oleObject11.bin"/><Relationship Id="rId4" Type="http://schemas.openxmlformats.org/officeDocument/2006/relationships/image" Target="../media/image45.wmf"/></Relationships>
</file>

<file path=ppt/slides/_rels/slide10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image" Target="../media/image640.png"/><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image" Target="../media/image660.png"/><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oleObject" Target="../embeddings/oleObject12.bin"/><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67.wmf"/></Relationships>
</file>

<file path=ppt/slides/_rels/slide1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oleObject" Target="../embeddings/oleObject14.bin"/><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3" Type="http://schemas.openxmlformats.org/officeDocument/2006/relationships/image" Target="../media/image69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690.png"/></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173.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image" Target="../media/image83.png"/><Relationship Id="rId1" Type="http://schemas.openxmlformats.org/officeDocument/2006/relationships/slideLayout" Target="../slideLayouts/slideLayout6.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18" Type="http://schemas.openxmlformats.org/officeDocument/2006/relationships/image" Target="../media/image111.png"/><Relationship Id="rId3" Type="http://schemas.openxmlformats.org/officeDocument/2006/relationships/image" Target="../media/image96.png"/><Relationship Id="rId7" Type="http://schemas.openxmlformats.org/officeDocument/2006/relationships/image" Target="../media/image100.png"/><Relationship Id="rId12" Type="http://schemas.openxmlformats.org/officeDocument/2006/relationships/image" Target="../media/image105.png"/><Relationship Id="rId17" Type="http://schemas.openxmlformats.org/officeDocument/2006/relationships/image" Target="../media/image110.png"/><Relationship Id="rId2" Type="http://schemas.openxmlformats.org/officeDocument/2006/relationships/image" Target="../media/image95.png"/><Relationship Id="rId16" Type="http://schemas.openxmlformats.org/officeDocument/2006/relationships/image" Target="../media/image109.png"/><Relationship Id="rId20" Type="http://schemas.openxmlformats.org/officeDocument/2006/relationships/image" Target="../media/image113.png"/><Relationship Id="rId1" Type="http://schemas.openxmlformats.org/officeDocument/2006/relationships/slideLayout" Target="../slideLayouts/slideLayout6.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5" Type="http://schemas.openxmlformats.org/officeDocument/2006/relationships/image" Target="../media/image108.png"/><Relationship Id="rId10" Type="http://schemas.openxmlformats.org/officeDocument/2006/relationships/image" Target="../media/image103.png"/><Relationship Id="rId19" Type="http://schemas.openxmlformats.org/officeDocument/2006/relationships/image" Target="../media/image112.png"/><Relationship Id="rId4" Type="http://schemas.openxmlformats.org/officeDocument/2006/relationships/image" Target="../media/image97.png"/><Relationship Id="rId9" Type="http://schemas.openxmlformats.org/officeDocument/2006/relationships/image" Target="../media/image102.png"/><Relationship Id="rId14" Type="http://schemas.openxmlformats.org/officeDocument/2006/relationships/image" Target="../media/image107.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oleObject" Target="../embeddings/oleObject2.bin"/><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3.bin"/><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w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oleObject" Target="../embeddings/oleObject4.bin"/><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oleObject" Target="../embeddings/oleObject5.bin"/><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wmf"/><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oleObject" Target="../embeddings/oleObject8.bin"/><Relationship Id="rId1" Type="http://schemas.openxmlformats.org/officeDocument/2006/relationships/slideLayout" Target="../slideLayouts/slideLayout1.xml"/><Relationship Id="rId5" Type="http://schemas.openxmlformats.org/officeDocument/2006/relationships/image" Target="../media/image44.wmf"/><Relationship Id="rId4" Type="http://schemas.openxmlformats.org/officeDocument/2006/relationships/oleObject" Target="../embeddings/oleObject9.bin"/></Relationships>
</file>

<file path=ppt/slides/_rels/slide9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body" idx="1"/>
          </p:nvPr>
        </p:nvSpPr>
        <p:spPr/>
        <p:txBody>
          <a:bodyPr/>
          <a:lstStyle/>
          <a:p>
            <a:pPr algn="ctr" eaLnBrk="1" hangingPunct="1"/>
            <a:r>
              <a:rPr lang="zh-CN" altLang="en-US"/>
              <a:t>杨建林</a:t>
            </a:r>
          </a:p>
        </p:txBody>
      </p:sp>
      <p:sp>
        <p:nvSpPr>
          <p:cNvPr id="4098" name="Rectangle 2"/>
          <p:cNvSpPr>
            <a:spLocks noGrp="1" noChangeArrowheads="1"/>
          </p:cNvSpPr>
          <p:nvPr>
            <p:ph type="title"/>
          </p:nvPr>
        </p:nvSpPr>
        <p:spPr/>
        <p:txBody>
          <a:bodyPr/>
          <a:lstStyle/>
          <a:p>
            <a:pPr eaLnBrk="1" hangingPunct="1"/>
            <a:r>
              <a:rPr lang="zh-CN" altLang="en-US"/>
              <a:t>第十章 图的基本概念</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zh-CN" dirty="0"/>
              <a:t>10.1 </a:t>
            </a:r>
            <a:r>
              <a:rPr lang="zh-CN" altLang="en-US" dirty="0"/>
              <a:t>图</a:t>
            </a:r>
            <a:r>
              <a:rPr lang="en-US" altLang="zh-CN" dirty="0"/>
              <a:t>(Graph)</a:t>
            </a:r>
            <a:endParaRPr lang="zh-CN" altLang="en-US" dirty="0"/>
          </a:p>
        </p:txBody>
      </p:sp>
      <p:sp>
        <p:nvSpPr>
          <p:cNvPr id="15363" name="Rectangle 3"/>
          <p:cNvSpPr>
            <a:spLocks noGrp="1" noChangeArrowheads="1"/>
          </p:cNvSpPr>
          <p:nvPr>
            <p:ph sz="quarter" idx="1"/>
          </p:nvPr>
        </p:nvSpPr>
        <p:spPr/>
        <p:txBody>
          <a:bodyPr/>
          <a:lstStyle/>
          <a:p>
            <a:pPr algn="just" eaLnBrk="1" hangingPunct="1"/>
            <a:r>
              <a:rPr lang="zh-CN" altLang="en-US" sz="2800" dirty="0"/>
              <a:t>图的定义</a:t>
            </a:r>
          </a:p>
          <a:p>
            <a:pPr lvl="1" eaLnBrk="1" hangingPunct="1">
              <a:lnSpc>
                <a:spcPct val="110000"/>
              </a:lnSpc>
            </a:pPr>
            <a:r>
              <a:rPr lang="zh-CN" altLang="en-US" sz="2400" dirty="0"/>
              <a:t>给每条边赋予权的图</a:t>
            </a:r>
            <a:r>
              <a:rPr lang="en-US" altLang="zh-CN" sz="2400" dirty="0"/>
              <a:t>G=&lt;V,E&gt;</a:t>
            </a:r>
            <a:r>
              <a:rPr lang="zh-CN" altLang="en-US" sz="2400" dirty="0"/>
              <a:t>称为加权图，</a:t>
            </a:r>
          </a:p>
          <a:p>
            <a:pPr lvl="1" eaLnBrk="1" hangingPunct="1">
              <a:lnSpc>
                <a:spcPct val="110000"/>
              </a:lnSpc>
            </a:pPr>
            <a:r>
              <a:rPr lang="zh-CN" altLang="en-US" sz="2400" dirty="0"/>
              <a:t>记为</a:t>
            </a:r>
            <a:r>
              <a:rPr lang="en-US" altLang="zh-CN" sz="2400" dirty="0"/>
              <a:t>G=&lt;V,E,W&gt;,</a:t>
            </a:r>
            <a:r>
              <a:rPr lang="zh-CN" altLang="en-US" sz="2400" dirty="0"/>
              <a:t>其中</a:t>
            </a:r>
            <a:r>
              <a:rPr lang="en-US" altLang="zh-CN" sz="2400" dirty="0"/>
              <a:t>W</a:t>
            </a:r>
            <a:r>
              <a:rPr lang="zh-CN" altLang="en-US" sz="2400" dirty="0"/>
              <a:t>表示各边权的集合。</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pPr eaLnBrk="1" hangingPunct="1"/>
            <a:r>
              <a:rPr lang="zh-CN" altLang="en-US" dirty="0">
                <a:solidFill>
                  <a:srgbClr val="000000"/>
                </a:solidFill>
                <a:latin typeface="_GB2312"/>
              </a:rPr>
              <a:t>有向图的邻接矩阵</a:t>
            </a:r>
          </a:p>
        </p:txBody>
      </p:sp>
      <mc:AlternateContent xmlns:mc="http://schemas.openxmlformats.org/markup-compatibility/2006" xmlns:a14="http://schemas.microsoft.com/office/drawing/2010/main">
        <mc:Choice Requires="a14">
          <p:sp>
            <p:nvSpPr>
              <p:cNvPr id="161795" name="Rectangle 3"/>
              <p:cNvSpPr>
                <a:spLocks noGrp="1" noChangeArrowheads="1"/>
              </p:cNvSpPr>
              <p:nvPr>
                <p:ph sz="quarter" idx="1"/>
              </p:nvPr>
            </p:nvSpPr>
            <p:spPr/>
            <p:txBody>
              <a:bodyPr/>
              <a:lstStyle/>
              <a:p>
                <a:pPr eaLnBrk="1" hangingPunct="1"/>
                <a:r>
                  <a:rPr lang="zh-CN" altLang="en-US" sz="2800" dirty="0"/>
                  <a:t>推论</a:t>
                </a:r>
                <a:r>
                  <a:rPr lang="en-US" altLang="zh-CN" sz="2800" dirty="0"/>
                  <a:t>:</a:t>
                </a:r>
                <a:r>
                  <a:rPr lang="zh-CN" altLang="en-US" sz="2800" dirty="0"/>
                  <a:t> </a:t>
                </a:r>
              </a:p>
              <a:p>
                <a:pPr marL="0" indent="0">
                  <a:buNone/>
                </a:pPr>
                <a:r>
                  <a:rPr lang="zh-CN" altLang="en-US" sz="2800" dirty="0"/>
                  <a:t>设</a:t>
                </a:r>
                <a:r>
                  <a:rPr lang="en-US" altLang="zh-CN" sz="2800" dirty="0"/>
                  <a:t>B</a:t>
                </a:r>
                <a:r>
                  <a:rPr lang="en-US" altLang="zh-CN" sz="2800" baseline="-22000" dirty="0"/>
                  <a:t>r</a:t>
                </a:r>
                <a:r>
                  <a:rPr lang="en-US" altLang="zh-CN" sz="2800" dirty="0"/>
                  <a:t>=A+A</a:t>
                </a:r>
                <a:r>
                  <a:rPr lang="en-US" altLang="zh-CN" sz="2800" baseline="30000" dirty="0"/>
                  <a:t>2</a:t>
                </a:r>
                <a:r>
                  <a:rPr lang="en-US" altLang="zh-CN" sz="2800" dirty="0"/>
                  <a:t>+…+</a:t>
                </a:r>
                <a:r>
                  <a:rPr lang="en-US" altLang="zh-CN" sz="2800" dirty="0" err="1"/>
                  <a:t>A</a:t>
                </a:r>
                <a:r>
                  <a:rPr lang="en-US" altLang="zh-CN" sz="2800" baseline="30000" dirty="0" err="1"/>
                  <a:t>r</a:t>
                </a:r>
                <a:r>
                  <a:rPr lang="en-US" altLang="zh-CN" sz="2800" dirty="0"/>
                  <a:t>(r≥1),</a:t>
                </a:r>
                <a:r>
                  <a:rPr lang="zh-CN" altLang="en-US" sz="2800" dirty="0"/>
                  <a:t>则</a:t>
                </a:r>
                <a:r>
                  <a:rPr lang="en-US" altLang="zh-CN" sz="2800" dirty="0"/>
                  <a:t>:</a:t>
                </a:r>
              </a:p>
              <a:p>
                <a:pPr marL="0" indent="0">
                  <a:buNone/>
                </a:pPr>
                <a:r>
                  <a:rPr lang="en-US" altLang="zh-CN" sz="2800" dirty="0"/>
                  <a:t>B</a:t>
                </a:r>
                <a:r>
                  <a:rPr lang="en-US" altLang="zh-CN" sz="2800" baseline="-22000" dirty="0"/>
                  <a:t>r</a:t>
                </a:r>
                <a:r>
                  <a:rPr lang="zh-CN" altLang="en-US" sz="2800" dirty="0"/>
                  <a:t>中元素</a:t>
                </a:r>
                <a14:m>
                  <m:oMath xmlns:m="http://schemas.openxmlformats.org/officeDocument/2006/math">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𝒃</m:t>
                        </m:r>
                      </m:e>
                      <m:sub>
                        <m:r>
                          <a:rPr lang="en-US" altLang="zh-CN" sz="2800" i="1">
                            <a:latin typeface="Cambria Math" panose="02040503050406030204" pitchFamily="18" charset="0"/>
                          </a:rPr>
                          <m:t>𝒊𝒋</m:t>
                        </m:r>
                      </m:sub>
                      <m:sup>
                        <m:r>
                          <a:rPr lang="en-US" altLang="zh-CN" sz="2800" i="1" smtClean="0">
                            <a:latin typeface="Cambria Math" panose="02040503050406030204" pitchFamily="18" charset="0"/>
                          </a:rPr>
                          <m:t>(</m:t>
                        </m:r>
                        <m:r>
                          <a:rPr lang="en-US" altLang="zh-CN" sz="2800" i="1">
                            <a:latin typeface="Cambria Math" panose="02040503050406030204" pitchFamily="18" charset="0"/>
                          </a:rPr>
                          <m:t>𝒓</m:t>
                        </m:r>
                        <m:r>
                          <a:rPr lang="en-US" altLang="zh-CN" sz="2800" i="1" smtClean="0">
                            <a:latin typeface="Cambria Math" panose="02040503050406030204" pitchFamily="18" charset="0"/>
                          </a:rPr>
                          <m:t>)</m:t>
                        </m:r>
                      </m:sup>
                    </m:sSubSup>
                  </m:oMath>
                </a14:m>
                <a:r>
                  <a:rPr lang="zh-CN" altLang="en-US" sz="2800" dirty="0"/>
                  <a:t>为</a:t>
                </a:r>
                <a:r>
                  <a:rPr lang="en-US" altLang="zh-CN" sz="2800" dirty="0"/>
                  <a:t>D</a:t>
                </a:r>
                <a:r>
                  <a:rPr lang="zh-CN" altLang="en-US" sz="2800" dirty="0"/>
                  <a:t>中</a:t>
                </a:r>
                <a:r>
                  <a:rPr lang="en-US" altLang="zh-CN" sz="2800" dirty="0"/>
                  <a:t>v</a:t>
                </a:r>
                <a:r>
                  <a:rPr lang="en-US" altLang="zh-CN" sz="2800" baseline="-22000" dirty="0"/>
                  <a:t>i</a:t>
                </a:r>
                <a:r>
                  <a:rPr lang="zh-CN" altLang="en-US" sz="2800" dirty="0"/>
                  <a:t>到</a:t>
                </a:r>
                <a:r>
                  <a:rPr lang="en-US" altLang="zh-CN" sz="2800" dirty="0" err="1"/>
                  <a:t>v</a:t>
                </a:r>
                <a:r>
                  <a:rPr lang="en-US" altLang="zh-CN" sz="2800" baseline="-8000" dirty="0" err="1"/>
                  <a:t>j</a:t>
                </a:r>
                <a:r>
                  <a:rPr lang="zh-CN" altLang="en-US" sz="2800" dirty="0"/>
                  <a:t>长度小于等于</a:t>
                </a:r>
                <a:r>
                  <a:rPr lang="en-US" altLang="zh-CN" sz="2800" dirty="0"/>
                  <a:t>r</a:t>
                </a:r>
                <a:r>
                  <a:rPr lang="zh-CN" altLang="en-US" sz="2800" dirty="0"/>
                  <a:t>的通路数, </a:t>
                </a:r>
                <a:endParaRPr lang="en-US" altLang="zh-CN" sz="2800" dirty="0"/>
              </a:p>
              <a:p>
                <a:pPr marL="0" indent="0">
                  <a:buNone/>
                </a:pPr>
                <a14:m>
                  <m:oMath xmlns:m="http://schemas.openxmlformats.org/officeDocument/2006/math">
                    <m:nary>
                      <m:naryPr>
                        <m:chr m:val="∑"/>
                        <m:ctrlPr>
                          <a:rPr lang="zh-CN" altLang="en-US" sz="2800" i="1">
                            <a:latin typeface="Cambria Math" panose="02040503050406030204" pitchFamily="18" charset="0"/>
                          </a:rPr>
                        </m:ctrlPr>
                      </m:naryPr>
                      <m:sub>
                        <m:r>
                          <m:rPr>
                            <m:brk m:alnAt="23"/>
                          </m:rPr>
                          <a:rPr lang="en-US" altLang="zh-CN" sz="2800" i="1">
                            <a:latin typeface="Cambria Math" panose="02040503050406030204" pitchFamily="18" charset="0"/>
                          </a:rPr>
                          <m:t>𝒊</m:t>
                        </m:r>
                        <m:r>
                          <a:rPr lang="en-US" altLang="zh-CN" sz="2800" i="1">
                            <a:latin typeface="Cambria Math" panose="02040503050406030204" pitchFamily="18" charset="0"/>
                          </a:rPr>
                          <m:t>=</m:t>
                        </m:r>
                        <m:r>
                          <a:rPr lang="en-US" altLang="zh-CN" sz="2800" i="1">
                            <a:latin typeface="Cambria Math" panose="02040503050406030204" pitchFamily="18" charset="0"/>
                          </a:rPr>
                          <m:t>𝟏</m:t>
                        </m:r>
                      </m:sub>
                      <m:sup>
                        <m:r>
                          <a:rPr lang="en-US" altLang="zh-CN" sz="2800" i="1">
                            <a:latin typeface="Cambria Math" panose="02040503050406030204" pitchFamily="18" charset="0"/>
                          </a:rPr>
                          <m:t>𝒏</m:t>
                        </m:r>
                      </m:sup>
                      <m:e>
                        <m:nary>
                          <m:naryPr>
                            <m:chr m:val="∑"/>
                            <m:ctrlPr>
                              <a:rPr lang="zh-CN" altLang="en-US" sz="2800" i="1">
                                <a:latin typeface="Cambria Math" panose="02040503050406030204" pitchFamily="18" charset="0"/>
                              </a:rPr>
                            </m:ctrlPr>
                          </m:naryPr>
                          <m:sub>
                            <m:r>
                              <m:rPr>
                                <m:brk m:alnAt="23"/>
                              </m:rPr>
                              <a:rPr lang="en-US" altLang="zh-CN" sz="2800" i="1">
                                <a:latin typeface="Cambria Math" panose="02040503050406030204" pitchFamily="18" charset="0"/>
                              </a:rPr>
                              <m:t>𝒋</m:t>
                            </m:r>
                            <m:r>
                              <a:rPr lang="en-US" altLang="zh-CN" sz="2800" i="1">
                                <a:latin typeface="Cambria Math" panose="02040503050406030204" pitchFamily="18" charset="0"/>
                              </a:rPr>
                              <m:t>=</m:t>
                            </m:r>
                            <m:r>
                              <a:rPr lang="en-US" altLang="zh-CN" sz="2800" i="1">
                                <a:latin typeface="Cambria Math" panose="02040503050406030204" pitchFamily="18" charset="0"/>
                              </a:rPr>
                              <m:t>𝟏</m:t>
                            </m:r>
                          </m:sub>
                          <m:sup>
                            <m:r>
                              <a:rPr lang="en-US" altLang="zh-CN" sz="2800" i="1">
                                <a:latin typeface="Cambria Math" panose="02040503050406030204" pitchFamily="18" charset="0"/>
                              </a:rPr>
                              <m:t>𝒏</m:t>
                            </m:r>
                          </m:sup>
                          <m:e>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𝒃</m:t>
                                </m:r>
                              </m:e>
                              <m:sub>
                                <m:r>
                                  <a:rPr lang="en-US" altLang="zh-CN" sz="2800" i="1">
                                    <a:latin typeface="Cambria Math" panose="02040503050406030204" pitchFamily="18" charset="0"/>
                                  </a:rPr>
                                  <m:t>𝒊𝒋</m:t>
                                </m:r>
                              </m:sub>
                              <m:sup>
                                <m:r>
                                  <a:rPr lang="en-US" altLang="zh-CN" sz="2800" i="1" smtClean="0">
                                    <a:latin typeface="Cambria Math" panose="02040503050406030204" pitchFamily="18" charset="0"/>
                                  </a:rPr>
                                  <m:t>(</m:t>
                                </m:r>
                                <m:r>
                                  <a:rPr lang="en-US" altLang="zh-CN" sz="2800" i="1">
                                    <a:latin typeface="Cambria Math" panose="02040503050406030204" pitchFamily="18" charset="0"/>
                                  </a:rPr>
                                  <m:t>𝒓</m:t>
                                </m:r>
                                <m:r>
                                  <a:rPr lang="en-US" altLang="zh-CN" sz="2800" i="1" smtClean="0">
                                    <a:latin typeface="Cambria Math" panose="02040503050406030204" pitchFamily="18" charset="0"/>
                                  </a:rPr>
                                  <m:t>)</m:t>
                                </m:r>
                              </m:sup>
                            </m:sSubSup>
                          </m:e>
                        </m:nary>
                      </m:e>
                    </m:nary>
                  </m:oMath>
                </a14:m>
                <a:r>
                  <a:rPr lang="zh-CN" altLang="en-US" sz="2800" dirty="0"/>
                  <a:t>为</a:t>
                </a:r>
                <a:r>
                  <a:rPr lang="en-US" altLang="zh-CN" sz="2800" dirty="0"/>
                  <a:t>D</a:t>
                </a:r>
                <a:r>
                  <a:rPr lang="zh-CN" altLang="en-US" sz="2800" dirty="0"/>
                  <a:t>中长度小于等于</a:t>
                </a:r>
                <a:r>
                  <a:rPr lang="en-US" altLang="zh-CN" sz="2800" dirty="0"/>
                  <a:t>r</a:t>
                </a:r>
                <a:r>
                  <a:rPr lang="zh-CN" altLang="en-US" sz="2800" dirty="0"/>
                  <a:t>的通路总数,</a:t>
                </a:r>
                <a:endParaRPr lang="en-US" altLang="zh-CN" sz="2800" dirty="0"/>
              </a:p>
              <a:p>
                <a:pPr marL="0" indent="0">
                  <a:buNone/>
                </a:pPr>
                <a14:m>
                  <m:oMath xmlns:m="http://schemas.openxmlformats.org/officeDocument/2006/math">
                    <m:nary>
                      <m:naryPr>
                        <m:chr m:val="∑"/>
                        <m:ctrlPr>
                          <a:rPr lang="zh-CN" altLang="en-US" sz="2800" i="1">
                            <a:latin typeface="Cambria Math" panose="02040503050406030204" pitchFamily="18" charset="0"/>
                          </a:rPr>
                        </m:ctrlPr>
                      </m:naryPr>
                      <m:sub>
                        <m:r>
                          <a:rPr lang="en-US" altLang="zh-CN" sz="2800" i="1">
                            <a:latin typeface="Cambria Math" panose="02040503050406030204" pitchFamily="18" charset="0"/>
                          </a:rPr>
                          <m:t>𝒊</m:t>
                        </m:r>
                        <m:r>
                          <a:rPr lang="en-US" altLang="zh-CN" sz="2800" i="1">
                            <a:latin typeface="Cambria Math" panose="02040503050406030204" pitchFamily="18" charset="0"/>
                          </a:rPr>
                          <m:t>=</m:t>
                        </m:r>
                        <m:r>
                          <a:rPr lang="en-US" altLang="zh-CN" sz="2800" i="1">
                            <a:latin typeface="Cambria Math" panose="02040503050406030204" pitchFamily="18" charset="0"/>
                          </a:rPr>
                          <m:t>𝟏</m:t>
                        </m:r>
                      </m:sub>
                      <m:sup>
                        <m:r>
                          <a:rPr lang="en-US" altLang="zh-CN" sz="2800" i="1">
                            <a:latin typeface="Cambria Math" panose="02040503050406030204" pitchFamily="18" charset="0"/>
                          </a:rPr>
                          <m:t>𝒏</m:t>
                        </m:r>
                      </m:sup>
                      <m:e>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𝒃</m:t>
                            </m:r>
                          </m:e>
                          <m:sub>
                            <m:r>
                              <a:rPr lang="en-US" altLang="zh-CN" sz="2800" i="1">
                                <a:latin typeface="Cambria Math" panose="02040503050406030204" pitchFamily="18" charset="0"/>
                              </a:rPr>
                              <m:t>𝒊𝒊</m:t>
                            </m:r>
                          </m:sub>
                          <m:sup>
                            <m:r>
                              <a:rPr lang="en-US" altLang="zh-CN" sz="2800" i="1" smtClean="0">
                                <a:latin typeface="Cambria Math" panose="02040503050406030204" pitchFamily="18" charset="0"/>
                              </a:rPr>
                              <m:t>(</m:t>
                            </m:r>
                            <m:r>
                              <a:rPr lang="en-US" altLang="zh-CN" sz="2800" i="1">
                                <a:latin typeface="Cambria Math" panose="02040503050406030204" pitchFamily="18" charset="0"/>
                              </a:rPr>
                              <m:t>𝒓</m:t>
                            </m:r>
                            <m:r>
                              <a:rPr lang="en-US" altLang="zh-CN" sz="2800" i="1" smtClean="0">
                                <a:latin typeface="Cambria Math" panose="02040503050406030204" pitchFamily="18" charset="0"/>
                              </a:rPr>
                              <m:t>)</m:t>
                            </m:r>
                          </m:sup>
                        </m:sSubSup>
                      </m:e>
                    </m:nary>
                  </m:oMath>
                </a14:m>
                <a:r>
                  <a:rPr lang="zh-CN" altLang="en-US" sz="2800" dirty="0"/>
                  <a:t>为</a:t>
                </a:r>
                <a:r>
                  <a:rPr lang="en-US" altLang="zh-CN" sz="2800" dirty="0"/>
                  <a:t>D</a:t>
                </a:r>
                <a:r>
                  <a:rPr lang="zh-CN" altLang="en-US" sz="2800" dirty="0"/>
                  <a:t>中长度小于等于</a:t>
                </a:r>
                <a:r>
                  <a:rPr lang="en-US" altLang="zh-CN" sz="2800" dirty="0"/>
                  <a:t>r</a:t>
                </a:r>
                <a:r>
                  <a:rPr lang="zh-CN" altLang="en-US" sz="2800" dirty="0"/>
                  <a:t>的回路总数.</a:t>
                </a:r>
              </a:p>
            </p:txBody>
          </p:sp>
        </mc:Choice>
        <mc:Fallback xmlns="">
          <p:sp>
            <p:nvSpPr>
              <p:cNvPr id="161795" name="Rectangle 3"/>
              <p:cNvSpPr>
                <a:spLocks noGrp="1" noRot="1" noChangeAspect="1" noMove="1" noResize="1" noEditPoints="1" noAdjustHandles="1" noChangeArrowheads="1" noChangeShapeType="1" noTextEdit="1"/>
              </p:cNvSpPr>
              <p:nvPr>
                <p:ph sz="quarter" idx="1"/>
              </p:nvPr>
            </p:nvSpPr>
            <p:spPr>
              <a:blipFill>
                <a:blip r:embed="rId2"/>
                <a:stretch>
                  <a:fillRect l="-1122" t="-14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9156588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a:lstStyle/>
          <a:p>
            <a:pPr eaLnBrk="1" hangingPunct="1"/>
            <a:r>
              <a:rPr lang="zh-CN" altLang="en-US" dirty="0">
                <a:solidFill>
                  <a:srgbClr val="000000"/>
                </a:solidFill>
                <a:latin typeface="_GB2312"/>
              </a:rPr>
              <a:t>有向图的可达矩阵</a:t>
            </a: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sz="2400" dirty="0"/>
                  <a:t>设</a:t>
                </a:r>
                <a:r>
                  <a:rPr lang="en-US" altLang="zh-CN" sz="2400" dirty="0"/>
                  <a:t>D=&lt;V,E&gt;</a:t>
                </a:r>
                <a:r>
                  <a:rPr lang="zh-CN" altLang="en-US" sz="2400" dirty="0"/>
                  <a:t>为一有向图,</a:t>
                </a:r>
                <a:r>
                  <a:rPr lang="en-US" altLang="zh-CN" sz="2400" dirty="0"/>
                  <a:t>V={v</a:t>
                </a:r>
                <a:r>
                  <a:rPr lang="en-US" altLang="zh-CN" sz="2400" baseline="-8000" dirty="0"/>
                  <a:t>1</a:t>
                </a:r>
                <a:r>
                  <a:rPr lang="en-US" altLang="zh-CN" sz="2400" dirty="0"/>
                  <a:t>,v</a:t>
                </a:r>
                <a:r>
                  <a:rPr lang="en-US" altLang="zh-CN" sz="2400" baseline="-8000" dirty="0"/>
                  <a:t>2</a:t>
                </a:r>
                <a:r>
                  <a:rPr lang="en-US" altLang="zh-CN" sz="2400" dirty="0"/>
                  <a:t>,…,</a:t>
                </a:r>
                <a:r>
                  <a:rPr lang="en-US" altLang="zh-CN" sz="2400" dirty="0" err="1"/>
                  <a:t>v</a:t>
                </a:r>
                <a:r>
                  <a:rPr lang="en-US" altLang="zh-CN" sz="2400" baseline="-8000" dirty="0" err="1"/>
                  <a:t>n</a:t>
                </a:r>
                <a:r>
                  <a:rPr lang="en-US" altLang="zh-CN" sz="2400" dirty="0"/>
                  <a:t>},</a:t>
                </a:r>
                <a:r>
                  <a:rPr lang="zh-CN" altLang="en-US" sz="2400" dirty="0"/>
                  <a:t>令 </a:t>
                </a:r>
              </a:p>
              <a:p>
                <a:r>
                  <a:rPr lang="en-US" altLang="zh-CN" sz="2400" dirty="0" err="1"/>
                  <a:t>p</a:t>
                </a:r>
                <a:r>
                  <a:rPr lang="en-US" altLang="zh-CN" sz="2400" baseline="-20000" dirty="0" err="1"/>
                  <a:t>ij</a:t>
                </a:r>
                <a:r>
                  <a:rPr lang="en-US" altLang="zh-CN" sz="2400" dirty="0"/>
                  <a:t>=</a:t>
                </a:r>
                <a14:m>
                  <m:oMath xmlns:m="http://schemas.openxmlformats.org/officeDocument/2006/math">
                    <m:d>
                      <m:dPr>
                        <m:begChr m:val="{"/>
                        <m:endChr m:val=""/>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r>
                              <a:rPr lang="en-US" altLang="zh-CN" sz="2400" b="0" i="1">
                                <a:latin typeface="Cambria Math" panose="02040503050406030204" pitchFamily="18" charset="0"/>
                              </a:rPr>
                              <m:t>1,</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     </m:t>
                                </m:r>
                                <m:r>
                                  <a:rPr lang="en-US" altLang="zh-CN" sz="2400" b="0" i="1">
                                    <a:latin typeface="Cambria Math" panose="02040503050406030204" pitchFamily="18" charset="0"/>
                                  </a:rPr>
                                  <m:t>𝑣</m:t>
                                </m:r>
                              </m:e>
                              <m:sub>
                                <m:r>
                                  <a:rPr lang="en-US" altLang="zh-CN" sz="2400" b="0" i="1">
                                    <a:latin typeface="Cambria Math" panose="02040503050406030204" pitchFamily="18" charset="0"/>
                                  </a:rPr>
                                  <m:t>𝑖</m:t>
                                </m:r>
                              </m:sub>
                            </m:sSub>
                            <m:r>
                              <a:rPr lang="zh-CN" altLang="en-US" sz="2400" i="1">
                                <a:latin typeface="Cambria Math" panose="02040503050406030204" pitchFamily="18" charset="0"/>
                              </a:rPr>
                              <m:t>可达</m:t>
                            </m:r>
                            <m:sSub>
                              <m:sSubPr>
                                <m:ctrlPr>
                                  <a:rPr lang="en-US" altLang="zh-CN" sz="2400" i="1">
                                    <a:latin typeface="Cambria Math" panose="02040503050406030204" pitchFamily="18" charset="0"/>
                                  </a:rPr>
                                </m:ctrlPr>
                              </m:sSubPr>
                              <m:e>
                                <m:r>
                                  <a:rPr lang="en-US" altLang="zh-CN" sz="2400" b="0" i="1">
                                    <a:latin typeface="Cambria Math" panose="02040503050406030204" pitchFamily="18" charset="0"/>
                                  </a:rPr>
                                  <m:t>𝑣</m:t>
                                </m:r>
                              </m:e>
                              <m:sub>
                                <m:r>
                                  <a:rPr lang="en-US" altLang="zh-CN" sz="2400" b="0" i="1">
                                    <a:latin typeface="Cambria Math" panose="02040503050406030204" pitchFamily="18" charset="0"/>
                                  </a:rPr>
                                  <m:t>𝑗</m:t>
                                </m:r>
                              </m:sub>
                            </m:sSub>
                          </m:e>
                          <m:e>
                            <m:r>
                              <a:rPr lang="en-US" altLang="zh-CN" sz="2400" b="0" i="1">
                                <a:latin typeface="Cambria Math" panose="02040503050406030204" pitchFamily="18" charset="0"/>
                              </a:rPr>
                              <m:t>0,</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𝑣</m:t>
                                </m:r>
                              </m:e>
                              <m:sub>
                                <m:r>
                                  <a:rPr lang="en-US" altLang="zh-CN" sz="2400" i="1">
                                    <a:latin typeface="Cambria Math" panose="02040503050406030204" pitchFamily="18" charset="0"/>
                                  </a:rPr>
                                  <m:t>𝑖</m:t>
                                </m:r>
                              </m:sub>
                            </m:sSub>
                            <m:r>
                              <a:rPr lang="zh-CN" altLang="en-US" sz="2400" i="1">
                                <a:latin typeface="Cambria Math" panose="02040503050406030204" pitchFamily="18" charset="0"/>
                              </a:rPr>
                              <m:t>不可达</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𝑣</m:t>
                                </m:r>
                              </m:e>
                              <m:sub>
                                <m:r>
                                  <a:rPr lang="en-US" altLang="zh-CN" sz="2400" i="1">
                                    <a:latin typeface="Cambria Math" panose="02040503050406030204" pitchFamily="18" charset="0"/>
                                  </a:rPr>
                                  <m:t>𝑗</m:t>
                                </m:r>
                              </m:sub>
                            </m:sSub>
                          </m:e>
                        </m:eqArr>
                        <m:r>
                          <a:rPr lang="en-US" altLang="zh-CN" sz="2400" b="0" i="1">
                            <a:latin typeface="Cambria Math" panose="02040503050406030204" pitchFamily="18" charset="0"/>
                          </a:rPr>
                          <m:t>     </m:t>
                        </m:r>
                        <m:r>
                          <a:rPr lang="en-US" altLang="zh-CN" sz="2400" b="0" i="1">
                            <a:latin typeface="Cambria Math" panose="02040503050406030204" pitchFamily="18" charset="0"/>
                          </a:rPr>
                          <m:t>𝑖</m:t>
                        </m:r>
                        <m:r>
                          <a:rPr lang="en-US" altLang="zh-CN" sz="2400" b="0" i="1">
                            <a:latin typeface="Cambria Math" panose="02040503050406030204" pitchFamily="18" charset="0"/>
                            <a:ea typeface="Cambria Math" panose="02040503050406030204" pitchFamily="18" charset="0"/>
                          </a:rPr>
                          <m:t>≠</m:t>
                        </m:r>
                        <m:r>
                          <a:rPr lang="en-US" altLang="zh-CN" sz="2400" b="0" i="1">
                            <a:latin typeface="Cambria Math" panose="02040503050406030204" pitchFamily="18" charset="0"/>
                            <a:ea typeface="Cambria Math" panose="02040503050406030204" pitchFamily="18" charset="0"/>
                          </a:rPr>
                          <m:t>𝑗</m:t>
                        </m:r>
                      </m:e>
                    </m:d>
                  </m:oMath>
                </a14:m>
                <a:endParaRPr lang="en-US" altLang="zh-CN" sz="2400" dirty="0"/>
              </a:p>
              <a:p>
                <a:r>
                  <a:rPr lang="en-US" altLang="zh-CN" sz="2400" dirty="0" err="1"/>
                  <a:t>p</a:t>
                </a:r>
                <a:r>
                  <a:rPr lang="en-US" altLang="zh-CN" sz="2400" baseline="-8000" dirty="0" err="1"/>
                  <a:t>ii</a:t>
                </a:r>
                <a:r>
                  <a:rPr lang="en-US" altLang="zh-CN" sz="2400" dirty="0"/>
                  <a:t>=1,i=1,2,…,n.</a:t>
                </a:r>
              </a:p>
              <a:p>
                <a:r>
                  <a:rPr lang="zh-CN" altLang="en-US" sz="2400" dirty="0"/>
                  <a:t>称</a:t>
                </a:r>
                <a:r>
                  <a:rPr lang="en-US" altLang="zh-CN" sz="2400" dirty="0"/>
                  <a:t>(</a:t>
                </a:r>
                <a:r>
                  <a:rPr lang="en-US" altLang="zh-CN" sz="2400" dirty="0" err="1"/>
                  <a:t>p</a:t>
                </a:r>
                <a:r>
                  <a:rPr lang="en-US" altLang="zh-CN" sz="2400" baseline="-8000" dirty="0" err="1"/>
                  <a:t>ij</a:t>
                </a:r>
                <a:r>
                  <a:rPr lang="en-US" altLang="zh-CN" sz="2400" dirty="0"/>
                  <a:t>)</a:t>
                </a:r>
                <a:r>
                  <a:rPr lang="en-US" altLang="zh-CN" sz="2400" baseline="-22000" dirty="0" err="1"/>
                  <a:t>n×n</a:t>
                </a:r>
                <a:r>
                  <a:rPr lang="zh-CN" altLang="en-US" sz="2400" dirty="0"/>
                  <a:t>为</a:t>
                </a:r>
                <a:r>
                  <a:rPr lang="en-US" altLang="zh-CN" sz="2400" dirty="0"/>
                  <a:t>D</a:t>
                </a:r>
                <a:r>
                  <a:rPr lang="zh-CN" altLang="en-US" sz="2400" dirty="0"/>
                  <a:t>的</a:t>
                </a:r>
                <a:r>
                  <a:rPr lang="zh-CN" altLang="en-US" sz="2400" dirty="0">
                    <a:solidFill>
                      <a:srgbClr val="FF3300"/>
                    </a:solidFill>
                  </a:rPr>
                  <a:t>可达矩阵</a:t>
                </a:r>
                <a:r>
                  <a:rPr lang="zh-CN" altLang="en-US" sz="2400" dirty="0"/>
                  <a:t>,记作</a:t>
                </a:r>
                <a:r>
                  <a:rPr lang="en-US" altLang="zh-CN" sz="2400" dirty="0"/>
                  <a:t>P(D),</a:t>
                </a:r>
                <a:r>
                  <a:rPr lang="zh-CN" altLang="en-US" sz="2400" dirty="0"/>
                  <a:t>简记</a:t>
                </a:r>
                <a:r>
                  <a:rPr lang="en-US" altLang="zh-CN" sz="2400" dirty="0"/>
                  <a:t>P</a:t>
                </a:r>
                <a:r>
                  <a:rPr lang="zh-CN" altLang="en-US" sz="2400" dirty="0"/>
                  <a:t>。</a:t>
                </a: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112" t="-10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320465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63843" name="Picture 3"/>
          <p:cNvPicPr>
            <a:picLocks noGrp="1" noChangeAspect="1" noChangeArrowheads="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3257314" y="1185542"/>
            <a:ext cx="4536504" cy="3190606"/>
          </a:xfrm>
          <a:noFill/>
        </p:spPr>
      </p:pic>
      <p:sp>
        <p:nvSpPr>
          <p:cNvPr id="163842" name="Rectangle 2"/>
          <p:cNvSpPr>
            <a:spLocks noGrp="1" noChangeArrowheads="1"/>
          </p:cNvSpPr>
          <p:nvPr>
            <p:ph type="body" sz="half" idx="4294967295"/>
          </p:nvPr>
        </p:nvSpPr>
        <p:spPr>
          <a:xfrm>
            <a:off x="3359697" y="4077494"/>
            <a:ext cx="1274763" cy="1257300"/>
          </a:xfrm>
        </p:spPr>
        <p:txBody>
          <a:bodyPr/>
          <a:lstStyle/>
          <a:p>
            <a:pPr eaLnBrk="1" hangingPunct="1"/>
            <a:endParaRPr lang="zh-CN" altLang="en-US" sz="2800" dirty="0"/>
          </a:p>
          <a:p>
            <a:pPr eaLnBrk="1" hangingPunct="1"/>
            <a:r>
              <a:rPr lang="en-US" altLang="zh-CN" sz="2800" dirty="0"/>
              <a:t>P=</a:t>
            </a:r>
          </a:p>
          <a:p>
            <a:pPr eaLnBrk="1" hangingPunct="1"/>
            <a:endParaRPr lang="zh-CN" altLang="en-US" sz="2800" dirty="0"/>
          </a:p>
        </p:txBody>
      </p:sp>
      <p:graphicFrame>
        <p:nvGraphicFramePr>
          <p:cNvPr id="163845" name="Object 5"/>
          <p:cNvGraphicFramePr>
            <a:graphicFrameLocks noGrp="1" noChangeAspect="1"/>
          </p:cNvGraphicFramePr>
          <p:nvPr>
            <p:ph sz="quarter" idx="4294967295"/>
          </p:nvPr>
        </p:nvGraphicFramePr>
        <p:xfrm>
          <a:off x="4223793" y="4066430"/>
          <a:ext cx="1811337" cy="1946275"/>
        </p:xfrm>
        <a:graphic>
          <a:graphicData uri="http://schemas.openxmlformats.org/presentationml/2006/ole">
            <mc:AlternateContent xmlns:mc="http://schemas.openxmlformats.org/markup-compatibility/2006">
              <mc:Choice xmlns:v="urn:schemas-microsoft-com:vml" Requires="v">
                <p:oleObj name="Equation" r:id="rId3" imgW="850900" imgH="914400" progId="Equation.DSMT4">
                  <p:embed/>
                </p:oleObj>
              </mc:Choice>
              <mc:Fallback>
                <p:oleObj name="Equation" r:id="rId3" imgW="850900" imgH="914400" progId="Equation.DSMT4">
                  <p:embed/>
                  <p:pic>
                    <p:nvPicPr>
                      <p:cNvPr id="163845"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3793" y="4066430"/>
                        <a:ext cx="1811337" cy="194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844" name="Object 4"/>
          <p:cNvGraphicFramePr>
            <a:graphicFrameLocks noChangeAspect="1"/>
          </p:cNvGraphicFramePr>
          <p:nvPr/>
        </p:nvGraphicFramePr>
        <p:xfrm>
          <a:off x="1524000" y="0"/>
          <a:ext cx="914400" cy="198438"/>
        </p:xfrm>
        <a:graphic>
          <a:graphicData uri="http://schemas.openxmlformats.org/presentationml/2006/ole">
            <mc:AlternateContent xmlns:mc="http://schemas.openxmlformats.org/markup-compatibility/2006">
              <mc:Choice xmlns:v="urn:schemas-microsoft-com:vml" Requires="v">
                <p:oleObj name="Equation" r:id="rId5" imgW="435285" imgH="677109" progId="Equation.DSMT4">
                  <p:embed/>
                </p:oleObj>
              </mc:Choice>
              <mc:Fallback>
                <p:oleObj name="Equation" r:id="rId5" imgW="435285" imgH="677109" progId="Equation.DSMT4">
                  <p:embed/>
                  <p:pic>
                    <p:nvPicPr>
                      <p:cNvPr id="163844"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0"/>
                        <a:ext cx="914400" cy="198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265789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p:txBody>
          <a:bodyPr/>
          <a:lstStyle/>
          <a:p>
            <a:pPr eaLnBrk="1" hangingPunct="1"/>
            <a:r>
              <a:rPr lang="zh-CN" altLang="en-US" dirty="0">
                <a:solidFill>
                  <a:srgbClr val="000000"/>
                </a:solidFill>
                <a:latin typeface="_GB2312"/>
              </a:rPr>
              <a:t>有向图的可达矩阵</a:t>
            </a:r>
          </a:p>
        </p:txBody>
      </p:sp>
      <mc:AlternateContent xmlns:mc="http://schemas.openxmlformats.org/markup-compatibility/2006" xmlns:a14="http://schemas.microsoft.com/office/drawing/2010/main">
        <mc:Choice Requires="a14">
          <p:sp>
            <p:nvSpPr>
              <p:cNvPr id="164867" name="Rectangle 4"/>
              <p:cNvSpPr>
                <a:spLocks noGrp="1" noChangeArrowheads="1"/>
              </p:cNvSpPr>
              <p:nvPr>
                <p:ph sz="quarter" idx="1"/>
              </p:nvPr>
            </p:nvSpPr>
            <p:spPr/>
            <p:txBody>
              <a:bodyPr/>
              <a:lstStyle/>
              <a:p>
                <a:pPr eaLnBrk="1" hangingPunct="1"/>
                <a:endParaRPr lang="en-US" altLang="zh-CN" sz="2800" dirty="0"/>
              </a:p>
              <a:p>
                <a:pPr eaLnBrk="1" hangingPunct="1"/>
                <a:endParaRPr lang="en-US" altLang="zh-CN" sz="2800" dirty="0"/>
              </a:p>
              <a:p>
                <a:pPr eaLnBrk="1" hangingPunct="1"/>
                <a:endParaRPr lang="en-US" altLang="zh-CN" sz="2800" dirty="0"/>
              </a:p>
              <a:p>
                <a:pPr eaLnBrk="1" hangingPunct="1"/>
                <a:endParaRPr lang="en-US" altLang="zh-CN" sz="2800" dirty="0"/>
              </a:p>
              <a:p>
                <a:pPr marL="0" indent="0" eaLnBrk="1" hangingPunct="1">
                  <a:buNone/>
                </a:pPr>
                <a:r>
                  <a:rPr lang="zh-CN" altLang="en-US" sz="2800" dirty="0"/>
                  <a:t>由</a:t>
                </a:r>
                <a:r>
                  <a:rPr lang="en-US" altLang="zh-CN" sz="2800" dirty="0"/>
                  <a:t>D</a:t>
                </a:r>
                <a:r>
                  <a:rPr lang="zh-CN" altLang="en-US" sz="2800" dirty="0"/>
                  <a:t>的邻接矩阵可求可达矩阵.</a:t>
                </a:r>
                <a:endParaRPr lang="en-US" altLang="zh-CN" sz="2800" dirty="0"/>
              </a:p>
              <a:p>
                <a:r>
                  <a:rPr lang="zh-CN" altLang="en-US" sz="2800" dirty="0"/>
                  <a:t>根据定理</a:t>
                </a:r>
                <a:r>
                  <a:rPr lang="en-US" altLang="zh-CN" sz="2800" dirty="0"/>
                  <a:t>10.5,</a:t>
                </a:r>
                <a:r>
                  <a:rPr lang="zh-CN" altLang="en-US" sz="2800" dirty="0"/>
                  <a:t>两个不相等的顶点如果存在通路则一定存在</a:t>
                </a:r>
                <a:r>
                  <a:rPr lang="en-US" altLang="zh-CN" sz="2800" dirty="0"/>
                  <a:t>n-1</a:t>
                </a:r>
                <a:r>
                  <a:rPr lang="zh-CN" altLang="en-US" sz="2800" dirty="0"/>
                  <a:t>的通路</a:t>
                </a:r>
                <a:r>
                  <a:rPr lang="en-US" altLang="zh-CN" sz="2800" dirty="0"/>
                  <a:t>,</a:t>
                </a:r>
                <a:r>
                  <a:rPr lang="zh-CN" altLang="en-US" sz="2800" dirty="0"/>
                  <a:t>请问在用邻接矩阵计算可达性矩阵的时候为啥要算到</a:t>
                </a:r>
                <a:r>
                  <a:rPr lang="en-US" altLang="zh-CN" sz="2800" dirty="0"/>
                  <a:t>n</a:t>
                </a:r>
                <a:r>
                  <a:rPr lang="zh-CN" altLang="en-US" sz="2800" dirty="0"/>
                  <a:t>次幂？</a:t>
                </a:r>
                <a:endParaRPr lang="en-US" altLang="zh-CN" sz="2800" dirty="0"/>
              </a:p>
              <a:p>
                <a:pPr lvl="1"/>
                <a14:m>
                  <m:oMath xmlns:m="http://schemas.openxmlformats.org/officeDocument/2006/math">
                    <m:sSup>
                      <m:sSupPr>
                        <m:ctrlPr>
                          <a:rPr lang="en-US" altLang="zh-CN" sz="2500" i="1">
                            <a:latin typeface="Cambria Math" panose="02040503050406030204" pitchFamily="18" charset="0"/>
                          </a:rPr>
                        </m:ctrlPr>
                      </m:sSupPr>
                      <m:e>
                        <m:r>
                          <m:rPr>
                            <m:nor/>
                          </m:rPr>
                          <a:rPr lang="en-US" altLang="zh-CN" sz="2500" dirty="0"/>
                          <m:t>B</m:t>
                        </m:r>
                        <m:r>
                          <m:rPr>
                            <m:nor/>
                          </m:rPr>
                          <a:rPr lang="en-US" altLang="zh-CN" sz="2500" dirty="0"/>
                          <m:t> =(</m:t>
                        </m:r>
                        <m:r>
                          <m:rPr>
                            <m:nor/>
                          </m:rPr>
                          <a:rPr lang="en-US" altLang="zh-CN" sz="2500" dirty="0"/>
                          <m:t>A</m:t>
                        </m:r>
                        <m:r>
                          <m:rPr>
                            <m:nor/>
                          </m:rPr>
                          <a:rPr lang="en-US" altLang="zh-CN" sz="2500" dirty="0"/>
                          <m:t>+</m:t>
                        </m:r>
                        <m:r>
                          <m:rPr>
                            <m:nor/>
                          </m:rPr>
                          <a:rPr lang="en-US" altLang="zh-CN" sz="2500" dirty="0"/>
                          <m:t>I</m:t>
                        </m:r>
                        <m:r>
                          <m:rPr>
                            <m:nor/>
                          </m:rPr>
                          <a:rPr lang="en-US" altLang="zh-CN" sz="2500" dirty="0"/>
                          <m:t>)</m:t>
                        </m:r>
                      </m:e>
                      <m:sup>
                        <m:r>
                          <m:rPr>
                            <m:sty m:val="p"/>
                          </m:rPr>
                          <a:rPr lang="en-US" altLang="zh-CN" sz="2500" i="1">
                            <a:latin typeface="Cambria Math" panose="02040503050406030204" pitchFamily="18" charset="0"/>
                          </a:rPr>
                          <m:t>n</m:t>
                        </m:r>
                      </m:sup>
                    </m:sSup>
                  </m:oMath>
                </a14:m>
                <a:r>
                  <a:rPr lang="zh-CN" altLang="en-US" sz="2500" dirty="0"/>
                  <a:t>表示两个结点之间经过</a:t>
                </a:r>
                <a:r>
                  <a:rPr lang="en-US" altLang="zh-CN" sz="2500" dirty="0"/>
                  <a:t>n</a:t>
                </a:r>
                <a:r>
                  <a:rPr lang="zh-CN" altLang="en-US" sz="2500" dirty="0"/>
                  <a:t>步是否能够联通的情况。</a:t>
                </a:r>
                <a:endParaRPr lang="en-US" altLang="zh-CN" sz="2500" dirty="0"/>
              </a:p>
              <a:p>
                <a:pPr lvl="1"/>
                <a:r>
                  <a:rPr lang="zh-CN" altLang="en-US" sz="2500" dirty="0"/>
                  <a:t>可达矩阵表明了图中任意两结点间是否至少存在一条链以及在节点处是否有回路。</a:t>
                </a:r>
              </a:p>
            </p:txBody>
          </p:sp>
        </mc:Choice>
        <mc:Fallback xmlns="">
          <p:sp>
            <p:nvSpPr>
              <p:cNvPr id="164867" name="Rectangle 4"/>
              <p:cNvSpPr>
                <a:spLocks noGrp="1" noRot="1" noChangeAspect="1" noMove="1" noResize="1" noEditPoints="1" noAdjustHandles="1" noChangeArrowheads="1" noChangeShapeType="1" noTextEdit="1"/>
              </p:cNvSpPr>
              <p:nvPr>
                <p:ph sz="quarter" idx="1"/>
              </p:nvPr>
            </p:nvSpPr>
            <p:spPr>
              <a:blipFill>
                <a:blip r:embed="rId2"/>
                <a:stretch>
                  <a:fillRect l="-1122" r="-1122" b="-10312"/>
                </a:stretch>
              </a:blipFill>
            </p:spPr>
            <p:txBody>
              <a:bodyPr/>
              <a:lstStyle/>
              <a:p>
                <a:r>
                  <a:rPr lang="zh-CN" altLang="en-US">
                    <a:noFill/>
                  </a:rPr>
                  <a:t> </a:t>
                </a:r>
              </a:p>
            </p:txBody>
          </p:sp>
        </mc:Fallback>
      </mc:AlternateContent>
      <p:pic>
        <p:nvPicPr>
          <p:cNvPr id="2" name="图片 1"/>
          <p:cNvPicPr>
            <a:picLocks noChangeAspect="1"/>
          </p:cNvPicPr>
          <p:nvPr/>
        </p:nvPicPr>
        <p:blipFill>
          <a:blip r:embed="rId3"/>
          <a:stretch>
            <a:fillRect/>
          </a:stretch>
        </p:blipFill>
        <p:spPr>
          <a:xfrm>
            <a:off x="816864" y="1484784"/>
            <a:ext cx="10168164" cy="2160240"/>
          </a:xfrm>
          <a:prstGeom prst="rect">
            <a:avLst/>
          </a:prstGeom>
        </p:spPr>
      </p:pic>
    </p:spTree>
    <p:extLst>
      <p:ext uri="{BB962C8B-B14F-4D97-AF65-F5344CB8AC3E}">
        <p14:creationId xmlns:p14="http://schemas.microsoft.com/office/powerpoint/2010/main" val="42388131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pPr eaLnBrk="1" hangingPunct="1"/>
            <a:r>
              <a:rPr lang="zh-CN" altLang="en-US" dirty="0">
                <a:solidFill>
                  <a:srgbClr val="000000"/>
                </a:solidFill>
                <a:latin typeface="_GB2312"/>
              </a:rPr>
              <a:t>无向图的邻接矩阵</a:t>
            </a:r>
          </a:p>
        </p:txBody>
      </p:sp>
      <mc:AlternateContent xmlns:mc="http://schemas.openxmlformats.org/markup-compatibility/2006" xmlns:a14="http://schemas.microsoft.com/office/drawing/2010/main">
        <mc:Choice Requires="a14">
          <p:sp>
            <p:nvSpPr>
              <p:cNvPr id="158723" name="Rectangle 3"/>
              <p:cNvSpPr>
                <a:spLocks noGrp="1" noChangeArrowheads="1"/>
              </p:cNvSpPr>
              <p:nvPr>
                <p:ph sz="quarter" idx="1"/>
              </p:nvPr>
            </p:nvSpPr>
            <p:spPr/>
            <p:txBody>
              <a:bodyPr/>
              <a:lstStyle/>
              <a:p>
                <a:pPr eaLnBrk="1" hangingPunct="1"/>
                <a:r>
                  <a:rPr lang="zh-CN" altLang="en-US" dirty="0"/>
                  <a:t>性质</a:t>
                </a:r>
              </a:p>
              <a:p>
                <a:pPr>
                  <a:lnSpc>
                    <a:spcPct val="140000"/>
                  </a:lnSpc>
                </a:pPr>
                <a:r>
                  <a:rPr lang="en-US" altLang="zh-CN" dirty="0"/>
                  <a:t>(</a:t>
                </a:r>
                <a:r>
                  <a:rPr lang="zh-CN" altLang="en-US" dirty="0"/>
                  <a:t>１</a:t>
                </a:r>
                <a:r>
                  <a:rPr lang="en-US" altLang="zh-CN" dirty="0"/>
                  <a:t>)</a:t>
                </a:r>
                <a:r>
                  <a:rPr lang="zh-CN" altLang="en-US" dirty="0"/>
                  <a:t> </a:t>
                </a:r>
                <a14:m>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up>
                        <m:r>
                          <a:rPr lang="en-US" altLang="zh-CN" b="1" i="1" smtClean="0">
                            <a:latin typeface="Cambria Math" panose="02040503050406030204" pitchFamily="18" charset="0"/>
                          </a:rPr>
                          <m:t>𝒏</m:t>
                        </m:r>
                      </m:sup>
                      <m:e>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𝒋</m:t>
                            </m:r>
                            <m:r>
                              <a:rPr lang="en-US" altLang="zh-CN" i="1">
                                <a:latin typeface="Cambria Math" panose="02040503050406030204" pitchFamily="18" charset="0"/>
                              </a:rPr>
                              <m:t>=</m:t>
                            </m:r>
                            <m:r>
                              <a:rPr lang="en-US" altLang="zh-CN" i="1">
                                <a:latin typeface="Cambria Math" panose="02040503050406030204" pitchFamily="18" charset="0"/>
                              </a:rPr>
                              <m:t>𝟏</m:t>
                            </m:r>
                          </m:sub>
                          <m:sup>
                            <m:r>
                              <a:rPr lang="en-US" altLang="zh-CN" i="1">
                                <a:latin typeface="Cambria Math" panose="02040503050406030204" pitchFamily="18" charset="0"/>
                              </a:rPr>
                              <m:t>𝒏</m:t>
                            </m:r>
                          </m:sup>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𝒂</m:t>
                                </m:r>
                              </m:e>
                              <m:sub>
                                <m:r>
                                  <a:rPr lang="en-US" altLang="zh-CN" i="1">
                                    <a:latin typeface="Cambria Math" panose="02040503050406030204" pitchFamily="18" charset="0"/>
                                  </a:rPr>
                                  <m:t>𝒊𝒋</m:t>
                                </m:r>
                              </m:sub>
                              <m:sup>
                                <m:r>
                                  <a:rPr lang="en-US" altLang="zh-CN" i="1" smtClean="0">
                                    <a:latin typeface="Cambria Math" panose="02040503050406030204" pitchFamily="18" charset="0"/>
                                  </a:rPr>
                                  <m:t>(</m:t>
                                </m:r>
                                <m:r>
                                  <a:rPr lang="en-US" altLang="zh-CN" i="1">
                                    <a:latin typeface="Cambria Math" panose="02040503050406030204" pitchFamily="18" charset="0"/>
                                  </a:rPr>
                                  <m:t>𝟏</m:t>
                                </m:r>
                                <m:r>
                                  <a:rPr lang="en-US" altLang="zh-CN" i="1" smtClean="0">
                                    <a:latin typeface="Cambria Math" panose="02040503050406030204" pitchFamily="18" charset="0"/>
                                  </a:rPr>
                                  <m:t>)</m:t>
                                </m:r>
                              </m:sup>
                            </m:sSubSup>
                          </m:e>
                        </m:nary>
                      </m:e>
                    </m:nary>
                  </m:oMath>
                </a14:m>
                <a:r>
                  <a:rPr lang="zh-CN" altLang="en-US" dirty="0"/>
                  <a:t>为</a:t>
                </a:r>
                <a:r>
                  <a:rPr lang="en-US" altLang="zh-CN" dirty="0"/>
                  <a:t>G</a:t>
                </a:r>
                <a:r>
                  <a:rPr lang="zh-CN" altLang="en-US" dirty="0"/>
                  <a:t>中边的总数,也可看成</a:t>
                </a:r>
                <a:r>
                  <a:rPr lang="en-US" altLang="zh-CN" dirty="0"/>
                  <a:t>G</a:t>
                </a:r>
                <a:r>
                  <a:rPr lang="zh-CN" altLang="en-US" dirty="0"/>
                  <a:t>中长度为1的通路总数,</a:t>
                </a:r>
              </a:p>
              <a:p>
                <a:pPr eaLnBrk="1" hangingPunct="1">
                  <a:lnSpc>
                    <a:spcPct val="140000"/>
                  </a:lnSpc>
                </a:pPr>
                <a:r>
                  <a:rPr lang="zh-CN" altLang="en-US" dirty="0"/>
                  <a:t>而</a:t>
                </a:r>
                <a14:m>
                  <m:oMath xmlns:m="http://schemas.openxmlformats.org/officeDocument/2006/math">
                    <m:nary>
                      <m:naryPr>
                        <m:chr m:val="∑"/>
                        <m:ctrlPr>
                          <a:rPr lang="zh-CN" altLang="en-US" i="1" smtClean="0">
                            <a:latin typeface="Cambria Math" panose="02040503050406030204" pitchFamily="18" charset="0"/>
                          </a:rPr>
                        </m:ctrlPr>
                      </m:naryPr>
                      <m:sub>
                        <m:r>
                          <m:rPr>
                            <m:sty m:val="p"/>
                            <m:brk m:alnAt="23"/>
                          </m:rPr>
                          <a:rPr lang="en-US" altLang="zh-CN" i="1">
                            <a:latin typeface="Cambria Math" panose="02040503050406030204" pitchFamily="18" charset="0"/>
                          </a:rPr>
                          <m:t>i</m:t>
                        </m:r>
                        <m:r>
                          <m:rPr>
                            <m:brk m:alnAt="23"/>
                          </m:rP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up>
                        <m:r>
                          <a:rPr lang="en-US" altLang="zh-CN" b="1" i="1" smtClean="0">
                            <a:latin typeface="Cambria Math" panose="02040503050406030204" pitchFamily="18" charset="0"/>
                          </a:rPr>
                          <m:t>𝒏</m:t>
                        </m:r>
                      </m:sup>
                      <m:e>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𝒊𝒊</m:t>
                            </m:r>
                          </m:sub>
                          <m:sup>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sup>
                        </m:sSubSup>
                      </m:e>
                    </m:nary>
                  </m:oMath>
                </a14:m>
                <a:r>
                  <a:rPr lang="zh-CN" altLang="en-US" dirty="0"/>
                  <a:t> 为</a:t>
                </a:r>
                <a:r>
                  <a:rPr lang="en-US" altLang="zh-CN" dirty="0"/>
                  <a:t>G</a:t>
                </a:r>
                <a:r>
                  <a:rPr lang="zh-CN" altLang="en-US" dirty="0"/>
                  <a:t>中环的个数,即</a:t>
                </a:r>
                <a:r>
                  <a:rPr lang="en-US" altLang="zh-CN" dirty="0"/>
                  <a:t>G</a:t>
                </a:r>
                <a:r>
                  <a:rPr lang="zh-CN" altLang="en-US" dirty="0"/>
                  <a:t>中长度为1的回路总数.</a:t>
                </a:r>
              </a:p>
            </p:txBody>
          </p:sp>
        </mc:Choice>
        <mc:Fallback xmlns="">
          <p:sp>
            <p:nvSpPr>
              <p:cNvPr id="158723" name="Rectangle 3"/>
              <p:cNvSpPr>
                <a:spLocks noGrp="1" noRot="1" noChangeAspect="1" noMove="1" noResize="1" noEditPoints="1" noAdjustHandles="1" noChangeArrowheads="1" noChangeShapeType="1" noTextEdit="1"/>
              </p:cNvSpPr>
              <p:nvPr>
                <p:ph sz="quarter" idx="1"/>
              </p:nvPr>
            </p:nvSpPr>
            <p:spPr>
              <a:blipFill>
                <a:blip r:embed="rId2"/>
                <a:stretch>
                  <a:fillRect l="-280" t="-14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6327600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p:txBody>
          <a:bodyPr/>
          <a:lstStyle/>
          <a:p>
            <a:pPr eaLnBrk="1" hangingPunct="1"/>
            <a:r>
              <a:rPr lang="zh-CN" altLang="en-US" dirty="0">
                <a:solidFill>
                  <a:srgbClr val="000000"/>
                </a:solidFill>
                <a:latin typeface="_GB2312"/>
              </a:rPr>
              <a:t>无向图的邻接矩阵</a:t>
            </a:r>
          </a:p>
        </p:txBody>
      </p:sp>
      <mc:AlternateContent xmlns:mc="http://schemas.openxmlformats.org/markup-compatibility/2006" xmlns:a14="http://schemas.microsoft.com/office/drawing/2010/main">
        <mc:Choice Requires="a14">
          <p:sp>
            <p:nvSpPr>
              <p:cNvPr id="159747" name="Rectangle 3"/>
              <p:cNvSpPr>
                <a:spLocks noGrp="1" noChangeArrowheads="1"/>
              </p:cNvSpPr>
              <p:nvPr>
                <p:ph sz="quarter" idx="1"/>
              </p:nvPr>
            </p:nvSpPr>
            <p:spPr/>
            <p:txBody>
              <a:bodyPr/>
              <a:lstStyle/>
              <a:p>
                <a:pPr>
                  <a:lnSpc>
                    <a:spcPct val="130000"/>
                  </a:lnSpc>
                </a:pPr>
                <a:r>
                  <a:rPr lang="zh-CN" altLang="en-US" sz="2800" dirty="0"/>
                  <a:t> 考虑</a:t>
                </a:r>
                <a:r>
                  <a:rPr lang="en-US" altLang="zh-CN" sz="2800" dirty="0"/>
                  <a:t>A</a:t>
                </a:r>
                <a:r>
                  <a:rPr lang="en-US" altLang="zh-CN" sz="2800" baseline="30000" dirty="0"/>
                  <a:t>l</a:t>
                </a:r>
                <a:r>
                  <a:rPr lang="en-US" altLang="zh-CN" sz="2800" dirty="0"/>
                  <a:t>(G)(</a:t>
                </a:r>
                <a:r>
                  <a:rPr lang="zh-CN" altLang="en-US" sz="2800" dirty="0"/>
                  <a:t>简记</a:t>
                </a:r>
                <a:r>
                  <a:rPr lang="en-US" altLang="zh-CN" sz="2800" dirty="0"/>
                  <a:t>A</a:t>
                </a:r>
                <a:r>
                  <a:rPr lang="en-US" altLang="zh-CN" sz="2800" baseline="30000" dirty="0"/>
                  <a:t>l</a:t>
                </a:r>
                <a:r>
                  <a:rPr lang="en-US" altLang="zh-CN" sz="2800" dirty="0"/>
                  <a:t>), </a:t>
                </a:r>
                <a14:m>
                  <m:oMath xmlns:m="http://schemas.openxmlformats.org/officeDocument/2006/math">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𝒂</m:t>
                        </m:r>
                      </m:e>
                      <m:sub>
                        <m:r>
                          <a:rPr lang="en-US" altLang="zh-CN" sz="2800" i="1">
                            <a:latin typeface="Cambria Math" panose="02040503050406030204" pitchFamily="18" charset="0"/>
                          </a:rPr>
                          <m:t>𝒊𝒋</m:t>
                        </m:r>
                      </m:sub>
                      <m:sup>
                        <m:r>
                          <a:rPr lang="en-US" altLang="zh-CN" sz="2800" i="1" smtClean="0">
                            <a:latin typeface="Cambria Math" panose="02040503050406030204" pitchFamily="18" charset="0"/>
                          </a:rPr>
                          <m:t>(</m:t>
                        </m:r>
                        <m:r>
                          <a:rPr lang="en-US" altLang="zh-CN" sz="2800" i="1">
                            <a:latin typeface="Cambria Math" panose="02040503050406030204" pitchFamily="18" charset="0"/>
                          </a:rPr>
                          <m:t>𝒍</m:t>
                        </m:r>
                        <m:r>
                          <a:rPr lang="en-US" altLang="zh-CN" sz="2800" i="1" smtClean="0">
                            <a:latin typeface="Cambria Math" panose="02040503050406030204" pitchFamily="18" charset="0"/>
                          </a:rPr>
                          <m:t>)</m:t>
                        </m:r>
                      </m:sup>
                    </m:sSubSup>
                  </m:oMath>
                </a14:m>
                <a:r>
                  <a:rPr lang="en-US" altLang="zh-CN" sz="2800" dirty="0"/>
                  <a:t>=</a:t>
                </a:r>
                <a14:m>
                  <m:oMath xmlns:m="http://schemas.openxmlformats.org/officeDocument/2006/math">
                    <m:nary>
                      <m:naryPr>
                        <m:chr m:val="∑"/>
                        <m:ctrlPr>
                          <a:rPr lang="zh-CN" altLang="en-US" sz="2800" i="1">
                            <a:latin typeface="Cambria Math" panose="02040503050406030204" pitchFamily="18" charset="0"/>
                          </a:rPr>
                        </m:ctrlPr>
                      </m:naryPr>
                      <m:sub>
                        <m:r>
                          <a:rPr lang="en-US" altLang="zh-CN" sz="2800" i="1">
                            <a:latin typeface="Cambria Math" panose="02040503050406030204" pitchFamily="18" charset="0"/>
                          </a:rPr>
                          <m:t>𝒌</m:t>
                        </m:r>
                        <m:r>
                          <a:rPr lang="en-US" altLang="zh-CN" sz="2800" i="1">
                            <a:latin typeface="Cambria Math" panose="02040503050406030204" pitchFamily="18" charset="0"/>
                          </a:rPr>
                          <m:t>=</m:t>
                        </m:r>
                        <m:r>
                          <a:rPr lang="en-US" altLang="zh-CN" sz="2800" i="1">
                            <a:latin typeface="Cambria Math" panose="02040503050406030204" pitchFamily="18" charset="0"/>
                          </a:rPr>
                          <m:t>𝟏</m:t>
                        </m:r>
                      </m:sub>
                      <m:sup>
                        <m:r>
                          <a:rPr lang="en-US" altLang="zh-CN" sz="2800" i="1">
                            <a:latin typeface="Cambria Math" panose="02040503050406030204" pitchFamily="18" charset="0"/>
                          </a:rPr>
                          <m:t>𝒏</m:t>
                        </m:r>
                      </m:sup>
                      <m:e>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𝒂</m:t>
                            </m:r>
                          </m:e>
                          <m:sub>
                            <m:r>
                              <a:rPr lang="en-US" altLang="zh-CN" sz="2800" i="1">
                                <a:latin typeface="Cambria Math" panose="02040503050406030204" pitchFamily="18" charset="0"/>
                              </a:rPr>
                              <m:t>𝒊𝒌</m:t>
                            </m:r>
                          </m:sub>
                          <m:sup>
                            <m:r>
                              <a:rPr lang="en-US" altLang="zh-CN" sz="2800" i="1" smtClean="0">
                                <a:latin typeface="Cambria Math" panose="02040503050406030204" pitchFamily="18" charset="0"/>
                              </a:rPr>
                              <m:t>(</m:t>
                            </m:r>
                            <m:r>
                              <a:rPr lang="en-US" altLang="zh-CN" sz="2800" i="1">
                                <a:latin typeface="Cambria Math" panose="02040503050406030204" pitchFamily="18" charset="0"/>
                              </a:rPr>
                              <m:t>𝒍</m:t>
                            </m:r>
                            <m:r>
                              <a:rPr lang="en-US" altLang="zh-CN" sz="2800" i="1">
                                <a:latin typeface="Cambria Math" panose="02040503050406030204" pitchFamily="18" charset="0"/>
                              </a:rPr>
                              <m:t>−</m:t>
                            </m:r>
                            <m:r>
                              <a:rPr lang="en-US" altLang="zh-CN" sz="2800" i="1">
                                <a:latin typeface="Cambria Math" panose="02040503050406030204" pitchFamily="18" charset="0"/>
                              </a:rPr>
                              <m:t>𝟏</m:t>
                            </m:r>
                            <m:r>
                              <a:rPr lang="en-US" altLang="zh-CN" sz="2800" i="1" smtClean="0">
                                <a:latin typeface="Cambria Math" panose="02040503050406030204" pitchFamily="18" charset="0"/>
                              </a:rPr>
                              <m:t>)</m:t>
                            </m:r>
                          </m:sup>
                        </m:sSubSup>
                        <m:r>
                          <a:rPr lang="en-US" altLang="zh-CN" sz="2800" i="1">
                            <a:latin typeface="Cambria Math" panose="02040503050406030204" pitchFamily="18" charset="0"/>
                          </a:rPr>
                          <m:t>.</m:t>
                        </m:r>
                      </m:e>
                    </m:nary>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𝒂</m:t>
                        </m:r>
                      </m:e>
                      <m:sub>
                        <m:r>
                          <a:rPr lang="en-US" altLang="zh-CN" sz="2800" i="1">
                            <a:latin typeface="Cambria Math" panose="02040503050406030204" pitchFamily="18" charset="0"/>
                          </a:rPr>
                          <m:t>𝒌𝒋</m:t>
                        </m:r>
                      </m:sub>
                      <m:sup>
                        <m:r>
                          <a:rPr lang="en-US" altLang="zh-CN" sz="2800" i="1" smtClean="0">
                            <a:latin typeface="Cambria Math" panose="02040503050406030204" pitchFamily="18" charset="0"/>
                          </a:rPr>
                          <m:t>(</m:t>
                        </m:r>
                        <m:r>
                          <a:rPr lang="en-US" altLang="zh-CN" sz="2800" i="1">
                            <a:latin typeface="Cambria Math" panose="02040503050406030204" pitchFamily="18" charset="0"/>
                          </a:rPr>
                          <m:t>𝟏</m:t>
                        </m:r>
                        <m:r>
                          <a:rPr lang="en-US" altLang="zh-CN" sz="2800" i="1" smtClean="0">
                            <a:latin typeface="Cambria Math" panose="02040503050406030204" pitchFamily="18" charset="0"/>
                          </a:rPr>
                          <m:t>)</m:t>
                        </m:r>
                      </m:sup>
                    </m:sSubSup>
                  </m:oMath>
                </a14:m>
                <a:endParaRPr lang="en-US" altLang="zh-CN" sz="2800" dirty="0"/>
              </a:p>
              <a:p>
                <a:pPr lvl="1">
                  <a:lnSpc>
                    <a:spcPct val="130000"/>
                  </a:lnSpc>
                </a:pPr>
                <a:r>
                  <a:rPr lang="zh-CN" altLang="en-US" sz="2300" dirty="0"/>
                  <a:t>这里</a:t>
                </a:r>
                <a:r>
                  <a:rPr lang="en-US" altLang="zh-CN" sz="2300" dirty="0"/>
                  <a:t>A</a:t>
                </a:r>
                <a:r>
                  <a:rPr lang="en-US" altLang="zh-CN" sz="2300" baseline="30000" dirty="0"/>
                  <a:t>l</a:t>
                </a:r>
                <a:r>
                  <a:rPr lang="en-US" altLang="zh-CN" sz="2300" dirty="0"/>
                  <a:t>=(</a:t>
                </a:r>
                <a14:m>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𝒂</m:t>
                        </m:r>
                      </m:e>
                      <m:sub>
                        <m:r>
                          <a:rPr lang="en-US" altLang="zh-CN" sz="2400" i="1">
                            <a:latin typeface="Cambria Math" panose="02040503050406030204" pitchFamily="18" charset="0"/>
                          </a:rPr>
                          <m:t>𝒊𝒋</m:t>
                        </m:r>
                      </m:sub>
                      <m:sup>
                        <m:r>
                          <a:rPr lang="en-US" altLang="zh-CN" sz="2400" i="1" smtClean="0">
                            <a:latin typeface="Cambria Math" panose="02040503050406030204" pitchFamily="18" charset="0"/>
                          </a:rPr>
                          <m:t>(</m:t>
                        </m:r>
                        <m:r>
                          <a:rPr lang="en-US" altLang="zh-CN" sz="2400" i="1">
                            <a:latin typeface="Cambria Math" panose="02040503050406030204" pitchFamily="18" charset="0"/>
                          </a:rPr>
                          <m:t>𝒍</m:t>
                        </m:r>
                        <m:r>
                          <a:rPr lang="en-US" altLang="zh-CN" sz="2400" i="1" smtClean="0">
                            <a:latin typeface="Cambria Math" panose="02040503050406030204" pitchFamily="18" charset="0"/>
                          </a:rPr>
                          <m:t>)</m:t>
                        </m:r>
                      </m:sup>
                    </m:sSubSup>
                  </m:oMath>
                </a14:m>
                <a:r>
                  <a:rPr lang="en-US" altLang="zh-CN" sz="2300" dirty="0"/>
                  <a:t> )</a:t>
                </a:r>
                <a:r>
                  <a:rPr lang="en-US" altLang="zh-CN" sz="2300" baseline="-22000" dirty="0"/>
                  <a:t>n×n</a:t>
                </a:r>
                <a:r>
                  <a:rPr lang="en-US" altLang="zh-CN" sz="2300" dirty="0"/>
                  <a:t>(l </a:t>
                </a:r>
                <a:r>
                  <a:rPr lang="en-US" altLang="zh-CN" sz="2300" dirty="0">
                    <a:latin typeface="宋体" panose="02010600030101010101" pitchFamily="2" charset="-122"/>
                  </a:rPr>
                  <a:t>≥2</a:t>
                </a:r>
                <a:r>
                  <a:rPr lang="en-US" altLang="zh-CN" sz="2300" dirty="0"/>
                  <a:t>)，</a:t>
                </a:r>
                <a:r>
                  <a:rPr lang="zh-CN" altLang="en-US" sz="2300" dirty="0"/>
                  <a:t>则</a:t>
                </a:r>
                <a:endParaRPr lang="en-US" altLang="zh-CN" sz="2300" dirty="0"/>
              </a:p>
              <a:p>
                <a:pPr lvl="1">
                  <a:lnSpc>
                    <a:spcPct val="130000"/>
                  </a:lnSpc>
                </a:pPr>
                <a14:m>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𝒂</m:t>
                        </m:r>
                      </m:e>
                      <m:sub>
                        <m:r>
                          <a:rPr lang="en-US" altLang="zh-CN" sz="2400" i="1">
                            <a:latin typeface="Cambria Math" panose="02040503050406030204" pitchFamily="18" charset="0"/>
                          </a:rPr>
                          <m:t>𝒊𝒋</m:t>
                        </m:r>
                      </m:sub>
                      <m:sup>
                        <m:r>
                          <a:rPr lang="en-US" altLang="zh-CN" sz="2400" i="1" smtClean="0">
                            <a:latin typeface="Cambria Math" panose="02040503050406030204" pitchFamily="18" charset="0"/>
                          </a:rPr>
                          <m:t>(</m:t>
                        </m:r>
                        <m:r>
                          <a:rPr lang="en-US" altLang="zh-CN" sz="2400" i="1">
                            <a:latin typeface="Cambria Math" panose="02040503050406030204" pitchFamily="18" charset="0"/>
                          </a:rPr>
                          <m:t>𝒍</m:t>
                        </m:r>
                        <m:r>
                          <a:rPr lang="en-US" altLang="zh-CN" sz="2400" i="1" smtClean="0">
                            <a:latin typeface="Cambria Math" panose="02040503050406030204" pitchFamily="18" charset="0"/>
                          </a:rPr>
                          <m:t>)</m:t>
                        </m:r>
                      </m:sup>
                    </m:sSubSup>
                  </m:oMath>
                </a14:m>
                <a:r>
                  <a:rPr lang="zh-CN" altLang="en-US" sz="2300" dirty="0"/>
                  <a:t>为顶点</a:t>
                </a:r>
                <a:r>
                  <a:rPr lang="en-US" altLang="zh-CN" sz="2300" dirty="0"/>
                  <a:t>v</a:t>
                </a:r>
                <a:r>
                  <a:rPr lang="en-US" altLang="zh-CN" sz="2300" baseline="-22000" dirty="0"/>
                  <a:t>i</a:t>
                </a:r>
                <a:r>
                  <a:rPr lang="zh-CN" altLang="en-US" sz="2300" dirty="0"/>
                  <a:t>到</a:t>
                </a:r>
                <a:r>
                  <a:rPr lang="en-US" altLang="zh-CN" sz="2300" dirty="0" err="1"/>
                  <a:t>v</a:t>
                </a:r>
                <a:r>
                  <a:rPr lang="en-US" altLang="zh-CN" sz="2300" baseline="-22000" dirty="0" err="1"/>
                  <a:t>j</a:t>
                </a:r>
                <a:r>
                  <a:rPr lang="zh-CN" altLang="en-US" sz="2300" dirty="0"/>
                  <a:t>长度为</a:t>
                </a:r>
                <a:r>
                  <a:rPr lang="en-US" altLang="zh-CN" sz="2300" dirty="0"/>
                  <a:t>l</a:t>
                </a:r>
                <a:r>
                  <a:rPr lang="zh-CN" altLang="en-US" sz="2300" dirty="0"/>
                  <a:t>的通路数, </a:t>
                </a:r>
                <a14:m>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𝒂</m:t>
                        </m:r>
                      </m:e>
                      <m:sub>
                        <m:r>
                          <a:rPr lang="en-US" altLang="zh-CN" sz="2400" i="1">
                            <a:latin typeface="Cambria Math" panose="02040503050406030204" pitchFamily="18" charset="0"/>
                          </a:rPr>
                          <m:t>𝒊𝒊</m:t>
                        </m:r>
                      </m:sub>
                      <m:sup>
                        <m:r>
                          <a:rPr lang="en-US" altLang="zh-CN" sz="2400" i="1" smtClean="0">
                            <a:latin typeface="Cambria Math" panose="02040503050406030204" pitchFamily="18" charset="0"/>
                          </a:rPr>
                          <m:t>(</m:t>
                        </m:r>
                        <m:r>
                          <a:rPr lang="en-US" altLang="zh-CN" sz="2400" i="1">
                            <a:latin typeface="Cambria Math" panose="02040503050406030204" pitchFamily="18" charset="0"/>
                          </a:rPr>
                          <m:t>𝒍</m:t>
                        </m:r>
                        <m:r>
                          <a:rPr lang="en-US" altLang="zh-CN" sz="2400" i="1" smtClean="0">
                            <a:latin typeface="Cambria Math" panose="02040503050406030204" pitchFamily="18" charset="0"/>
                          </a:rPr>
                          <m:t>)</m:t>
                        </m:r>
                      </m:sup>
                    </m:sSubSup>
                  </m:oMath>
                </a14:m>
                <a:r>
                  <a:rPr lang="zh-CN" altLang="en-US" sz="2300" dirty="0"/>
                  <a:t>为它到自身长度为</a:t>
                </a:r>
                <a:r>
                  <a:rPr lang="en-US" altLang="zh-CN" sz="2300" dirty="0"/>
                  <a:t>l</a:t>
                </a:r>
                <a:r>
                  <a:rPr lang="zh-CN" altLang="en-US" sz="2300" dirty="0"/>
                  <a:t>的回路数.</a:t>
                </a:r>
              </a:p>
              <a:p>
                <a:pPr lvl="1">
                  <a:lnSpc>
                    <a:spcPct val="130000"/>
                  </a:lnSpc>
                </a:pPr>
                <a:r>
                  <a:rPr lang="en-US" altLang="zh-CN" sz="2300" dirty="0"/>
                  <a:t>A</a:t>
                </a:r>
                <a:r>
                  <a:rPr lang="en-US" altLang="zh-CN" sz="2300" baseline="30000" dirty="0"/>
                  <a:t>l</a:t>
                </a:r>
                <a:r>
                  <a:rPr lang="zh-CN" altLang="en-US" sz="2300" dirty="0"/>
                  <a:t>中所有元素之和 </a:t>
                </a:r>
                <a:r>
                  <a:rPr lang="zh-CN" altLang="en-US" sz="2400" dirty="0"/>
                  <a:t> </a:t>
                </a:r>
                <a14:m>
                  <m:oMath xmlns:m="http://schemas.openxmlformats.org/officeDocument/2006/math">
                    <m:nary>
                      <m:naryPr>
                        <m:chr m:val="∑"/>
                        <m:ctrlPr>
                          <a:rPr lang="zh-CN" altLang="en-US" sz="2400" i="1">
                            <a:latin typeface="Cambria Math" panose="02040503050406030204" pitchFamily="18" charset="0"/>
                          </a:rPr>
                        </m:ctrlPr>
                      </m:naryPr>
                      <m:sub>
                        <m:r>
                          <m:rPr>
                            <m:brk m:alnAt="23"/>
                          </m:rPr>
                          <a:rPr lang="en-US" altLang="zh-CN" sz="2400" i="1">
                            <a:latin typeface="Cambria Math" panose="02040503050406030204" pitchFamily="18" charset="0"/>
                          </a:rPr>
                          <m:t>𝒊</m:t>
                        </m:r>
                        <m:r>
                          <a:rPr lang="en-US" altLang="zh-CN" sz="2400" i="1">
                            <a:latin typeface="Cambria Math" panose="02040503050406030204" pitchFamily="18" charset="0"/>
                          </a:rPr>
                          <m:t>=</m:t>
                        </m:r>
                        <m:r>
                          <a:rPr lang="en-US" altLang="zh-CN" sz="2400" i="1">
                            <a:latin typeface="Cambria Math" panose="02040503050406030204" pitchFamily="18" charset="0"/>
                          </a:rPr>
                          <m:t>𝟏</m:t>
                        </m:r>
                      </m:sub>
                      <m:sup>
                        <m:r>
                          <a:rPr lang="en-US" altLang="zh-CN" sz="2400" i="1">
                            <a:latin typeface="Cambria Math" panose="02040503050406030204" pitchFamily="18" charset="0"/>
                          </a:rPr>
                          <m:t>𝒏</m:t>
                        </m:r>
                      </m:sup>
                      <m:e>
                        <m:nary>
                          <m:naryPr>
                            <m:chr m:val="∑"/>
                            <m:ctrlPr>
                              <a:rPr lang="zh-CN" altLang="en-US" sz="2400" i="1">
                                <a:latin typeface="Cambria Math" panose="02040503050406030204" pitchFamily="18" charset="0"/>
                              </a:rPr>
                            </m:ctrlPr>
                          </m:naryPr>
                          <m:sub>
                            <m:r>
                              <m:rPr>
                                <m:brk m:alnAt="23"/>
                              </m:rPr>
                              <a:rPr lang="en-US" altLang="zh-CN" sz="2400" i="1">
                                <a:latin typeface="Cambria Math" panose="02040503050406030204" pitchFamily="18" charset="0"/>
                              </a:rPr>
                              <m:t>𝒋</m:t>
                            </m:r>
                            <m:r>
                              <a:rPr lang="en-US" altLang="zh-CN" sz="2400" i="1">
                                <a:latin typeface="Cambria Math" panose="02040503050406030204" pitchFamily="18" charset="0"/>
                              </a:rPr>
                              <m:t>=</m:t>
                            </m:r>
                            <m:r>
                              <a:rPr lang="en-US" altLang="zh-CN" sz="2400" i="1">
                                <a:latin typeface="Cambria Math" panose="02040503050406030204" pitchFamily="18" charset="0"/>
                              </a:rPr>
                              <m:t>𝟏</m:t>
                            </m:r>
                          </m:sub>
                          <m:sup>
                            <m:r>
                              <a:rPr lang="en-US" altLang="zh-CN" sz="2400" i="1">
                                <a:latin typeface="Cambria Math" panose="02040503050406030204" pitchFamily="18" charset="0"/>
                              </a:rPr>
                              <m:t>𝒏</m:t>
                            </m:r>
                          </m:sup>
                          <m:e>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𝒂</m:t>
                                </m:r>
                              </m:e>
                              <m:sub>
                                <m:r>
                                  <a:rPr lang="en-US" altLang="zh-CN" sz="2400" i="1">
                                    <a:latin typeface="Cambria Math" panose="02040503050406030204" pitchFamily="18" charset="0"/>
                                  </a:rPr>
                                  <m:t>𝒊𝒋</m:t>
                                </m:r>
                              </m:sub>
                              <m:sup>
                                <m:r>
                                  <a:rPr lang="en-US" altLang="zh-CN" sz="2400" i="1" smtClean="0">
                                    <a:latin typeface="Cambria Math" panose="02040503050406030204" pitchFamily="18" charset="0"/>
                                  </a:rPr>
                                  <m:t>(</m:t>
                                </m:r>
                                <m:r>
                                  <a:rPr lang="en-US" altLang="zh-CN" sz="2400" i="1">
                                    <a:latin typeface="Cambria Math" panose="02040503050406030204" pitchFamily="18" charset="0"/>
                                  </a:rPr>
                                  <m:t>𝒍</m:t>
                                </m:r>
                                <m:r>
                                  <a:rPr lang="en-US" altLang="zh-CN" sz="2400" i="1" smtClean="0">
                                    <a:latin typeface="Cambria Math" panose="02040503050406030204" pitchFamily="18" charset="0"/>
                                  </a:rPr>
                                  <m:t>)</m:t>
                                </m:r>
                              </m:sup>
                            </m:sSubSup>
                          </m:e>
                        </m:nary>
                      </m:e>
                    </m:nary>
                  </m:oMath>
                </a14:m>
                <a:r>
                  <a:rPr lang="zh-CN" altLang="en-US" sz="2300" dirty="0"/>
                  <a:t>为</a:t>
                </a:r>
                <a:r>
                  <a:rPr lang="en-US" altLang="zh-CN" sz="2300" dirty="0"/>
                  <a:t>G</a:t>
                </a:r>
                <a:r>
                  <a:rPr lang="zh-CN" altLang="en-US" sz="2300" dirty="0"/>
                  <a:t>中长度为</a:t>
                </a:r>
                <a:r>
                  <a:rPr lang="en-US" altLang="zh-CN" sz="2300" dirty="0"/>
                  <a:t>l</a:t>
                </a:r>
                <a:r>
                  <a:rPr lang="zh-CN" altLang="en-US" sz="2300" dirty="0"/>
                  <a:t>的通路数,而</a:t>
                </a:r>
                <a:r>
                  <a:rPr lang="en-US" altLang="zh-CN" sz="2300" dirty="0"/>
                  <a:t>A</a:t>
                </a:r>
                <a:r>
                  <a:rPr lang="en-US" altLang="zh-CN" sz="2300" baseline="30000" dirty="0"/>
                  <a:t>l</a:t>
                </a:r>
                <a:r>
                  <a:rPr lang="zh-CN" altLang="en-US" sz="2300" dirty="0"/>
                  <a:t>中对角线上元素之和</a:t>
                </a:r>
                <a14:m>
                  <m:oMath xmlns:m="http://schemas.openxmlformats.org/officeDocument/2006/math">
                    <m:nary>
                      <m:naryPr>
                        <m:chr m:val="∑"/>
                        <m:ctrlPr>
                          <a:rPr lang="zh-CN" altLang="en-US" sz="2400" i="1">
                            <a:latin typeface="Cambria Math" panose="02040503050406030204" pitchFamily="18" charset="0"/>
                          </a:rPr>
                        </m:ctrlPr>
                      </m:naryPr>
                      <m:sub>
                        <m:r>
                          <a:rPr lang="en-US" altLang="zh-CN" sz="2400" i="1">
                            <a:latin typeface="Cambria Math" panose="02040503050406030204" pitchFamily="18" charset="0"/>
                          </a:rPr>
                          <m:t>𝒊</m:t>
                        </m:r>
                        <m:r>
                          <a:rPr lang="en-US" altLang="zh-CN" sz="2400" i="1">
                            <a:latin typeface="Cambria Math" panose="02040503050406030204" pitchFamily="18" charset="0"/>
                          </a:rPr>
                          <m:t>=</m:t>
                        </m:r>
                        <m:r>
                          <a:rPr lang="en-US" altLang="zh-CN" sz="2400" i="1">
                            <a:latin typeface="Cambria Math" panose="02040503050406030204" pitchFamily="18" charset="0"/>
                          </a:rPr>
                          <m:t>𝟏</m:t>
                        </m:r>
                      </m:sub>
                      <m:sup>
                        <m:r>
                          <a:rPr lang="en-US" altLang="zh-CN" sz="2400" i="1">
                            <a:latin typeface="Cambria Math" panose="02040503050406030204" pitchFamily="18" charset="0"/>
                          </a:rPr>
                          <m:t>𝒏</m:t>
                        </m:r>
                      </m:sup>
                      <m:e>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𝒂</m:t>
                            </m:r>
                          </m:e>
                          <m:sub>
                            <m:r>
                              <a:rPr lang="en-US" altLang="zh-CN" sz="2400" i="1">
                                <a:latin typeface="Cambria Math" panose="02040503050406030204" pitchFamily="18" charset="0"/>
                              </a:rPr>
                              <m:t>𝒊𝒊</m:t>
                            </m:r>
                          </m:sub>
                          <m:sup>
                            <m:r>
                              <a:rPr lang="en-US" altLang="zh-CN" sz="2400" i="1" smtClean="0">
                                <a:latin typeface="Cambria Math" panose="02040503050406030204" pitchFamily="18" charset="0"/>
                              </a:rPr>
                              <m:t>(</m:t>
                            </m:r>
                            <m:r>
                              <a:rPr lang="en-US" altLang="zh-CN" sz="2400" i="1">
                                <a:latin typeface="Cambria Math" panose="02040503050406030204" pitchFamily="18" charset="0"/>
                              </a:rPr>
                              <m:t>𝒍</m:t>
                            </m:r>
                            <m:r>
                              <a:rPr lang="en-US" altLang="zh-CN" sz="2400" i="1" smtClean="0">
                                <a:latin typeface="Cambria Math" panose="02040503050406030204" pitchFamily="18" charset="0"/>
                              </a:rPr>
                              <m:t>)</m:t>
                            </m:r>
                          </m:sup>
                        </m:sSubSup>
                      </m:e>
                    </m:nary>
                  </m:oMath>
                </a14:m>
                <a:r>
                  <a:rPr lang="zh-CN" altLang="en-US" sz="2300" dirty="0"/>
                  <a:t>为</a:t>
                </a:r>
                <a:r>
                  <a:rPr lang="en-US" altLang="zh-CN" sz="2300" dirty="0"/>
                  <a:t>G</a:t>
                </a:r>
                <a:r>
                  <a:rPr lang="zh-CN" altLang="en-US" sz="2300" dirty="0"/>
                  <a:t>中始于</a:t>
                </a:r>
                <a:r>
                  <a:rPr lang="en-US" altLang="zh-CN" sz="2300" dirty="0"/>
                  <a:t>(</a:t>
                </a:r>
                <a:r>
                  <a:rPr lang="zh-CN" altLang="en-US" sz="2300" dirty="0"/>
                  <a:t>终于</a:t>
                </a:r>
                <a:r>
                  <a:rPr lang="en-US" altLang="zh-CN" sz="2300" dirty="0"/>
                  <a:t>)</a:t>
                </a:r>
                <a:r>
                  <a:rPr lang="zh-CN" altLang="en-US" sz="2300" dirty="0"/>
                  <a:t>各顶点的长度为</a:t>
                </a:r>
                <a:r>
                  <a:rPr lang="en-US" altLang="zh-CN" sz="2300" dirty="0"/>
                  <a:t>l</a:t>
                </a:r>
                <a:r>
                  <a:rPr lang="zh-CN" altLang="en-US" sz="2300" dirty="0"/>
                  <a:t>的回路数.</a:t>
                </a:r>
                <a:endParaRPr lang="en-US" altLang="zh-CN" sz="2300" dirty="0"/>
              </a:p>
              <a:p>
                <a:pPr lvl="1">
                  <a:lnSpc>
                    <a:spcPct val="130000"/>
                  </a:lnSpc>
                </a:pPr>
                <a:r>
                  <a:rPr lang="zh-CN" altLang="en-US" sz="2300" dirty="0"/>
                  <a:t>无向图中一条边看成是两个长度为</a:t>
                </a:r>
                <a:r>
                  <a:rPr lang="en-US" altLang="zh-CN" sz="2300" dirty="0"/>
                  <a:t>1</a:t>
                </a:r>
                <a:r>
                  <a:rPr lang="zh-CN" altLang="en-US" sz="2300" dirty="0"/>
                  <a:t>的通路</a:t>
                </a:r>
              </a:p>
            </p:txBody>
          </p:sp>
        </mc:Choice>
        <mc:Fallback xmlns="">
          <p:sp>
            <p:nvSpPr>
              <p:cNvPr id="159747" name="Rectangle 3"/>
              <p:cNvSpPr>
                <a:spLocks noGrp="1" noRot="1" noChangeAspect="1" noMove="1" noResize="1" noEditPoints="1" noAdjustHandles="1" noChangeArrowheads="1" noChangeShapeType="1" noTextEdit="1"/>
              </p:cNvSpPr>
              <p:nvPr>
                <p:ph sz="quarter" idx="1"/>
              </p:nvPr>
            </p:nvSpPr>
            <p:spPr>
              <a:blipFill>
                <a:blip r:embed="rId2"/>
                <a:stretch>
                  <a:fillRect l="-2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479192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p:txBody>
          <a:bodyPr/>
          <a:lstStyle/>
          <a:p>
            <a:pPr eaLnBrk="1" hangingPunct="1"/>
            <a:r>
              <a:rPr lang="zh-CN" altLang="en-US" dirty="0">
                <a:solidFill>
                  <a:srgbClr val="000000"/>
                </a:solidFill>
                <a:latin typeface="_GB2312"/>
              </a:rPr>
              <a:t>无向图的邻接矩阵</a:t>
            </a:r>
          </a:p>
        </p:txBody>
      </p:sp>
      <p:sp>
        <p:nvSpPr>
          <p:cNvPr id="159747" name="Rectangle 3"/>
          <p:cNvSpPr>
            <a:spLocks noGrp="1" noChangeArrowheads="1"/>
          </p:cNvSpPr>
          <p:nvPr>
            <p:ph sz="quarter" idx="1"/>
          </p:nvPr>
        </p:nvSpPr>
        <p:spPr/>
        <p:txBody>
          <a:bodyPr/>
          <a:lstStyle/>
          <a:p>
            <a:pPr>
              <a:lnSpc>
                <a:spcPct val="130000"/>
              </a:lnSpc>
            </a:pPr>
            <a:r>
              <a:rPr lang="zh-CN" altLang="en-US" sz="2800" dirty="0"/>
              <a:t> </a:t>
            </a:r>
            <a:endParaRPr lang="zh-CN" altLang="en-US" sz="2300" dirty="0"/>
          </a:p>
        </p:txBody>
      </p:sp>
      <p:pic>
        <p:nvPicPr>
          <p:cNvPr id="3" name="图片 2"/>
          <p:cNvPicPr>
            <a:picLocks noChangeAspect="1"/>
          </p:cNvPicPr>
          <p:nvPr/>
        </p:nvPicPr>
        <p:blipFill>
          <a:blip r:embed="rId2"/>
          <a:stretch>
            <a:fillRect/>
          </a:stretch>
        </p:blipFill>
        <p:spPr>
          <a:xfrm>
            <a:off x="460777" y="1700808"/>
            <a:ext cx="6667500" cy="3676650"/>
          </a:xfrm>
          <a:prstGeom prst="rect">
            <a:avLst/>
          </a:prstGeom>
        </p:spPr>
      </p:pic>
      <p:pic>
        <p:nvPicPr>
          <p:cNvPr id="7" name="图片 6"/>
          <p:cNvPicPr>
            <a:picLocks noChangeAspect="1"/>
          </p:cNvPicPr>
          <p:nvPr/>
        </p:nvPicPr>
        <p:blipFill>
          <a:blip r:embed="rId3"/>
          <a:stretch>
            <a:fillRect/>
          </a:stretch>
        </p:blipFill>
        <p:spPr>
          <a:xfrm>
            <a:off x="1055440" y="1600200"/>
            <a:ext cx="8694177" cy="4868739"/>
          </a:xfrm>
          <a:prstGeom prst="rect">
            <a:avLst/>
          </a:prstGeom>
        </p:spPr>
      </p:pic>
      <p:pic>
        <p:nvPicPr>
          <p:cNvPr id="8" name="图片 7"/>
          <p:cNvPicPr>
            <a:picLocks noChangeAspect="1"/>
          </p:cNvPicPr>
          <p:nvPr/>
        </p:nvPicPr>
        <p:blipFill>
          <a:blip r:embed="rId4"/>
          <a:stretch>
            <a:fillRect/>
          </a:stretch>
        </p:blipFill>
        <p:spPr>
          <a:xfrm>
            <a:off x="1795488" y="1600200"/>
            <a:ext cx="8640851" cy="4653716"/>
          </a:xfrm>
          <a:prstGeom prst="rect">
            <a:avLst/>
          </a:prstGeom>
        </p:spPr>
      </p:pic>
    </p:spTree>
    <p:extLst>
      <p:ext uri="{BB962C8B-B14F-4D97-AF65-F5344CB8AC3E}">
        <p14:creationId xmlns:p14="http://schemas.microsoft.com/office/powerpoint/2010/main" val="242849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zh-CN" altLang="en-US" dirty="0">
                <a:solidFill>
                  <a:srgbClr val="000000"/>
                </a:solidFill>
                <a:latin typeface="_GB2312"/>
              </a:rPr>
              <a:t>邻接表 </a:t>
            </a:r>
            <a:r>
              <a:rPr lang="en-US" altLang="zh-CN" dirty="0">
                <a:solidFill>
                  <a:srgbClr val="000000"/>
                </a:solidFill>
                <a:latin typeface="_GB2312"/>
              </a:rPr>
              <a:t>(Adjacency List)</a:t>
            </a:r>
          </a:p>
        </p:txBody>
      </p:sp>
      <p:sp>
        <p:nvSpPr>
          <p:cNvPr id="29699" name="Rectangle 3"/>
          <p:cNvSpPr>
            <a:spLocks noGrp="1" noChangeArrowheads="1"/>
          </p:cNvSpPr>
          <p:nvPr>
            <p:ph sz="quarter" idx="1"/>
          </p:nvPr>
        </p:nvSpPr>
        <p:spPr/>
        <p:txBody>
          <a:bodyPr/>
          <a:lstStyle/>
          <a:p>
            <a:pPr eaLnBrk="1" hangingPunct="1">
              <a:lnSpc>
                <a:spcPct val="105000"/>
              </a:lnSpc>
              <a:buClr>
                <a:srgbClr val="800080"/>
              </a:buClr>
              <a:buSzPct val="50000"/>
            </a:pPr>
            <a:r>
              <a:rPr lang="zh-CN" altLang="en-US" sz="2400" dirty="0">
                <a:latin typeface="Times New Roman" panose="02020603050405020304" pitchFamily="18" charset="0"/>
                <a:ea typeface="仿宋_GB2312" pitchFamily="49" charset="-122"/>
              </a:rPr>
              <a:t>以邻接矩阵表示图，当边数远远小于</a:t>
            </a:r>
            <a:r>
              <a:rPr lang="en-US" altLang="zh-CN" sz="2400" i="1" dirty="0">
                <a:solidFill>
                  <a:srgbClr val="CC3300"/>
                </a:solidFill>
                <a:latin typeface="Times New Roman" panose="02020603050405020304" pitchFamily="18" charset="0"/>
                <a:ea typeface="仿宋_GB2312" pitchFamily="49" charset="-122"/>
              </a:rPr>
              <a:t>n</a:t>
            </a:r>
            <a:r>
              <a:rPr lang="en-US" altLang="zh-CN" sz="2400" baseline="30000" dirty="0">
                <a:solidFill>
                  <a:srgbClr val="CC3300"/>
                </a:solidFill>
                <a:latin typeface="Times New Roman" panose="02020603050405020304" pitchFamily="18" charset="0"/>
                <a:ea typeface="仿宋_GB2312" pitchFamily="49" charset="-122"/>
              </a:rPr>
              <a:t>2</a:t>
            </a:r>
            <a:r>
              <a:rPr lang="zh-CN" altLang="en-US" sz="2800" dirty="0">
                <a:solidFill>
                  <a:srgbClr val="CC3300"/>
                </a:solidFill>
                <a:latin typeface="Times New Roman" panose="02020603050405020304" pitchFamily="18" charset="0"/>
                <a:ea typeface="仿宋_GB2312" pitchFamily="49" charset="-122"/>
              </a:rPr>
              <a:t> </a:t>
            </a:r>
            <a:r>
              <a:rPr lang="zh-CN" altLang="en-US" sz="2400" dirty="0">
                <a:latin typeface="Times New Roman" panose="02020603050405020304" pitchFamily="18" charset="0"/>
                <a:ea typeface="仿宋_GB2312" pitchFamily="49" charset="-122"/>
              </a:rPr>
              <a:t>的时候，大量元素是</a:t>
            </a:r>
            <a:r>
              <a:rPr lang="en-US" altLang="zh-CN" sz="2400" dirty="0" err="1">
                <a:latin typeface="Times New Roman" panose="02020603050405020304" pitchFamily="18" charset="0"/>
                <a:ea typeface="仿宋_GB2312" pitchFamily="49" charset="-122"/>
              </a:rPr>
              <a:t>maxWeight</a:t>
            </a:r>
            <a:r>
              <a:rPr lang="zh-CN" altLang="en-US" sz="2400" dirty="0">
                <a:latin typeface="Times New Roman" panose="02020603050405020304" pitchFamily="18" charset="0"/>
                <a:ea typeface="仿宋_GB2312" pitchFamily="49" charset="-122"/>
              </a:rPr>
              <a:t>，会造成空间浪费。</a:t>
            </a:r>
            <a:endParaRPr lang="en-US" altLang="zh-CN" sz="2400" dirty="0">
              <a:latin typeface="Times New Roman" panose="02020603050405020304" pitchFamily="18" charset="0"/>
              <a:ea typeface="仿宋_GB2312" pitchFamily="49" charset="-122"/>
            </a:endParaRPr>
          </a:p>
          <a:p>
            <a:pPr eaLnBrk="1" hangingPunct="1">
              <a:lnSpc>
                <a:spcPct val="105000"/>
              </a:lnSpc>
              <a:buClr>
                <a:srgbClr val="800080"/>
              </a:buClr>
              <a:buSzPct val="50000"/>
            </a:pPr>
            <a:r>
              <a:rPr lang="zh-CN" altLang="en-US" sz="2400" dirty="0">
                <a:latin typeface="Times New Roman" panose="02020603050405020304" pitchFamily="18" charset="0"/>
                <a:ea typeface="仿宋_GB2312" pitchFamily="49" charset="-122"/>
              </a:rPr>
              <a:t>邻接表是邻接矩阵的改进形式。为此需要把邻接矩阵的各行分别组织为一个</a:t>
            </a:r>
            <a:r>
              <a:rPr lang="zh-CN" altLang="en-US" sz="2400" dirty="0">
                <a:solidFill>
                  <a:srgbClr val="FF0000"/>
                </a:solidFill>
                <a:latin typeface="Times New Roman" panose="02020603050405020304" pitchFamily="18" charset="0"/>
                <a:ea typeface="仿宋_GB2312" pitchFamily="49" charset="-122"/>
              </a:rPr>
              <a:t>单链表</a:t>
            </a:r>
            <a:r>
              <a:rPr lang="zh-CN" altLang="en-US" sz="2400" dirty="0">
                <a:latin typeface="Times New Roman" panose="02020603050405020304" pitchFamily="18" charset="0"/>
                <a:ea typeface="仿宋_GB2312" pitchFamily="49" charset="-122"/>
              </a:rPr>
              <a:t>。</a:t>
            </a:r>
            <a:endParaRPr lang="en-US" altLang="zh-CN" sz="2400" dirty="0">
              <a:latin typeface="Times New Roman" panose="02020603050405020304" pitchFamily="18" charset="0"/>
              <a:ea typeface="仿宋_GB2312" pitchFamily="49" charset="-122"/>
            </a:endParaRPr>
          </a:p>
          <a:p>
            <a:pPr eaLnBrk="1" hangingPunct="1">
              <a:lnSpc>
                <a:spcPct val="105000"/>
              </a:lnSpc>
              <a:buClr>
                <a:srgbClr val="800080"/>
              </a:buClr>
              <a:buSzPct val="50000"/>
            </a:pPr>
            <a:r>
              <a:rPr lang="zh-CN" altLang="en-US" sz="2400" dirty="0">
                <a:latin typeface="Times New Roman" panose="02020603050405020304" pitchFamily="18" charset="0"/>
                <a:ea typeface="仿宋_GB2312" pitchFamily="49" charset="-122"/>
              </a:rPr>
              <a:t>在邻接表中，同一个顶点发出的边链接在同一个</a:t>
            </a:r>
            <a:r>
              <a:rPr lang="zh-CN" altLang="en-US" sz="2400" dirty="0">
                <a:solidFill>
                  <a:srgbClr val="FF0000"/>
                </a:solidFill>
                <a:latin typeface="Times New Roman" panose="02020603050405020304" pitchFamily="18" charset="0"/>
                <a:ea typeface="仿宋_GB2312" pitchFamily="49" charset="-122"/>
              </a:rPr>
              <a:t>边链表</a:t>
            </a:r>
            <a:r>
              <a:rPr lang="zh-CN" altLang="en-US" sz="2400" dirty="0">
                <a:latin typeface="Times New Roman" panose="02020603050405020304" pitchFamily="18" charset="0"/>
                <a:ea typeface="仿宋_GB2312" pitchFamily="49" charset="-122"/>
              </a:rPr>
              <a:t>中，每一个链表结点代表一条边（</a:t>
            </a:r>
            <a:r>
              <a:rPr lang="zh-CN" altLang="en-US" sz="2400" dirty="0">
                <a:solidFill>
                  <a:srgbClr val="FF0000"/>
                </a:solidFill>
                <a:latin typeface="Times New Roman" panose="02020603050405020304" pitchFamily="18" charset="0"/>
                <a:ea typeface="仿宋_GB2312" pitchFamily="49" charset="-122"/>
              </a:rPr>
              <a:t>边结点</a:t>
            </a:r>
            <a:r>
              <a:rPr lang="zh-CN" altLang="en-US" sz="2400" dirty="0">
                <a:latin typeface="Times New Roman" panose="02020603050405020304" pitchFamily="18" charset="0"/>
                <a:ea typeface="仿宋_GB2312" pitchFamily="49" charset="-122"/>
              </a:rPr>
              <a:t>），结点中有另一顶点的标识</a:t>
            </a:r>
            <a:r>
              <a:rPr lang="zh-CN" altLang="en-US" sz="2400" dirty="0">
                <a:solidFill>
                  <a:srgbClr val="0000FF"/>
                </a:solidFill>
                <a:latin typeface="Times New Roman" panose="02020603050405020304" pitchFamily="18" charset="0"/>
                <a:ea typeface="仿宋_GB2312" pitchFamily="49" charset="-122"/>
              </a:rPr>
              <a:t> </a:t>
            </a:r>
            <a:r>
              <a:rPr lang="en-US" altLang="zh-CN" sz="2400" dirty="0" err="1">
                <a:solidFill>
                  <a:schemeClr val="tx2"/>
                </a:solidFill>
                <a:latin typeface="Times New Roman" panose="02020603050405020304" pitchFamily="18" charset="0"/>
                <a:ea typeface="仿宋_GB2312" pitchFamily="49" charset="-122"/>
              </a:rPr>
              <a:t>dest</a:t>
            </a:r>
            <a:r>
              <a:rPr lang="en-US" altLang="zh-CN" sz="2400" dirty="0">
                <a:solidFill>
                  <a:schemeClr val="tx2"/>
                </a:solidFill>
                <a:latin typeface="Times New Roman" panose="02020603050405020304" pitchFamily="18" charset="0"/>
                <a:ea typeface="仿宋_GB2312" pitchFamily="49" charset="-122"/>
              </a:rPr>
              <a:t> </a:t>
            </a:r>
            <a:r>
              <a:rPr lang="zh-CN" altLang="en-US" sz="2400" dirty="0">
                <a:latin typeface="Times New Roman" panose="02020603050405020304" pitchFamily="18" charset="0"/>
                <a:ea typeface="仿宋_GB2312" pitchFamily="49" charset="-122"/>
              </a:rPr>
              <a:t>和指针</a:t>
            </a:r>
            <a:r>
              <a:rPr lang="zh-CN" altLang="en-US" sz="2400" dirty="0">
                <a:solidFill>
                  <a:schemeClr val="tx2"/>
                </a:solidFill>
                <a:latin typeface="Times New Roman" panose="02020603050405020304" pitchFamily="18" charset="0"/>
                <a:ea typeface="仿宋_GB2312" pitchFamily="49" charset="-122"/>
              </a:rPr>
              <a:t> </a:t>
            </a:r>
            <a:r>
              <a:rPr lang="en-US" altLang="zh-CN" sz="2400" dirty="0">
                <a:solidFill>
                  <a:schemeClr val="tx2"/>
                </a:solidFill>
                <a:latin typeface="Times New Roman" panose="02020603050405020304" pitchFamily="18" charset="0"/>
                <a:ea typeface="仿宋_GB2312" pitchFamily="49" charset="-122"/>
              </a:rPr>
              <a:t>link</a:t>
            </a:r>
            <a:r>
              <a:rPr lang="zh-CN" altLang="en-US" sz="2400" dirty="0">
                <a:latin typeface="Times New Roman" panose="02020603050405020304" pitchFamily="18" charset="0"/>
                <a:ea typeface="仿宋_GB2312" pitchFamily="49" charset="-122"/>
              </a:rPr>
              <a:t>。对于带权图，边结点中还要保存该边的权值</a:t>
            </a:r>
            <a:r>
              <a:rPr lang="en-US" altLang="zh-CN" sz="2400" dirty="0">
                <a:solidFill>
                  <a:schemeClr val="tx2"/>
                </a:solidFill>
                <a:latin typeface="Times New Roman" panose="02020603050405020304" pitchFamily="18" charset="0"/>
                <a:ea typeface="仿宋_GB2312" pitchFamily="49" charset="-122"/>
              </a:rPr>
              <a:t>cost</a:t>
            </a:r>
            <a:r>
              <a:rPr lang="zh-CN" altLang="en-US" sz="2400" dirty="0">
                <a:latin typeface="Times New Roman" panose="02020603050405020304" pitchFamily="18" charset="0"/>
                <a:ea typeface="仿宋_GB2312" pitchFamily="49" charset="-122"/>
              </a:rPr>
              <a:t>。</a:t>
            </a:r>
            <a:endParaRPr lang="en-US" altLang="zh-CN" sz="2400" dirty="0">
              <a:latin typeface="Times New Roman" panose="02020603050405020304" pitchFamily="18" charset="0"/>
              <a:ea typeface="仿宋_GB2312" pitchFamily="49" charset="-122"/>
            </a:endParaRPr>
          </a:p>
          <a:p>
            <a:pPr eaLnBrk="1" hangingPunct="1">
              <a:lnSpc>
                <a:spcPct val="105000"/>
              </a:lnSpc>
              <a:buClr>
                <a:srgbClr val="800080"/>
              </a:buClr>
              <a:buSzPct val="50000"/>
            </a:pPr>
            <a:r>
              <a:rPr lang="zh-CN" altLang="en-US" sz="2400" dirty="0">
                <a:solidFill>
                  <a:srgbClr val="FF0000"/>
                </a:solidFill>
                <a:latin typeface="Times New Roman" panose="02020603050405020304" pitchFamily="18" charset="0"/>
                <a:ea typeface="仿宋_GB2312" pitchFamily="49" charset="-122"/>
              </a:rPr>
              <a:t>顶点表</a:t>
            </a:r>
            <a:r>
              <a:rPr lang="zh-CN" altLang="en-US" sz="2400" dirty="0">
                <a:latin typeface="Times New Roman" panose="02020603050405020304" pitchFamily="18" charset="0"/>
                <a:ea typeface="仿宋_GB2312" pitchFamily="49" charset="-122"/>
              </a:rPr>
              <a:t>的第 </a:t>
            </a:r>
            <a:r>
              <a:rPr lang="en-US" altLang="zh-CN" sz="2400" dirty="0" err="1">
                <a:latin typeface="Times New Roman" panose="02020603050405020304" pitchFamily="18" charset="0"/>
                <a:ea typeface="仿宋_GB2312" pitchFamily="49" charset="-122"/>
              </a:rPr>
              <a:t>i</a:t>
            </a:r>
            <a:r>
              <a:rPr lang="en-US" altLang="zh-CN" sz="2400" dirty="0">
                <a:latin typeface="Times New Roman" panose="02020603050405020304" pitchFamily="18" charset="0"/>
                <a:ea typeface="仿宋_GB2312" pitchFamily="49" charset="-122"/>
              </a:rPr>
              <a:t> </a:t>
            </a:r>
            <a:r>
              <a:rPr lang="zh-CN" altLang="en-US" sz="2400" dirty="0">
                <a:latin typeface="Times New Roman" panose="02020603050405020304" pitchFamily="18" charset="0"/>
                <a:ea typeface="仿宋_GB2312" pitchFamily="49" charset="-122"/>
              </a:rPr>
              <a:t>个顶点中保存该顶点的数据，以及它对应边链表的头指针</a:t>
            </a:r>
            <a:r>
              <a:rPr lang="en-US" altLang="zh-CN" sz="2400" dirty="0" err="1">
                <a:latin typeface="Times New Roman" panose="02020603050405020304" pitchFamily="18" charset="0"/>
                <a:ea typeface="仿宋_GB2312" pitchFamily="49" charset="-122"/>
              </a:rPr>
              <a:t>adj</a:t>
            </a:r>
            <a:r>
              <a:rPr lang="zh-CN" altLang="en-US" sz="2400" dirty="0">
                <a:latin typeface="Times New Roman" panose="02020603050405020304" pitchFamily="18" charset="0"/>
                <a:ea typeface="仿宋_GB2312" pitchFamily="49" charset="-122"/>
              </a:rPr>
              <a:t>。</a:t>
            </a:r>
            <a:r>
              <a:rPr lang="zh-CN" altLang="en-US" sz="2800" dirty="0"/>
              <a:t> </a:t>
            </a:r>
          </a:p>
        </p:txBody>
      </p:sp>
      <p:sp>
        <p:nvSpPr>
          <p:cNvPr id="29700" name="灯片编号占位符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66E77D15-CA33-4750-A168-552B4A9F2C83}" type="slidenum">
              <a:rPr lang="en-US" altLang="zh-CN" sz="1200">
                <a:solidFill>
                  <a:srgbClr val="898989"/>
                </a:solidFill>
                <a:latin typeface="Arial" panose="020B0604020202020204" pitchFamily="34" charset="0"/>
              </a:rPr>
              <a:pPr>
                <a:spcBef>
                  <a:spcPct val="0"/>
                </a:spcBef>
                <a:buFontTx/>
                <a:buNone/>
              </a:pPr>
              <a:t>107</a:t>
            </a:fld>
            <a:endParaRPr lang="en-US" altLang="zh-CN" sz="1200">
              <a:solidFill>
                <a:srgbClr val="898989"/>
              </a:solidFill>
              <a:latin typeface="Arial" panose="020B0604020202020204" pitchFamily="34" charset="0"/>
            </a:endParaRPr>
          </a:p>
        </p:txBody>
      </p:sp>
    </p:spTree>
    <p:extLst>
      <p:ext uri="{BB962C8B-B14F-4D97-AF65-F5344CB8AC3E}">
        <p14:creationId xmlns:p14="http://schemas.microsoft.com/office/powerpoint/2010/main" val="352548374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4"/>
          <p:cNvSpPr>
            <a:spLocks noGrp="1" noChangeArrowheads="1"/>
          </p:cNvSpPr>
          <p:nvPr>
            <p:ph type="title"/>
          </p:nvPr>
        </p:nvSpPr>
        <p:spPr/>
        <p:txBody>
          <a:bodyPr/>
          <a:lstStyle/>
          <a:p>
            <a:pPr eaLnBrk="1" hangingPunct="1"/>
            <a:r>
              <a:rPr lang="zh-CN" altLang="en-US" dirty="0">
                <a:solidFill>
                  <a:srgbClr val="000000"/>
                </a:solidFill>
                <a:latin typeface="_GB2312"/>
              </a:rPr>
              <a:t>无向图的邻接表</a:t>
            </a:r>
          </a:p>
        </p:txBody>
      </p:sp>
      <p:sp>
        <p:nvSpPr>
          <p:cNvPr id="30723" name="Rectangle 55"/>
          <p:cNvSpPr>
            <a:spLocks noGrp="1" noChangeArrowheads="1"/>
          </p:cNvSpPr>
          <p:nvPr>
            <p:ph sz="quarter" idx="1"/>
          </p:nvPr>
        </p:nvSpPr>
        <p:spPr/>
        <p:txBody>
          <a:bodyPr/>
          <a:lstStyle/>
          <a:p>
            <a:pPr eaLnBrk="1" hangingPunct="1">
              <a:lnSpc>
                <a:spcPct val="105000"/>
              </a:lnSpc>
              <a:buClr>
                <a:srgbClr val="800080"/>
              </a:buClr>
              <a:buSzPct val="50000"/>
            </a:pPr>
            <a:r>
              <a:rPr lang="zh-CN" altLang="en-US" sz="2800">
                <a:ea typeface="仿宋_GB2312" pitchFamily="49" charset="-122"/>
              </a:rPr>
              <a:t>统计某顶点对应边链表中结点个数，可得该顶点的度。</a:t>
            </a:r>
          </a:p>
          <a:p>
            <a:pPr eaLnBrk="1" hangingPunct="1">
              <a:lnSpc>
                <a:spcPct val="105000"/>
              </a:lnSpc>
              <a:buClr>
                <a:srgbClr val="800080"/>
              </a:buClr>
              <a:buSzPct val="50000"/>
            </a:pPr>
            <a:r>
              <a:rPr lang="zh-CN" altLang="en-US" sz="2800">
                <a:latin typeface="Times New Roman" panose="02020603050405020304" pitchFamily="18" charset="0"/>
                <a:ea typeface="仿宋_GB2312" pitchFamily="49" charset="-122"/>
              </a:rPr>
              <a:t>某条边</a:t>
            </a:r>
            <a:r>
              <a:rPr lang="en-US" altLang="zh-CN" sz="2800">
                <a:solidFill>
                  <a:schemeClr val="tx2"/>
                </a:solidFill>
                <a:latin typeface="Times New Roman" panose="02020603050405020304" pitchFamily="18" charset="0"/>
                <a:ea typeface="仿宋_GB2312" pitchFamily="49" charset="-122"/>
              </a:rPr>
              <a:t>(v</a:t>
            </a:r>
            <a:r>
              <a:rPr lang="en-US" altLang="zh-CN" sz="2800" baseline="-25000">
                <a:solidFill>
                  <a:schemeClr val="tx2"/>
                </a:solidFill>
                <a:latin typeface="Times New Roman" panose="02020603050405020304" pitchFamily="18" charset="0"/>
                <a:ea typeface="仿宋_GB2312" pitchFamily="49" charset="-122"/>
              </a:rPr>
              <a:t>i</a:t>
            </a:r>
            <a:r>
              <a:rPr lang="en-US" altLang="zh-CN" sz="2800">
                <a:solidFill>
                  <a:schemeClr val="tx2"/>
                </a:solidFill>
                <a:latin typeface="Times New Roman" panose="02020603050405020304" pitchFamily="18" charset="0"/>
                <a:ea typeface="仿宋_GB2312" pitchFamily="49" charset="-122"/>
              </a:rPr>
              <a:t>, v</a:t>
            </a:r>
            <a:r>
              <a:rPr lang="en-US" altLang="zh-CN" sz="2800" baseline="-25000">
                <a:solidFill>
                  <a:schemeClr val="tx2"/>
                </a:solidFill>
                <a:latin typeface="Times New Roman" panose="02020603050405020304" pitchFamily="18" charset="0"/>
                <a:ea typeface="仿宋_GB2312" pitchFamily="49" charset="-122"/>
              </a:rPr>
              <a:t>j</a:t>
            </a:r>
            <a:r>
              <a:rPr lang="en-US" altLang="zh-CN" sz="2800">
                <a:solidFill>
                  <a:schemeClr val="tx2"/>
                </a:solidFill>
                <a:latin typeface="Times New Roman" panose="02020603050405020304" pitchFamily="18" charset="0"/>
                <a:ea typeface="仿宋_GB2312" pitchFamily="49" charset="-122"/>
              </a:rPr>
              <a:t>)</a:t>
            </a:r>
            <a:r>
              <a:rPr lang="zh-CN" altLang="en-US" sz="2800">
                <a:latin typeface="Times New Roman" panose="02020603050405020304" pitchFamily="18" charset="0"/>
                <a:ea typeface="仿宋_GB2312" pitchFamily="49" charset="-122"/>
              </a:rPr>
              <a:t>在邻接表中有两个边结点，分别在第 </a:t>
            </a:r>
            <a:r>
              <a:rPr lang="en-US" altLang="zh-CN" sz="2800">
                <a:latin typeface="Times New Roman" panose="02020603050405020304" pitchFamily="18" charset="0"/>
                <a:ea typeface="仿宋_GB2312" pitchFamily="49" charset="-122"/>
              </a:rPr>
              <a:t>i </a:t>
            </a:r>
            <a:r>
              <a:rPr lang="zh-CN" altLang="en-US" sz="2800">
                <a:latin typeface="Times New Roman" panose="02020603050405020304" pitchFamily="18" charset="0"/>
                <a:ea typeface="仿宋_GB2312" pitchFamily="49" charset="-122"/>
              </a:rPr>
              <a:t>个顶点和第 </a:t>
            </a:r>
            <a:r>
              <a:rPr lang="en-US" altLang="zh-CN" sz="2800">
                <a:latin typeface="Times New Roman" panose="02020603050405020304" pitchFamily="18" charset="0"/>
                <a:ea typeface="仿宋_GB2312" pitchFamily="49" charset="-122"/>
              </a:rPr>
              <a:t>j </a:t>
            </a:r>
            <a:r>
              <a:rPr lang="zh-CN" altLang="en-US" sz="2800">
                <a:latin typeface="Times New Roman" panose="02020603050405020304" pitchFamily="18" charset="0"/>
                <a:ea typeface="仿宋_GB2312" pitchFamily="49" charset="-122"/>
              </a:rPr>
              <a:t>个顶点对应的边链表中。</a:t>
            </a:r>
          </a:p>
        </p:txBody>
      </p:sp>
      <p:sp>
        <p:nvSpPr>
          <p:cNvPr id="30724" name="灯片编号占位符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9DC0BD07-517C-4A93-BAB3-6D41B6A35963}" type="slidenum">
              <a:rPr lang="en-US" altLang="zh-CN" sz="1200">
                <a:solidFill>
                  <a:srgbClr val="898989"/>
                </a:solidFill>
                <a:latin typeface="Arial" panose="020B0604020202020204" pitchFamily="34" charset="0"/>
              </a:rPr>
              <a:pPr>
                <a:spcBef>
                  <a:spcPct val="0"/>
                </a:spcBef>
                <a:buFontTx/>
                <a:buNone/>
              </a:pPr>
              <a:t>108</a:t>
            </a:fld>
            <a:endParaRPr lang="en-US" altLang="zh-CN" sz="1200">
              <a:solidFill>
                <a:srgbClr val="898989"/>
              </a:solidFill>
              <a:latin typeface="Arial" panose="020B0604020202020204" pitchFamily="34" charset="0"/>
            </a:endParaRPr>
          </a:p>
        </p:txBody>
      </p:sp>
      <p:grpSp>
        <p:nvGrpSpPr>
          <p:cNvPr id="30725" name="Group 57"/>
          <p:cNvGrpSpPr>
            <a:grpSpLocks/>
          </p:cNvGrpSpPr>
          <p:nvPr/>
        </p:nvGrpSpPr>
        <p:grpSpPr bwMode="auto">
          <a:xfrm>
            <a:off x="2444286" y="3206214"/>
            <a:ext cx="7342188" cy="2867025"/>
            <a:chOff x="432" y="1066"/>
            <a:chExt cx="4625" cy="1806"/>
          </a:xfrm>
        </p:grpSpPr>
        <p:grpSp>
          <p:nvGrpSpPr>
            <p:cNvPr id="30726" name="Group 56"/>
            <p:cNvGrpSpPr>
              <a:grpSpLocks/>
            </p:cNvGrpSpPr>
            <p:nvPr/>
          </p:nvGrpSpPr>
          <p:grpSpPr bwMode="auto">
            <a:xfrm>
              <a:off x="432" y="1363"/>
              <a:ext cx="1291" cy="1200"/>
              <a:chOff x="432" y="1363"/>
              <a:chExt cx="1344" cy="1200"/>
            </a:xfrm>
          </p:grpSpPr>
          <p:sp>
            <p:nvSpPr>
              <p:cNvPr id="30769" name="Line 4"/>
              <p:cNvSpPr>
                <a:spLocks noChangeShapeType="1"/>
              </p:cNvSpPr>
              <p:nvPr/>
            </p:nvSpPr>
            <p:spPr bwMode="auto">
              <a:xfrm flipH="1">
                <a:off x="624" y="1584"/>
                <a:ext cx="432" cy="336"/>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70" name="Line 5"/>
              <p:cNvSpPr>
                <a:spLocks noChangeShapeType="1"/>
              </p:cNvSpPr>
              <p:nvPr/>
            </p:nvSpPr>
            <p:spPr bwMode="auto">
              <a:xfrm>
                <a:off x="672" y="1968"/>
                <a:ext cx="864" cy="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71" name="Line 6"/>
              <p:cNvSpPr>
                <a:spLocks noChangeShapeType="1"/>
              </p:cNvSpPr>
              <p:nvPr/>
            </p:nvSpPr>
            <p:spPr bwMode="auto">
              <a:xfrm>
                <a:off x="1104" y="1603"/>
                <a:ext cx="0" cy="845"/>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72" name="Oval 7"/>
              <p:cNvSpPr>
                <a:spLocks noChangeArrowheads="1"/>
              </p:cNvSpPr>
              <p:nvPr/>
            </p:nvSpPr>
            <p:spPr bwMode="auto">
              <a:xfrm>
                <a:off x="432" y="1843"/>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30773" name="Oval 8"/>
              <p:cNvSpPr>
                <a:spLocks noChangeArrowheads="1"/>
              </p:cNvSpPr>
              <p:nvPr/>
            </p:nvSpPr>
            <p:spPr bwMode="auto">
              <a:xfrm>
                <a:off x="1488" y="1843"/>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30774" name="Oval 9"/>
              <p:cNvSpPr>
                <a:spLocks noChangeArrowheads="1"/>
              </p:cNvSpPr>
              <p:nvPr/>
            </p:nvSpPr>
            <p:spPr bwMode="auto">
              <a:xfrm>
                <a:off x="960" y="1363"/>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30775" name="Oval 10"/>
              <p:cNvSpPr>
                <a:spLocks noChangeArrowheads="1"/>
              </p:cNvSpPr>
              <p:nvPr/>
            </p:nvSpPr>
            <p:spPr bwMode="auto">
              <a:xfrm>
                <a:off x="960" y="2275"/>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grpSp>
        <p:sp>
          <p:nvSpPr>
            <p:cNvPr id="30727" name="Text Box 11"/>
            <p:cNvSpPr txBox="1">
              <a:spLocks noChangeArrowheads="1"/>
            </p:cNvSpPr>
            <p:nvPr/>
          </p:nvSpPr>
          <p:spPr bwMode="auto">
            <a:xfrm>
              <a:off x="952" y="1334"/>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800" b="1">
                  <a:latin typeface="Times New Roman" panose="02020603050405020304" pitchFamily="18" charset="0"/>
                </a:rPr>
                <a:t>A</a:t>
              </a:r>
              <a:endParaRPr kumimoji="1" lang="en-US" altLang="zh-CN" sz="2800">
                <a:latin typeface="Times New Roman" panose="02020603050405020304" pitchFamily="18" charset="0"/>
              </a:endParaRPr>
            </a:p>
          </p:txBody>
        </p:sp>
        <p:sp>
          <p:nvSpPr>
            <p:cNvPr id="30728" name="Text Box 12"/>
            <p:cNvSpPr txBox="1">
              <a:spLocks noChangeArrowheads="1"/>
            </p:cNvSpPr>
            <p:nvPr/>
          </p:nvSpPr>
          <p:spPr bwMode="auto">
            <a:xfrm>
              <a:off x="432" y="1825"/>
              <a:ext cx="2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800" b="1">
                  <a:latin typeface="Times New Roman" panose="02020603050405020304" pitchFamily="18" charset="0"/>
                </a:rPr>
                <a:t>B</a:t>
              </a:r>
              <a:endParaRPr kumimoji="1" lang="en-US" altLang="zh-CN" sz="2800">
                <a:latin typeface="Times New Roman" panose="02020603050405020304" pitchFamily="18" charset="0"/>
              </a:endParaRPr>
            </a:p>
          </p:txBody>
        </p:sp>
        <p:sp>
          <p:nvSpPr>
            <p:cNvPr id="30729" name="Text Box 13"/>
            <p:cNvSpPr txBox="1">
              <a:spLocks noChangeArrowheads="1"/>
            </p:cNvSpPr>
            <p:nvPr/>
          </p:nvSpPr>
          <p:spPr bwMode="auto">
            <a:xfrm>
              <a:off x="1451" y="1825"/>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800" b="1">
                  <a:latin typeface="Times New Roman" panose="02020603050405020304" pitchFamily="18" charset="0"/>
                </a:rPr>
                <a:t>C</a:t>
              </a:r>
              <a:endParaRPr kumimoji="1" lang="en-US" altLang="zh-CN" sz="2800">
                <a:latin typeface="Times New Roman" panose="02020603050405020304" pitchFamily="18" charset="0"/>
              </a:endParaRPr>
            </a:p>
          </p:txBody>
        </p:sp>
        <p:sp>
          <p:nvSpPr>
            <p:cNvPr id="30730" name="Text Box 14"/>
            <p:cNvSpPr txBox="1">
              <a:spLocks noChangeArrowheads="1"/>
            </p:cNvSpPr>
            <p:nvPr/>
          </p:nvSpPr>
          <p:spPr bwMode="auto">
            <a:xfrm>
              <a:off x="960" y="2257"/>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800" b="1">
                  <a:latin typeface="Times New Roman" panose="02020603050405020304" pitchFamily="18" charset="0"/>
                </a:rPr>
                <a:t>D</a:t>
              </a:r>
              <a:endParaRPr kumimoji="1" lang="en-US" altLang="zh-CN" sz="2800">
                <a:latin typeface="Times New Roman" panose="02020603050405020304" pitchFamily="18" charset="0"/>
              </a:endParaRPr>
            </a:p>
          </p:txBody>
        </p:sp>
        <p:sp>
          <p:nvSpPr>
            <p:cNvPr id="30731" name="Text Box 15"/>
            <p:cNvSpPr txBox="1">
              <a:spLocks noChangeArrowheads="1"/>
            </p:cNvSpPr>
            <p:nvPr/>
          </p:nvSpPr>
          <p:spPr bwMode="auto">
            <a:xfrm>
              <a:off x="2075" y="1066"/>
              <a:ext cx="85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600" b="1">
                  <a:latin typeface="Times New Roman" panose="02020603050405020304" pitchFamily="18" charset="0"/>
                </a:rPr>
                <a:t>data adj</a:t>
              </a:r>
              <a:endParaRPr kumimoji="1" lang="en-US" altLang="zh-CN" sz="2600">
                <a:latin typeface="Times New Roman" panose="02020603050405020304" pitchFamily="18" charset="0"/>
              </a:endParaRPr>
            </a:p>
          </p:txBody>
        </p:sp>
        <p:sp>
          <p:nvSpPr>
            <p:cNvPr id="30732" name="Rectangle 16" descr="羊皮纸"/>
            <p:cNvSpPr>
              <a:spLocks noChangeArrowheads="1"/>
            </p:cNvSpPr>
            <p:nvPr/>
          </p:nvSpPr>
          <p:spPr bwMode="auto">
            <a:xfrm>
              <a:off x="2208" y="1392"/>
              <a:ext cx="624" cy="1344"/>
            </a:xfrm>
            <a:prstGeom prst="rect">
              <a:avLst/>
            </a:prstGeom>
            <a:blipFill dpi="0" rotWithShape="0">
              <a:blip r:embed="rId2"/>
              <a:srcRect/>
              <a:tile tx="0" ty="0" sx="100000" sy="100000" flip="none" algn="tl"/>
            </a:blip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30733" name="Line 17"/>
            <p:cNvSpPr>
              <a:spLocks noChangeShapeType="1"/>
            </p:cNvSpPr>
            <p:nvPr/>
          </p:nvSpPr>
          <p:spPr bwMode="auto">
            <a:xfrm>
              <a:off x="2544" y="1392"/>
              <a:ext cx="0" cy="13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4" name="Text Box 18"/>
            <p:cNvSpPr txBox="1">
              <a:spLocks noChangeArrowheads="1"/>
            </p:cNvSpPr>
            <p:nvPr/>
          </p:nvSpPr>
          <p:spPr bwMode="auto">
            <a:xfrm>
              <a:off x="2243" y="1362"/>
              <a:ext cx="278" cy="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10000"/>
                </a:lnSpc>
                <a:spcBef>
                  <a:spcPct val="15000"/>
                </a:spcBef>
                <a:buFontTx/>
                <a:buNone/>
              </a:pPr>
              <a:r>
                <a:rPr kumimoji="1" lang="en-US" altLang="zh-CN" sz="2800" b="1">
                  <a:latin typeface="Times New Roman" panose="02020603050405020304" pitchFamily="18" charset="0"/>
                </a:rPr>
                <a:t>A</a:t>
              </a:r>
            </a:p>
            <a:p>
              <a:pPr eaLnBrk="1" hangingPunct="1">
                <a:lnSpc>
                  <a:spcPct val="110000"/>
                </a:lnSpc>
                <a:spcBef>
                  <a:spcPct val="15000"/>
                </a:spcBef>
                <a:buFontTx/>
                <a:buNone/>
              </a:pPr>
              <a:r>
                <a:rPr kumimoji="1" lang="en-US" altLang="zh-CN" sz="2800" b="1">
                  <a:latin typeface="Times New Roman" panose="02020603050405020304" pitchFamily="18" charset="0"/>
                </a:rPr>
                <a:t>B</a:t>
              </a:r>
            </a:p>
            <a:p>
              <a:pPr eaLnBrk="1" hangingPunct="1">
                <a:lnSpc>
                  <a:spcPct val="110000"/>
                </a:lnSpc>
                <a:spcBef>
                  <a:spcPct val="15000"/>
                </a:spcBef>
                <a:buFontTx/>
                <a:buNone/>
              </a:pPr>
              <a:r>
                <a:rPr kumimoji="1" lang="en-US" altLang="zh-CN" sz="2800" b="1">
                  <a:latin typeface="Times New Roman" panose="02020603050405020304" pitchFamily="18" charset="0"/>
                </a:rPr>
                <a:t>C</a:t>
              </a:r>
            </a:p>
            <a:p>
              <a:pPr eaLnBrk="1" hangingPunct="1">
                <a:lnSpc>
                  <a:spcPct val="110000"/>
                </a:lnSpc>
                <a:spcBef>
                  <a:spcPct val="15000"/>
                </a:spcBef>
                <a:buFontTx/>
                <a:buNone/>
              </a:pPr>
              <a:r>
                <a:rPr kumimoji="1" lang="en-US" altLang="zh-CN" sz="2800" b="1">
                  <a:latin typeface="Times New Roman" panose="02020603050405020304" pitchFamily="18" charset="0"/>
                </a:rPr>
                <a:t>D</a:t>
              </a:r>
              <a:endParaRPr kumimoji="1" lang="en-US" altLang="zh-CN" sz="2800">
                <a:latin typeface="Times New Roman" panose="02020603050405020304" pitchFamily="18" charset="0"/>
              </a:endParaRPr>
            </a:p>
          </p:txBody>
        </p:sp>
        <p:sp>
          <p:nvSpPr>
            <p:cNvPr id="30735" name="Line 19"/>
            <p:cNvSpPr>
              <a:spLocks noChangeShapeType="1"/>
            </p:cNvSpPr>
            <p:nvPr/>
          </p:nvSpPr>
          <p:spPr bwMode="auto">
            <a:xfrm>
              <a:off x="2208" y="172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6" name="Line 20"/>
            <p:cNvSpPr>
              <a:spLocks noChangeShapeType="1"/>
            </p:cNvSpPr>
            <p:nvPr/>
          </p:nvSpPr>
          <p:spPr bwMode="auto">
            <a:xfrm>
              <a:off x="2208" y="20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7" name="Line 21"/>
            <p:cNvSpPr>
              <a:spLocks noChangeShapeType="1"/>
            </p:cNvSpPr>
            <p:nvPr/>
          </p:nvSpPr>
          <p:spPr bwMode="auto">
            <a:xfrm>
              <a:off x="2208" y="240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8" name="Text Box 22"/>
            <p:cNvSpPr txBox="1">
              <a:spLocks noChangeArrowheads="1"/>
            </p:cNvSpPr>
            <p:nvPr/>
          </p:nvSpPr>
          <p:spPr bwMode="auto">
            <a:xfrm>
              <a:off x="1980" y="1343"/>
              <a:ext cx="228" cy="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0"/>
                </a:spcBef>
                <a:buFontTx/>
                <a:buNone/>
              </a:pPr>
              <a:r>
                <a:rPr kumimoji="1" lang="en-US" altLang="zh-CN" sz="2800" b="1">
                  <a:solidFill>
                    <a:srgbClr val="009900"/>
                  </a:solidFill>
                  <a:latin typeface="Times New Roman" panose="02020603050405020304" pitchFamily="18" charset="0"/>
                </a:rPr>
                <a:t>0</a:t>
              </a:r>
            </a:p>
            <a:p>
              <a:pPr eaLnBrk="1" hangingPunct="1">
                <a:lnSpc>
                  <a:spcPct val="120000"/>
                </a:lnSpc>
                <a:spcBef>
                  <a:spcPct val="0"/>
                </a:spcBef>
                <a:buFontTx/>
                <a:buNone/>
              </a:pPr>
              <a:r>
                <a:rPr kumimoji="1" lang="en-US" altLang="zh-CN" sz="2800" b="1">
                  <a:solidFill>
                    <a:srgbClr val="009900"/>
                  </a:solidFill>
                  <a:latin typeface="Times New Roman" panose="02020603050405020304" pitchFamily="18" charset="0"/>
                </a:rPr>
                <a:t>1</a:t>
              </a:r>
            </a:p>
            <a:p>
              <a:pPr eaLnBrk="1" hangingPunct="1">
                <a:lnSpc>
                  <a:spcPct val="120000"/>
                </a:lnSpc>
                <a:spcBef>
                  <a:spcPct val="0"/>
                </a:spcBef>
                <a:buFontTx/>
                <a:buNone/>
              </a:pPr>
              <a:r>
                <a:rPr kumimoji="1" lang="en-US" altLang="zh-CN" sz="2800" b="1">
                  <a:solidFill>
                    <a:srgbClr val="009900"/>
                  </a:solidFill>
                  <a:latin typeface="Times New Roman" panose="02020603050405020304" pitchFamily="18" charset="0"/>
                </a:rPr>
                <a:t>2</a:t>
              </a:r>
            </a:p>
            <a:p>
              <a:pPr eaLnBrk="1" hangingPunct="1">
                <a:lnSpc>
                  <a:spcPct val="120000"/>
                </a:lnSpc>
                <a:spcBef>
                  <a:spcPct val="0"/>
                </a:spcBef>
                <a:buFontTx/>
                <a:buNone/>
              </a:pPr>
              <a:r>
                <a:rPr kumimoji="1" lang="en-US" altLang="zh-CN" sz="2800" b="1">
                  <a:solidFill>
                    <a:srgbClr val="009900"/>
                  </a:solidFill>
                  <a:latin typeface="Times New Roman" panose="02020603050405020304" pitchFamily="18" charset="0"/>
                </a:rPr>
                <a:t>3</a:t>
              </a:r>
              <a:endParaRPr kumimoji="1" lang="en-US" altLang="zh-CN" sz="2400">
                <a:latin typeface="Times New Roman" panose="02020603050405020304" pitchFamily="18" charset="0"/>
              </a:endParaRPr>
            </a:p>
          </p:txBody>
        </p:sp>
        <p:sp>
          <p:nvSpPr>
            <p:cNvPr id="30739" name="Line 23"/>
            <p:cNvSpPr>
              <a:spLocks noChangeShapeType="1"/>
            </p:cNvSpPr>
            <p:nvPr/>
          </p:nvSpPr>
          <p:spPr bwMode="auto">
            <a:xfrm>
              <a:off x="2688" y="1536"/>
              <a:ext cx="480" cy="0"/>
            </a:xfrm>
            <a:prstGeom prst="line">
              <a:avLst/>
            </a:prstGeom>
            <a:noFill/>
            <a:ln w="28575">
              <a:solidFill>
                <a:srgbClr val="CC3300"/>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40" name="Line 24"/>
            <p:cNvSpPr>
              <a:spLocks noChangeShapeType="1"/>
            </p:cNvSpPr>
            <p:nvPr/>
          </p:nvSpPr>
          <p:spPr bwMode="auto">
            <a:xfrm>
              <a:off x="2688" y="1920"/>
              <a:ext cx="480" cy="0"/>
            </a:xfrm>
            <a:prstGeom prst="line">
              <a:avLst/>
            </a:prstGeom>
            <a:noFill/>
            <a:ln w="28575">
              <a:solidFill>
                <a:srgbClr val="CC3300"/>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41" name="Line 25"/>
            <p:cNvSpPr>
              <a:spLocks noChangeShapeType="1"/>
            </p:cNvSpPr>
            <p:nvPr/>
          </p:nvSpPr>
          <p:spPr bwMode="auto">
            <a:xfrm>
              <a:off x="2688" y="2256"/>
              <a:ext cx="480" cy="0"/>
            </a:xfrm>
            <a:prstGeom prst="line">
              <a:avLst/>
            </a:prstGeom>
            <a:noFill/>
            <a:ln w="28575">
              <a:solidFill>
                <a:srgbClr val="CC3300"/>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42" name="Line 26"/>
            <p:cNvSpPr>
              <a:spLocks noChangeShapeType="1"/>
            </p:cNvSpPr>
            <p:nvPr/>
          </p:nvSpPr>
          <p:spPr bwMode="auto">
            <a:xfrm>
              <a:off x="2688" y="2592"/>
              <a:ext cx="480" cy="96"/>
            </a:xfrm>
            <a:prstGeom prst="line">
              <a:avLst/>
            </a:prstGeom>
            <a:noFill/>
            <a:ln w="28575">
              <a:solidFill>
                <a:srgbClr val="CC3300"/>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43" name="Rectangle 27" descr="羊皮纸"/>
            <p:cNvSpPr>
              <a:spLocks noChangeArrowheads="1"/>
            </p:cNvSpPr>
            <p:nvPr/>
          </p:nvSpPr>
          <p:spPr bwMode="auto">
            <a:xfrm>
              <a:off x="3168" y="1392"/>
              <a:ext cx="768" cy="288"/>
            </a:xfrm>
            <a:prstGeom prst="rect">
              <a:avLst/>
            </a:prstGeom>
            <a:blipFill dpi="0" rotWithShape="0">
              <a:blip r:embed="rId2"/>
              <a:srcRect/>
              <a:tile tx="0" ty="0" sx="100000" sy="100000" flip="none" algn="tl"/>
            </a:blip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30744" name="Text Box 28"/>
            <p:cNvSpPr txBox="1">
              <a:spLocks noChangeArrowheads="1"/>
            </p:cNvSpPr>
            <p:nvPr/>
          </p:nvSpPr>
          <p:spPr bwMode="auto">
            <a:xfrm>
              <a:off x="3129" y="1071"/>
              <a:ext cx="874"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600" b="1">
                  <a:latin typeface="Times New Roman" panose="02020603050405020304" pitchFamily="18" charset="0"/>
                </a:rPr>
                <a:t>dest link</a:t>
              </a:r>
              <a:endParaRPr kumimoji="1" lang="en-US" altLang="zh-CN" sz="2600">
                <a:latin typeface="Times New Roman" panose="02020603050405020304" pitchFamily="18" charset="0"/>
              </a:endParaRPr>
            </a:p>
          </p:txBody>
        </p:sp>
        <p:sp>
          <p:nvSpPr>
            <p:cNvPr id="30745" name="Line 29"/>
            <p:cNvSpPr>
              <a:spLocks noChangeShapeType="1"/>
            </p:cNvSpPr>
            <p:nvPr/>
          </p:nvSpPr>
          <p:spPr bwMode="auto">
            <a:xfrm>
              <a:off x="3744" y="1536"/>
              <a:ext cx="480" cy="0"/>
            </a:xfrm>
            <a:prstGeom prst="line">
              <a:avLst/>
            </a:prstGeom>
            <a:noFill/>
            <a:ln w="28575">
              <a:solidFill>
                <a:srgbClr val="CC3300"/>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46" name="Line 30"/>
            <p:cNvSpPr>
              <a:spLocks noChangeShapeType="1"/>
            </p:cNvSpPr>
            <p:nvPr/>
          </p:nvSpPr>
          <p:spPr bwMode="auto">
            <a:xfrm>
              <a:off x="3552" y="1392"/>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47" name="Rectangle 31" descr="羊皮纸"/>
            <p:cNvSpPr>
              <a:spLocks noChangeArrowheads="1"/>
            </p:cNvSpPr>
            <p:nvPr/>
          </p:nvSpPr>
          <p:spPr bwMode="auto">
            <a:xfrm>
              <a:off x="3168" y="1776"/>
              <a:ext cx="768" cy="288"/>
            </a:xfrm>
            <a:prstGeom prst="rect">
              <a:avLst/>
            </a:prstGeom>
            <a:blipFill dpi="0" rotWithShape="0">
              <a:blip r:embed="rId2"/>
              <a:srcRect/>
              <a:tile tx="0" ty="0" sx="100000" sy="100000" flip="none" algn="tl"/>
            </a:blip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30748" name="Line 32"/>
            <p:cNvSpPr>
              <a:spLocks noChangeShapeType="1"/>
            </p:cNvSpPr>
            <p:nvPr/>
          </p:nvSpPr>
          <p:spPr bwMode="auto">
            <a:xfrm>
              <a:off x="3744" y="1920"/>
              <a:ext cx="480" cy="0"/>
            </a:xfrm>
            <a:prstGeom prst="line">
              <a:avLst/>
            </a:prstGeom>
            <a:noFill/>
            <a:ln w="28575">
              <a:solidFill>
                <a:srgbClr val="CC3300"/>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49" name="Line 33"/>
            <p:cNvSpPr>
              <a:spLocks noChangeShapeType="1"/>
            </p:cNvSpPr>
            <p:nvPr/>
          </p:nvSpPr>
          <p:spPr bwMode="auto">
            <a:xfrm>
              <a:off x="3552" y="1776"/>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50" name="Rectangle 34" descr="羊皮纸"/>
            <p:cNvSpPr>
              <a:spLocks noChangeArrowheads="1"/>
            </p:cNvSpPr>
            <p:nvPr/>
          </p:nvSpPr>
          <p:spPr bwMode="auto">
            <a:xfrm>
              <a:off x="3168" y="2160"/>
              <a:ext cx="768" cy="288"/>
            </a:xfrm>
            <a:prstGeom prst="rect">
              <a:avLst/>
            </a:prstGeom>
            <a:blipFill dpi="0" rotWithShape="0">
              <a:blip r:embed="rId2"/>
              <a:srcRect/>
              <a:tile tx="0" ty="0" sx="100000" sy="100000" flip="none" algn="tl"/>
            </a:blip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30751" name="Line 35"/>
            <p:cNvSpPr>
              <a:spLocks noChangeShapeType="1"/>
            </p:cNvSpPr>
            <p:nvPr/>
          </p:nvSpPr>
          <p:spPr bwMode="auto">
            <a:xfrm>
              <a:off x="3552" y="2160"/>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52" name="Rectangle 36" descr="羊皮纸"/>
            <p:cNvSpPr>
              <a:spLocks noChangeArrowheads="1"/>
            </p:cNvSpPr>
            <p:nvPr/>
          </p:nvSpPr>
          <p:spPr bwMode="auto">
            <a:xfrm>
              <a:off x="3168" y="2544"/>
              <a:ext cx="768" cy="288"/>
            </a:xfrm>
            <a:prstGeom prst="rect">
              <a:avLst/>
            </a:prstGeom>
            <a:blipFill dpi="0" rotWithShape="0">
              <a:blip r:embed="rId2"/>
              <a:srcRect/>
              <a:tile tx="0" ty="0" sx="100000" sy="100000" flip="none" algn="tl"/>
            </a:blip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30753" name="Line 37"/>
            <p:cNvSpPr>
              <a:spLocks noChangeShapeType="1"/>
            </p:cNvSpPr>
            <p:nvPr/>
          </p:nvSpPr>
          <p:spPr bwMode="auto">
            <a:xfrm>
              <a:off x="3552" y="2544"/>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54" name="Rectangle 38" descr="羊皮纸"/>
            <p:cNvSpPr>
              <a:spLocks noChangeArrowheads="1"/>
            </p:cNvSpPr>
            <p:nvPr/>
          </p:nvSpPr>
          <p:spPr bwMode="auto">
            <a:xfrm>
              <a:off x="4224" y="1392"/>
              <a:ext cx="768" cy="288"/>
            </a:xfrm>
            <a:prstGeom prst="rect">
              <a:avLst/>
            </a:prstGeom>
            <a:blipFill dpi="0" rotWithShape="0">
              <a:blip r:embed="rId2"/>
              <a:srcRect/>
              <a:tile tx="0" ty="0" sx="100000" sy="100000" flip="none" algn="tl"/>
            </a:blip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30755" name="Line 39"/>
            <p:cNvSpPr>
              <a:spLocks noChangeShapeType="1"/>
            </p:cNvSpPr>
            <p:nvPr/>
          </p:nvSpPr>
          <p:spPr bwMode="auto">
            <a:xfrm>
              <a:off x="4608" y="1392"/>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56" name="Rectangle 40" descr="羊皮纸"/>
            <p:cNvSpPr>
              <a:spLocks noChangeArrowheads="1"/>
            </p:cNvSpPr>
            <p:nvPr/>
          </p:nvSpPr>
          <p:spPr bwMode="auto">
            <a:xfrm>
              <a:off x="4224" y="1776"/>
              <a:ext cx="768" cy="288"/>
            </a:xfrm>
            <a:prstGeom prst="rect">
              <a:avLst/>
            </a:prstGeom>
            <a:blipFill dpi="0" rotWithShape="0">
              <a:blip r:embed="rId2"/>
              <a:srcRect/>
              <a:tile tx="0" ty="0" sx="100000" sy="100000" flip="none" algn="tl"/>
            </a:blip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30757" name="Line 41"/>
            <p:cNvSpPr>
              <a:spLocks noChangeShapeType="1"/>
            </p:cNvSpPr>
            <p:nvPr/>
          </p:nvSpPr>
          <p:spPr bwMode="auto">
            <a:xfrm>
              <a:off x="4608" y="1776"/>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58" name="Text Box 42"/>
            <p:cNvSpPr txBox="1">
              <a:spLocks noChangeArrowheads="1"/>
            </p:cNvSpPr>
            <p:nvPr/>
          </p:nvSpPr>
          <p:spPr bwMode="auto">
            <a:xfrm>
              <a:off x="4183" y="1072"/>
              <a:ext cx="874"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600" b="1">
                  <a:latin typeface="Times New Roman" panose="02020603050405020304" pitchFamily="18" charset="0"/>
                </a:rPr>
                <a:t>dest link</a:t>
              </a:r>
              <a:endParaRPr kumimoji="1" lang="en-US" altLang="zh-CN" sz="2600">
                <a:latin typeface="Times New Roman" panose="02020603050405020304" pitchFamily="18" charset="0"/>
              </a:endParaRPr>
            </a:p>
          </p:txBody>
        </p:sp>
        <p:sp>
          <p:nvSpPr>
            <p:cNvPr id="30759" name="Text Box 43"/>
            <p:cNvSpPr txBox="1">
              <a:spLocks noChangeArrowheads="1"/>
            </p:cNvSpPr>
            <p:nvPr/>
          </p:nvSpPr>
          <p:spPr bwMode="auto">
            <a:xfrm>
              <a:off x="4656" y="1296"/>
              <a:ext cx="29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3600" b="1">
                  <a:solidFill>
                    <a:srgbClr val="CC3300"/>
                  </a:solidFill>
                  <a:latin typeface="Times New Roman" panose="02020603050405020304" pitchFamily="18" charset="0"/>
                  <a:sym typeface="Symbol" panose="05050102010706020507" pitchFamily="18" charset="2"/>
                </a:rPr>
                <a:t></a:t>
              </a:r>
              <a:endParaRPr kumimoji="1" lang="en-US" altLang="zh-CN" sz="2400">
                <a:latin typeface="Times New Roman" panose="02020603050405020304" pitchFamily="18" charset="0"/>
              </a:endParaRPr>
            </a:p>
          </p:txBody>
        </p:sp>
        <p:sp>
          <p:nvSpPr>
            <p:cNvPr id="30760" name="Text Box 44"/>
            <p:cNvSpPr txBox="1">
              <a:spLocks noChangeArrowheads="1"/>
            </p:cNvSpPr>
            <p:nvPr/>
          </p:nvSpPr>
          <p:spPr bwMode="auto">
            <a:xfrm>
              <a:off x="4656" y="1660"/>
              <a:ext cx="29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3600" b="1">
                  <a:solidFill>
                    <a:srgbClr val="CC3300"/>
                  </a:solidFill>
                  <a:latin typeface="Times New Roman" panose="02020603050405020304" pitchFamily="18" charset="0"/>
                  <a:sym typeface="Symbol" panose="05050102010706020507" pitchFamily="18" charset="2"/>
                </a:rPr>
                <a:t></a:t>
              </a:r>
              <a:endParaRPr kumimoji="1" lang="en-US" altLang="zh-CN" sz="2400">
                <a:latin typeface="Times New Roman" panose="02020603050405020304" pitchFamily="18" charset="0"/>
              </a:endParaRPr>
            </a:p>
          </p:txBody>
        </p:sp>
        <p:sp>
          <p:nvSpPr>
            <p:cNvPr id="30761" name="Text Box 45"/>
            <p:cNvSpPr txBox="1">
              <a:spLocks noChangeArrowheads="1"/>
            </p:cNvSpPr>
            <p:nvPr/>
          </p:nvSpPr>
          <p:spPr bwMode="auto">
            <a:xfrm>
              <a:off x="3600" y="2064"/>
              <a:ext cx="29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3600" b="1">
                  <a:solidFill>
                    <a:srgbClr val="CC3300"/>
                  </a:solidFill>
                  <a:latin typeface="Times New Roman" panose="02020603050405020304" pitchFamily="18" charset="0"/>
                  <a:sym typeface="Symbol" panose="05050102010706020507" pitchFamily="18" charset="2"/>
                </a:rPr>
                <a:t></a:t>
              </a:r>
              <a:endParaRPr kumimoji="1" lang="en-US" altLang="zh-CN" sz="2400">
                <a:latin typeface="Times New Roman" panose="02020603050405020304" pitchFamily="18" charset="0"/>
              </a:endParaRPr>
            </a:p>
          </p:txBody>
        </p:sp>
        <p:sp>
          <p:nvSpPr>
            <p:cNvPr id="30762" name="Text Box 46"/>
            <p:cNvSpPr txBox="1">
              <a:spLocks noChangeArrowheads="1"/>
            </p:cNvSpPr>
            <p:nvPr/>
          </p:nvSpPr>
          <p:spPr bwMode="auto">
            <a:xfrm>
              <a:off x="3600" y="2428"/>
              <a:ext cx="29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3600" b="1">
                  <a:solidFill>
                    <a:srgbClr val="CC3300"/>
                  </a:solidFill>
                  <a:latin typeface="Times New Roman" panose="02020603050405020304" pitchFamily="18" charset="0"/>
                  <a:sym typeface="Symbol" panose="05050102010706020507" pitchFamily="18" charset="2"/>
                </a:rPr>
                <a:t></a:t>
              </a:r>
              <a:endParaRPr kumimoji="1" lang="en-US" altLang="zh-CN" sz="2400">
                <a:latin typeface="Times New Roman" panose="02020603050405020304" pitchFamily="18" charset="0"/>
              </a:endParaRPr>
            </a:p>
          </p:txBody>
        </p:sp>
        <p:sp>
          <p:nvSpPr>
            <p:cNvPr id="30763" name="Text Box 47"/>
            <p:cNvSpPr txBox="1">
              <a:spLocks noChangeArrowheads="1"/>
            </p:cNvSpPr>
            <p:nvPr/>
          </p:nvSpPr>
          <p:spPr bwMode="auto">
            <a:xfrm>
              <a:off x="3264" y="137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800" b="1">
                  <a:solidFill>
                    <a:schemeClr val="tx2"/>
                  </a:solidFill>
                  <a:latin typeface="Times New Roman" panose="02020603050405020304" pitchFamily="18" charset="0"/>
                </a:rPr>
                <a:t>1</a:t>
              </a:r>
              <a:endParaRPr kumimoji="1" lang="en-US" altLang="zh-CN" sz="2800">
                <a:latin typeface="Times New Roman" panose="02020603050405020304" pitchFamily="18" charset="0"/>
              </a:endParaRPr>
            </a:p>
          </p:txBody>
        </p:sp>
        <p:sp>
          <p:nvSpPr>
            <p:cNvPr id="30764" name="Text Box 48"/>
            <p:cNvSpPr txBox="1">
              <a:spLocks noChangeArrowheads="1"/>
            </p:cNvSpPr>
            <p:nvPr/>
          </p:nvSpPr>
          <p:spPr bwMode="auto">
            <a:xfrm>
              <a:off x="4316" y="137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800" b="1">
                  <a:solidFill>
                    <a:schemeClr val="tx2"/>
                  </a:solidFill>
                  <a:latin typeface="Times New Roman" panose="02020603050405020304" pitchFamily="18" charset="0"/>
                </a:rPr>
                <a:t>3</a:t>
              </a:r>
              <a:endParaRPr kumimoji="1" lang="en-US" altLang="zh-CN" sz="2800">
                <a:latin typeface="Times New Roman" panose="02020603050405020304" pitchFamily="18" charset="0"/>
              </a:endParaRPr>
            </a:p>
          </p:txBody>
        </p:sp>
        <p:sp>
          <p:nvSpPr>
            <p:cNvPr id="30765" name="Text Box 49"/>
            <p:cNvSpPr txBox="1">
              <a:spLocks noChangeArrowheads="1"/>
            </p:cNvSpPr>
            <p:nvPr/>
          </p:nvSpPr>
          <p:spPr bwMode="auto">
            <a:xfrm>
              <a:off x="3264" y="177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800" b="1">
                  <a:solidFill>
                    <a:schemeClr val="tx2"/>
                  </a:solidFill>
                  <a:latin typeface="Times New Roman" panose="02020603050405020304" pitchFamily="18" charset="0"/>
                </a:rPr>
                <a:t>0</a:t>
              </a:r>
              <a:endParaRPr kumimoji="1" lang="en-US" altLang="zh-CN" sz="2800">
                <a:latin typeface="Times New Roman" panose="02020603050405020304" pitchFamily="18" charset="0"/>
              </a:endParaRPr>
            </a:p>
          </p:txBody>
        </p:sp>
        <p:sp>
          <p:nvSpPr>
            <p:cNvPr id="30766" name="Text Box 50"/>
            <p:cNvSpPr txBox="1">
              <a:spLocks noChangeArrowheads="1"/>
            </p:cNvSpPr>
            <p:nvPr/>
          </p:nvSpPr>
          <p:spPr bwMode="auto">
            <a:xfrm>
              <a:off x="4316" y="177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800" b="1">
                  <a:solidFill>
                    <a:schemeClr val="tx2"/>
                  </a:solidFill>
                  <a:latin typeface="Times New Roman" panose="02020603050405020304" pitchFamily="18" charset="0"/>
                </a:rPr>
                <a:t>2</a:t>
              </a:r>
              <a:endParaRPr kumimoji="1" lang="en-US" altLang="zh-CN" sz="2800">
                <a:latin typeface="Times New Roman" panose="02020603050405020304" pitchFamily="18" charset="0"/>
              </a:endParaRPr>
            </a:p>
          </p:txBody>
        </p:sp>
        <p:sp>
          <p:nvSpPr>
            <p:cNvPr id="30767" name="Text Box 51"/>
            <p:cNvSpPr txBox="1">
              <a:spLocks noChangeArrowheads="1"/>
            </p:cNvSpPr>
            <p:nvPr/>
          </p:nvSpPr>
          <p:spPr bwMode="auto">
            <a:xfrm>
              <a:off x="3264" y="214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800" b="1">
                  <a:solidFill>
                    <a:schemeClr val="tx2"/>
                  </a:solidFill>
                  <a:latin typeface="Times New Roman" panose="02020603050405020304" pitchFamily="18" charset="0"/>
                </a:rPr>
                <a:t>1</a:t>
              </a:r>
              <a:endParaRPr kumimoji="1" lang="en-US" altLang="zh-CN" sz="2800">
                <a:latin typeface="Times New Roman" panose="02020603050405020304" pitchFamily="18" charset="0"/>
              </a:endParaRPr>
            </a:p>
          </p:txBody>
        </p:sp>
        <p:sp>
          <p:nvSpPr>
            <p:cNvPr id="30768" name="Text Box 52"/>
            <p:cNvSpPr txBox="1">
              <a:spLocks noChangeArrowheads="1"/>
            </p:cNvSpPr>
            <p:nvPr/>
          </p:nvSpPr>
          <p:spPr bwMode="auto">
            <a:xfrm>
              <a:off x="3264" y="254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800" b="1">
                  <a:solidFill>
                    <a:schemeClr val="tx2"/>
                  </a:solidFill>
                  <a:latin typeface="Times New Roman" panose="02020603050405020304" pitchFamily="18" charset="0"/>
                </a:rPr>
                <a:t>0</a:t>
              </a:r>
              <a:endParaRPr kumimoji="1" lang="en-US" altLang="zh-CN" sz="2800">
                <a:latin typeface="Times New Roman" panose="02020603050405020304" pitchFamily="18" charset="0"/>
              </a:endParaRPr>
            </a:p>
          </p:txBody>
        </p:sp>
      </p:grpSp>
    </p:spTree>
    <p:extLst>
      <p:ext uri="{BB962C8B-B14F-4D97-AF65-F5344CB8AC3E}">
        <p14:creationId xmlns:p14="http://schemas.microsoft.com/office/powerpoint/2010/main" val="3379041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62"/>
          <p:cNvSpPr>
            <a:spLocks noGrp="1" noChangeArrowheads="1"/>
          </p:cNvSpPr>
          <p:nvPr>
            <p:ph type="title"/>
          </p:nvPr>
        </p:nvSpPr>
        <p:spPr/>
        <p:txBody>
          <a:bodyPr/>
          <a:lstStyle/>
          <a:p>
            <a:pPr eaLnBrk="1" hangingPunct="1"/>
            <a:r>
              <a:rPr lang="zh-CN" altLang="en-US" dirty="0">
                <a:solidFill>
                  <a:srgbClr val="000000"/>
                </a:solidFill>
                <a:latin typeface="_GB2312"/>
              </a:rPr>
              <a:t>有向图的邻接表和逆邻接表</a:t>
            </a:r>
          </a:p>
        </p:txBody>
      </p:sp>
      <p:sp>
        <p:nvSpPr>
          <p:cNvPr id="31747" name="灯片编号占位符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20D1E026-34D5-4503-A31F-7C11FF6112B2}" type="slidenum">
              <a:rPr lang="en-US" altLang="zh-CN" sz="1200">
                <a:solidFill>
                  <a:srgbClr val="898989"/>
                </a:solidFill>
                <a:latin typeface="Arial" panose="020B0604020202020204" pitchFamily="34" charset="0"/>
              </a:rPr>
              <a:pPr>
                <a:spcBef>
                  <a:spcPct val="0"/>
                </a:spcBef>
                <a:buFontTx/>
                <a:buNone/>
              </a:pPr>
              <a:t>109</a:t>
            </a:fld>
            <a:endParaRPr lang="en-US" altLang="zh-CN" sz="1200">
              <a:solidFill>
                <a:srgbClr val="898989"/>
              </a:solidFill>
              <a:latin typeface="Arial" panose="020B0604020202020204" pitchFamily="34" charset="0"/>
            </a:endParaRPr>
          </a:p>
        </p:txBody>
      </p:sp>
      <p:grpSp>
        <p:nvGrpSpPr>
          <p:cNvPr id="31748" name="Group 70"/>
          <p:cNvGrpSpPr>
            <a:grpSpLocks/>
          </p:cNvGrpSpPr>
          <p:nvPr/>
        </p:nvGrpSpPr>
        <p:grpSpPr bwMode="auto">
          <a:xfrm>
            <a:off x="4114801" y="1160464"/>
            <a:ext cx="4860925" cy="5329237"/>
            <a:chOff x="1632" y="731"/>
            <a:chExt cx="3062" cy="3357"/>
          </a:xfrm>
        </p:grpSpPr>
        <p:sp>
          <p:nvSpPr>
            <p:cNvPr id="31760" name="Text Box 13"/>
            <p:cNvSpPr txBox="1">
              <a:spLocks noChangeArrowheads="1"/>
            </p:cNvSpPr>
            <p:nvPr/>
          </p:nvSpPr>
          <p:spPr bwMode="auto">
            <a:xfrm>
              <a:off x="1758" y="731"/>
              <a:ext cx="85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600" b="1">
                  <a:latin typeface="Times New Roman" panose="02020603050405020304" pitchFamily="18" charset="0"/>
                </a:rPr>
                <a:t>data adj</a:t>
              </a:r>
              <a:endParaRPr kumimoji="1" lang="en-US" altLang="zh-CN" sz="2600">
                <a:latin typeface="Times New Roman" panose="02020603050405020304" pitchFamily="18" charset="0"/>
              </a:endParaRPr>
            </a:p>
          </p:txBody>
        </p:sp>
        <p:sp>
          <p:nvSpPr>
            <p:cNvPr id="31761" name="Rectangle 14" descr="羊皮纸"/>
            <p:cNvSpPr>
              <a:spLocks noChangeArrowheads="1"/>
            </p:cNvSpPr>
            <p:nvPr/>
          </p:nvSpPr>
          <p:spPr bwMode="auto">
            <a:xfrm>
              <a:off x="1872" y="1059"/>
              <a:ext cx="624" cy="1050"/>
            </a:xfrm>
            <a:prstGeom prst="rect">
              <a:avLst/>
            </a:prstGeom>
            <a:blipFill dpi="0" rotWithShape="0">
              <a:blip r:embed="rId2"/>
              <a:srcRect/>
              <a:tile tx="0" ty="0" sx="100000" sy="100000" flip="none" algn="tl"/>
            </a:blip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31762" name="Line 15"/>
            <p:cNvSpPr>
              <a:spLocks noChangeShapeType="1"/>
            </p:cNvSpPr>
            <p:nvPr/>
          </p:nvSpPr>
          <p:spPr bwMode="auto">
            <a:xfrm>
              <a:off x="2208" y="1059"/>
              <a:ext cx="0" cy="1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63" name="Text Box 16"/>
            <p:cNvSpPr txBox="1">
              <a:spLocks noChangeArrowheads="1"/>
            </p:cNvSpPr>
            <p:nvPr/>
          </p:nvSpPr>
          <p:spPr bwMode="auto">
            <a:xfrm>
              <a:off x="1907" y="1029"/>
              <a:ext cx="278" cy="1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10000"/>
                </a:lnSpc>
                <a:spcBef>
                  <a:spcPct val="15000"/>
                </a:spcBef>
                <a:buFontTx/>
                <a:buNone/>
              </a:pPr>
              <a:r>
                <a:rPr kumimoji="1" lang="en-US" altLang="zh-CN" sz="2800" b="1">
                  <a:latin typeface="Times New Roman" panose="02020603050405020304" pitchFamily="18" charset="0"/>
                </a:rPr>
                <a:t>A</a:t>
              </a:r>
            </a:p>
            <a:p>
              <a:pPr eaLnBrk="1" hangingPunct="1">
                <a:lnSpc>
                  <a:spcPct val="110000"/>
                </a:lnSpc>
                <a:spcBef>
                  <a:spcPct val="15000"/>
                </a:spcBef>
                <a:buFontTx/>
                <a:buNone/>
              </a:pPr>
              <a:r>
                <a:rPr kumimoji="1" lang="en-US" altLang="zh-CN" sz="2800" b="1">
                  <a:latin typeface="Times New Roman" panose="02020603050405020304" pitchFamily="18" charset="0"/>
                </a:rPr>
                <a:t>B</a:t>
              </a:r>
            </a:p>
            <a:p>
              <a:pPr eaLnBrk="1" hangingPunct="1">
                <a:lnSpc>
                  <a:spcPct val="110000"/>
                </a:lnSpc>
                <a:spcBef>
                  <a:spcPct val="15000"/>
                </a:spcBef>
                <a:buFontTx/>
                <a:buNone/>
              </a:pPr>
              <a:r>
                <a:rPr kumimoji="1" lang="en-US" altLang="zh-CN" sz="2800" b="1">
                  <a:latin typeface="Times New Roman" panose="02020603050405020304" pitchFamily="18" charset="0"/>
                </a:rPr>
                <a:t>C</a:t>
              </a:r>
              <a:endParaRPr kumimoji="1" lang="en-US" altLang="zh-CN" sz="2800">
                <a:latin typeface="Times New Roman" panose="02020603050405020304" pitchFamily="18" charset="0"/>
              </a:endParaRPr>
            </a:p>
          </p:txBody>
        </p:sp>
        <p:sp>
          <p:nvSpPr>
            <p:cNvPr id="31764" name="Line 17"/>
            <p:cNvSpPr>
              <a:spLocks noChangeShapeType="1"/>
            </p:cNvSpPr>
            <p:nvPr/>
          </p:nvSpPr>
          <p:spPr bwMode="auto">
            <a:xfrm>
              <a:off x="1872" y="1395"/>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65" name="Line 18"/>
            <p:cNvSpPr>
              <a:spLocks noChangeShapeType="1"/>
            </p:cNvSpPr>
            <p:nvPr/>
          </p:nvSpPr>
          <p:spPr bwMode="auto">
            <a:xfrm>
              <a:off x="1872" y="1725"/>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66" name="Text Box 19"/>
            <p:cNvSpPr txBox="1">
              <a:spLocks noChangeArrowheads="1"/>
            </p:cNvSpPr>
            <p:nvPr/>
          </p:nvSpPr>
          <p:spPr bwMode="auto">
            <a:xfrm>
              <a:off x="1644" y="1010"/>
              <a:ext cx="228" cy="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0"/>
                </a:spcBef>
                <a:buFontTx/>
                <a:buNone/>
              </a:pPr>
              <a:r>
                <a:rPr kumimoji="1" lang="en-US" altLang="zh-CN" sz="2800" b="1">
                  <a:solidFill>
                    <a:srgbClr val="009900"/>
                  </a:solidFill>
                  <a:latin typeface="Times New Roman" panose="02020603050405020304" pitchFamily="18" charset="0"/>
                </a:rPr>
                <a:t>0</a:t>
              </a:r>
            </a:p>
            <a:p>
              <a:pPr eaLnBrk="1" hangingPunct="1">
                <a:lnSpc>
                  <a:spcPct val="120000"/>
                </a:lnSpc>
                <a:spcBef>
                  <a:spcPct val="0"/>
                </a:spcBef>
                <a:buFontTx/>
                <a:buNone/>
              </a:pPr>
              <a:r>
                <a:rPr kumimoji="1" lang="en-US" altLang="zh-CN" sz="2800" b="1">
                  <a:solidFill>
                    <a:srgbClr val="009900"/>
                  </a:solidFill>
                  <a:latin typeface="Times New Roman" panose="02020603050405020304" pitchFamily="18" charset="0"/>
                </a:rPr>
                <a:t>1</a:t>
              </a:r>
            </a:p>
            <a:p>
              <a:pPr eaLnBrk="1" hangingPunct="1">
                <a:lnSpc>
                  <a:spcPct val="120000"/>
                </a:lnSpc>
                <a:spcBef>
                  <a:spcPct val="0"/>
                </a:spcBef>
                <a:buFontTx/>
                <a:buNone/>
              </a:pPr>
              <a:r>
                <a:rPr kumimoji="1" lang="en-US" altLang="zh-CN" sz="2800" b="1">
                  <a:solidFill>
                    <a:srgbClr val="009900"/>
                  </a:solidFill>
                  <a:latin typeface="Times New Roman" panose="02020603050405020304" pitchFamily="18" charset="0"/>
                </a:rPr>
                <a:t>2</a:t>
              </a:r>
              <a:endParaRPr kumimoji="1" lang="en-US" altLang="zh-CN" sz="2400">
                <a:latin typeface="Times New Roman" panose="02020603050405020304" pitchFamily="18" charset="0"/>
              </a:endParaRPr>
            </a:p>
          </p:txBody>
        </p:sp>
        <p:sp>
          <p:nvSpPr>
            <p:cNvPr id="31767" name="Line 20"/>
            <p:cNvSpPr>
              <a:spLocks noChangeShapeType="1"/>
            </p:cNvSpPr>
            <p:nvPr/>
          </p:nvSpPr>
          <p:spPr bwMode="auto">
            <a:xfrm>
              <a:off x="2352" y="1203"/>
              <a:ext cx="480" cy="0"/>
            </a:xfrm>
            <a:prstGeom prst="line">
              <a:avLst/>
            </a:prstGeom>
            <a:noFill/>
            <a:ln w="28575">
              <a:solidFill>
                <a:srgbClr val="CC3300"/>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68" name="Line 21"/>
            <p:cNvSpPr>
              <a:spLocks noChangeShapeType="1"/>
            </p:cNvSpPr>
            <p:nvPr/>
          </p:nvSpPr>
          <p:spPr bwMode="auto">
            <a:xfrm>
              <a:off x="2352" y="1587"/>
              <a:ext cx="480" cy="0"/>
            </a:xfrm>
            <a:prstGeom prst="line">
              <a:avLst/>
            </a:prstGeom>
            <a:noFill/>
            <a:ln w="28575">
              <a:solidFill>
                <a:srgbClr val="CC3300"/>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69" name="Rectangle 22" descr="羊皮纸"/>
            <p:cNvSpPr>
              <a:spLocks noChangeArrowheads="1"/>
            </p:cNvSpPr>
            <p:nvPr/>
          </p:nvSpPr>
          <p:spPr bwMode="auto">
            <a:xfrm>
              <a:off x="2832" y="1059"/>
              <a:ext cx="768" cy="288"/>
            </a:xfrm>
            <a:prstGeom prst="rect">
              <a:avLst/>
            </a:prstGeom>
            <a:blipFill dpi="0" rotWithShape="0">
              <a:blip r:embed="rId2"/>
              <a:srcRect/>
              <a:tile tx="0" ty="0" sx="100000" sy="100000" flip="none" algn="tl"/>
            </a:blip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31770" name="Text Box 23"/>
            <p:cNvSpPr txBox="1">
              <a:spLocks noChangeArrowheads="1"/>
            </p:cNvSpPr>
            <p:nvPr/>
          </p:nvSpPr>
          <p:spPr bwMode="auto">
            <a:xfrm>
              <a:off x="2764" y="731"/>
              <a:ext cx="874"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600" b="1">
                  <a:latin typeface="Times New Roman" panose="02020603050405020304" pitchFamily="18" charset="0"/>
                </a:rPr>
                <a:t>dest link</a:t>
              </a:r>
              <a:endParaRPr kumimoji="1" lang="en-US" altLang="zh-CN" sz="2600">
                <a:latin typeface="Times New Roman" panose="02020603050405020304" pitchFamily="18" charset="0"/>
              </a:endParaRPr>
            </a:p>
          </p:txBody>
        </p:sp>
        <p:sp>
          <p:nvSpPr>
            <p:cNvPr id="31771" name="Line 24"/>
            <p:cNvSpPr>
              <a:spLocks noChangeShapeType="1"/>
            </p:cNvSpPr>
            <p:nvPr/>
          </p:nvSpPr>
          <p:spPr bwMode="auto">
            <a:xfrm>
              <a:off x="3216" y="1059"/>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72" name="Rectangle 25" descr="羊皮纸"/>
            <p:cNvSpPr>
              <a:spLocks noChangeArrowheads="1"/>
            </p:cNvSpPr>
            <p:nvPr/>
          </p:nvSpPr>
          <p:spPr bwMode="auto">
            <a:xfrm>
              <a:off x="2832" y="1443"/>
              <a:ext cx="768" cy="288"/>
            </a:xfrm>
            <a:prstGeom prst="rect">
              <a:avLst/>
            </a:prstGeom>
            <a:blipFill dpi="0" rotWithShape="0">
              <a:blip r:embed="rId2"/>
              <a:srcRect/>
              <a:tile tx="0" ty="0" sx="100000" sy="100000" flip="none" algn="tl"/>
            </a:blip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31773" name="Line 26"/>
            <p:cNvSpPr>
              <a:spLocks noChangeShapeType="1"/>
            </p:cNvSpPr>
            <p:nvPr/>
          </p:nvSpPr>
          <p:spPr bwMode="auto">
            <a:xfrm>
              <a:off x="3408" y="1587"/>
              <a:ext cx="480" cy="0"/>
            </a:xfrm>
            <a:prstGeom prst="line">
              <a:avLst/>
            </a:prstGeom>
            <a:noFill/>
            <a:ln w="28575">
              <a:solidFill>
                <a:srgbClr val="CC3300"/>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74" name="Line 27"/>
            <p:cNvSpPr>
              <a:spLocks noChangeShapeType="1"/>
            </p:cNvSpPr>
            <p:nvPr/>
          </p:nvSpPr>
          <p:spPr bwMode="auto">
            <a:xfrm>
              <a:off x="3216" y="1443"/>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75" name="Rectangle 28" descr="羊皮纸"/>
            <p:cNvSpPr>
              <a:spLocks noChangeArrowheads="1"/>
            </p:cNvSpPr>
            <p:nvPr/>
          </p:nvSpPr>
          <p:spPr bwMode="auto">
            <a:xfrm>
              <a:off x="3888" y="1443"/>
              <a:ext cx="768" cy="288"/>
            </a:xfrm>
            <a:prstGeom prst="rect">
              <a:avLst/>
            </a:prstGeom>
            <a:blipFill dpi="0" rotWithShape="0">
              <a:blip r:embed="rId2"/>
              <a:srcRect/>
              <a:tile tx="0" ty="0" sx="100000" sy="100000" flip="none" algn="tl"/>
            </a:blip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31776" name="Line 29"/>
            <p:cNvSpPr>
              <a:spLocks noChangeShapeType="1"/>
            </p:cNvSpPr>
            <p:nvPr/>
          </p:nvSpPr>
          <p:spPr bwMode="auto">
            <a:xfrm>
              <a:off x="4272" y="1443"/>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77" name="Text Box 30"/>
            <p:cNvSpPr txBox="1">
              <a:spLocks noChangeArrowheads="1"/>
            </p:cNvSpPr>
            <p:nvPr/>
          </p:nvSpPr>
          <p:spPr bwMode="auto">
            <a:xfrm>
              <a:off x="3820" y="1126"/>
              <a:ext cx="874"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600" b="1">
                  <a:latin typeface="Times New Roman" panose="02020603050405020304" pitchFamily="18" charset="0"/>
                </a:rPr>
                <a:t>dest link</a:t>
              </a:r>
              <a:endParaRPr kumimoji="1" lang="en-US" altLang="zh-CN" sz="2600">
                <a:latin typeface="Times New Roman" panose="02020603050405020304" pitchFamily="18" charset="0"/>
              </a:endParaRPr>
            </a:p>
          </p:txBody>
        </p:sp>
        <p:sp>
          <p:nvSpPr>
            <p:cNvPr id="31778" name="Text Box 31"/>
            <p:cNvSpPr txBox="1">
              <a:spLocks noChangeArrowheads="1"/>
            </p:cNvSpPr>
            <p:nvPr/>
          </p:nvSpPr>
          <p:spPr bwMode="auto">
            <a:xfrm>
              <a:off x="4320" y="1341"/>
              <a:ext cx="29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3600" b="1">
                  <a:solidFill>
                    <a:srgbClr val="CC3300"/>
                  </a:solidFill>
                  <a:latin typeface="Times New Roman" panose="02020603050405020304" pitchFamily="18" charset="0"/>
                  <a:sym typeface="Symbol" panose="05050102010706020507" pitchFamily="18" charset="2"/>
                </a:rPr>
                <a:t></a:t>
              </a:r>
              <a:endParaRPr kumimoji="1" lang="en-US" altLang="zh-CN" sz="2400">
                <a:latin typeface="Times New Roman" panose="02020603050405020304" pitchFamily="18" charset="0"/>
              </a:endParaRPr>
            </a:p>
          </p:txBody>
        </p:sp>
        <p:sp>
          <p:nvSpPr>
            <p:cNvPr id="31779" name="Text Box 32"/>
            <p:cNvSpPr txBox="1">
              <a:spLocks noChangeArrowheads="1"/>
            </p:cNvSpPr>
            <p:nvPr/>
          </p:nvSpPr>
          <p:spPr bwMode="auto">
            <a:xfrm>
              <a:off x="2758" y="1865"/>
              <a:ext cx="16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2800" b="1">
                  <a:latin typeface="Times New Roman" panose="02020603050405020304" pitchFamily="18" charset="0"/>
                  <a:ea typeface="仿宋_GB2312" pitchFamily="49" charset="-122"/>
                </a:rPr>
                <a:t>邻接表 </a:t>
              </a:r>
              <a:r>
                <a:rPr kumimoji="1" lang="en-US" altLang="zh-CN" sz="2800" b="1">
                  <a:latin typeface="Times New Roman" panose="02020603050405020304" pitchFamily="18" charset="0"/>
                  <a:ea typeface="仿宋_GB2312" pitchFamily="49" charset="-122"/>
                </a:rPr>
                <a:t>(</a:t>
              </a:r>
              <a:r>
                <a:rPr kumimoji="1" lang="zh-CN" altLang="en-US" sz="2800" b="1">
                  <a:latin typeface="Times New Roman" panose="02020603050405020304" pitchFamily="18" charset="0"/>
                  <a:ea typeface="仿宋_GB2312" pitchFamily="49" charset="-122"/>
                </a:rPr>
                <a:t>出边表</a:t>
              </a:r>
              <a:r>
                <a:rPr kumimoji="1" lang="en-US" altLang="zh-CN" sz="2800" b="1">
                  <a:latin typeface="Times New Roman" panose="02020603050405020304" pitchFamily="18" charset="0"/>
                  <a:ea typeface="仿宋_GB2312" pitchFamily="49" charset="-122"/>
                </a:rPr>
                <a:t>)</a:t>
              </a:r>
              <a:endParaRPr kumimoji="1" lang="en-US" altLang="zh-CN" sz="2800">
                <a:latin typeface="Times New Roman" panose="02020603050405020304" pitchFamily="18" charset="0"/>
              </a:endParaRPr>
            </a:p>
          </p:txBody>
        </p:sp>
        <p:sp>
          <p:nvSpPr>
            <p:cNvPr id="31780" name="Text Box 33"/>
            <p:cNvSpPr txBox="1">
              <a:spLocks noChangeArrowheads="1"/>
            </p:cNvSpPr>
            <p:nvPr/>
          </p:nvSpPr>
          <p:spPr bwMode="auto">
            <a:xfrm>
              <a:off x="1758" y="2288"/>
              <a:ext cx="85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600" b="1">
                  <a:latin typeface="Times New Roman" panose="02020603050405020304" pitchFamily="18" charset="0"/>
                </a:rPr>
                <a:t>data adj</a:t>
              </a:r>
              <a:endParaRPr kumimoji="1" lang="en-US" altLang="zh-CN" sz="2600">
                <a:latin typeface="Times New Roman" panose="02020603050405020304" pitchFamily="18" charset="0"/>
              </a:endParaRPr>
            </a:p>
          </p:txBody>
        </p:sp>
        <p:sp>
          <p:nvSpPr>
            <p:cNvPr id="31781" name="Rectangle 34" descr="羊皮纸"/>
            <p:cNvSpPr>
              <a:spLocks noChangeArrowheads="1"/>
            </p:cNvSpPr>
            <p:nvPr/>
          </p:nvSpPr>
          <p:spPr bwMode="auto">
            <a:xfrm>
              <a:off x="1860" y="2614"/>
              <a:ext cx="624" cy="1050"/>
            </a:xfrm>
            <a:prstGeom prst="rect">
              <a:avLst/>
            </a:prstGeom>
            <a:blipFill dpi="0" rotWithShape="0">
              <a:blip r:embed="rId2"/>
              <a:srcRect/>
              <a:tile tx="0" ty="0" sx="100000" sy="100000" flip="none" algn="tl"/>
            </a:blip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31782" name="Line 35"/>
            <p:cNvSpPr>
              <a:spLocks noChangeShapeType="1"/>
            </p:cNvSpPr>
            <p:nvPr/>
          </p:nvSpPr>
          <p:spPr bwMode="auto">
            <a:xfrm>
              <a:off x="2196" y="2614"/>
              <a:ext cx="0" cy="1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83" name="Text Box 36"/>
            <p:cNvSpPr txBox="1">
              <a:spLocks noChangeArrowheads="1"/>
            </p:cNvSpPr>
            <p:nvPr/>
          </p:nvSpPr>
          <p:spPr bwMode="auto">
            <a:xfrm>
              <a:off x="1895" y="2584"/>
              <a:ext cx="278" cy="1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10000"/>
                </a:lnSpc>
                <a:spcBef>
                  <a:spcPct val="15000"/>
                </a:spcBef>
                <a:buFontTx/>
                <a:buNone/>
              </a:pPr>
              <a:r>
                <a:rPr kumimoji="1" lang="en-US" altLang="zh-CN" sz="2800" b="1">
                  <a:latin typeface="Times New Roman" panose="02020603050405020304" pitchFamily="18" charset="0"/>
                </a:rPr>
                <a:t>A</a:t>
              </a:r>
            </a:p>
            <a:p>
              <a:pPr eaLnBrk="1" hangingPunct="1">
                <a:lnSpc>
                  <a:spcPct val="110000"/>
                </a:lnSpc>
                <a:spcBef>
                  <a:spcPct val="15000"/>
                </a:spcBef>
                <a:buFontTx/>
                <a:buNone/>
              </a:pPr>
              <a:r>
                <a:rPr kumimoji="1" lang="en-US" altLang="zh-CN" sz="2800" b="1">
                  <a:latin typeface="Times New Roman" panose="02020603050405020304" pitchFamily="18" charset="0"/>
                </a:rPr>
                <a:t>B</a:t>
              </a:r>
            </a:p>
            <a:p>
              <a:pPr eaLnBrk="1" hangingPunct="1">
                <a:lnSpc>
                  <a:spcPct val="110000"/>
                </a:lnSpc>
                <a:spcBef>
                  <a:spcPct val="15000"/>
                </a:spcBef>
                <a:buFontTx/>
                <a:buNone/>
              </a:pPr>
              <a:r>
                <a:rPr kumimoji="1" lang="en-US" altLang="zh-CN" sz="2800" b="1">
                  <a:latin typeface="Times New Roman" panose="02020603050405020304" pitchFamily="18" charset="0"/>
                </a:rPr>
                <a:t>C</a:t>
              </a:r>
              <a:endParaRPr kumimoji="1" lang="en-US" altLang="zh-CN" sz="2800">
                <a:latin typeface="Times New Roman" panose="02020603050405020304" pitchFamily="18" charset="0"/>
              </a:endParaRPr>
            </a:p>
          </p:txBody>
        </p:sp>
        <p:sp>
          <p:nvSpPr>
            <p:cNvPr id="31784" name="Line 37"/>
            <p:cNvSpPr>
              <a:spLocks noChangeShapeType="1"/>
            </p:cNvSpPr>
            <p:nvPr/>
          </p:nvSpPr>
          <p:spPr bwMode="auto">
            <a:xfrm>
              <a:off x="1860" y="295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85" name="Line 38"/>
            <p:cNvSpPr>
              <a:spLocks noChangeShapeType="1"/>
            </p:cNvSpPr>
            <p:nvPr/>
          </p:nvSpPr>
          <p:spPr bwMode="auto">
            <a:xfrm>
              <a:off x="1860" y="32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86" name="Text Box 39"/>
            <p:cNvSpPr txBox="1">
              <a:spLocks noChangeArrowheads="1"/>
            </p:cNvSpPr>
            <p:nvPr/>
          </p:nvSpPr>
          <p:spPr bwMode="auto">
            <a:xfrm>
              <a:off x="1632" y="2565"/>
              <a:ext cx="228" cy="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0"/>
                </a:spcBef>
                <a:buFontTx/>
                <a:buNone/>
              </a:pPr>
              <a:r>
                <a:rPr kumimoji="1" lang="en-US" altLang="zh-CN" sz="2800" b="1">
                  <a:solidFill>
                    <a:srgbClr val="009900"/>
                  </a:solidFill>
                  <a:latin typeface="Times New Roman" panose="02020603050405020304" pitchFamily="18" charset="0"/>
                </a:rPr>
                <a:t>0</a:t>
              </a:r>
            </a:p>
            <a:p>
              <a:pPr eaLnBrk="1" hangingPunct="1">
                <a:lnSpc>
                  <a:spcPct val="120000"/>
                </a:lnSpc>
                <a:spcBef>
                  <a:spcPct val="0"/>
                </a:spcBef>
                <a:buFontTx/>
                <a:buNone/>
              </a:pPr>
              <a:r>
                <a:rPr kumimoji="1" lang="en-US" altLang="zh-CN" sz="2800" b="1">
                  <a:solidFill>
                    <a:srgbClr val="009900"/>
                  </a:solidFill>
                  <a:latin typeface="Times New Roman" panose="02020603050405020304" pitchFamily="18" charset="0"/>
                </a:rPr>
                <a:t>1</a:t>
              </a:r>
            </a:p>
            <a:p>
              <a:pPr eaLnBrk="1" hangingPunct="1">
                <a:lnSpc>
                  <a:spcPct val="120000"/>
                </a:lnSpc>
                <a:spcBef>
                  <a:spcPct val="0"/>
                </a:spcBef>
                <a:buFontTx/>
                <a:buNone/>
              </a:pPr>
              <a:r>
                <a:rPr kumimoji="1" lang="en-US" altLang="zh-CN" sz="2800" b="1">
                  <a:solidFill>
                    <a:srgbClr val="009900"/>
                  </a:solidFill>
                  <a:latin typeface="Times New Roman" panose="02020603050405020304" pitchFamily="18" charset="0"/>
                </a:rPr>
                <a:t>2</a:t>
              </a:r>
              <a:endParaRPr kumimoji="1" lang="en-US" altLang="zh-CN" sz="2400">
                <a:latin typeface="Times New Roman" panose="02020603050405020304" pitchFamily="18" charset="0"/>
              </a:endParaRPr>
            </a:p>
          </p:txBody>
        </p:sp>
        <p:sp>
          <p:nvSpPr>
            <p:cNvPr id="31787" name="Line 40"/>
            <p:cNvSpPr>
              <a:spLocks noChangeShapeType="1"/>
            </p:cNvSpPr>
            <p:nvPr/>
          </p:nvSpPr>
          <p:spPr bwMode="auto">
            <a:xfrm>
              <a:off x="2340" y="2758"/>
              <a:ext cx="480" cy="0"/>
            </a:xfrm>
            <a:prstGeom prst="line">
              <a:avLst/>
            </a:prstGeom>
            <a:noFill/>
            <a:ln w="28575">
              <a:solidFill>
                <a:srgbClr val="CC3300"/>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88" name="Line 41"/>
            <p:cNvSpPr>
              <a:spLocks noChangeShapeType="1"/>
            </p:cNvSpPr>
            <p:nvPr/>
          </p:nvSpPr>
          <p:spPr bwMode="auto">
            <a:xfrm>
              <a:off x="2340" y="3142"/>
              <a:ext cx="480" cy="0"/>
            </a:xfrm>
            <a:prstGeom prst="line">
              <a:avLst/>
            </a:prstGeom>
            <a:noFill/>
            <a:ln w="28575">
              <a:solidFill>
                <a:srgbClr val="CC3300"/>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89" name="Rectangle 42" descr="羊皮纸"/>
            <p:cNvSpPr>
              <a:spLocks noChangeArrowheads="1"/>
            </p:cNvSpPr>
            <p:nvPr/>
          </p:nvSpPr>
          <p:spPr bwMode="auto">
            <a:xfrm>
              <a:off x="2820" y="2614"/>
              <a:ext cx="768" cy="288"/>
            </a:xfrm>
            <a:prstGeom prst="rect">
              <a:avLst/>
            </a:prstGeom>
            <a:blipFill dpi="0" rotWithShape="0">
              <a:blip r:embed="rId2"/>
              <a:srcRect/>
              <a:tile tx="0" ty="0" sx="100000" sy="100000" flip="none" algn="tl"/>
            </a:blip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31790" name="Text Box 43"/>
            <p:cNvSpPr txBox="1">
              <a:spLocks noChangeArrowheads="1"/>
            </p:cNvSpPr>
            <p:nvPr/>
          </p:nvSpPr>
          <p:spPr bwMode="auto">
            <a:xfrm>
              <a:off x="2752" y="2303"/>
              <a:ext cx="874"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600" b="1">
                  <a:latin typeface="Times New Roman" panose="02020603050405020304" pitchFamily="18" charset="0"/>
                </a:rPr>
                <a:t>dest link</a:t>
              </a:r>
              <a:endParaRPr kumimoji="1" lang="en-US" altLang="zh-CN" sz="2600">
                <a:latin typeface="Times New Roman" panose="02020603050405020304" pitchFamily="18" charset="0"/>
              </a:endParaRPr>
            </a:p>
          </p:txBody>
        </p:sp>
        <p:sp>
          <p:nvSpPr>
            <p:cNvPr id="31791" name="Line 44"/>
            <p:cNvSpPr>
              <a:spLocks noChangeShapeType="1"/>
            </p:cNvSpPr>
            <p:nvPr/>
          </p:nvSpPr>
          <p:spPr bwMode="auto">
            <a:xfrm>
              <a:off x="3204" y="2614"/>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92" name="Rectangle 45" descr="羊皮纸"/>
            <p:cNvSpPr>
              <a:spLocks noChangeArrowheads="1"/>
            </p:cNvSpPr>
            <p:nvPr/>
          </p:nvSpPr>
          <p:spPr bwMode="auto">
            <a:xfrm>
              <a:off x="2820" y="2998"/>
              <a:ext cx="768" cy="288"/>
            </a:xfrm>
            <a:prstGeom prst="rect">
              <a:avLst/>
            </a:prstGeom>
            <a:blipFill dpi="0" rotWithShape="0">
              <a:blip r:embed="rId2"/>
              <a:srcRect/>
              <a:tile tx="0" ty="0" sx="100000" sy="100000" flip="none" algn="tl"/>
            </a:blip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31793" name="Line 46"/>
            <p:cNvSpPr>
              <a:spLocks noChangeShapeType="1"/>
            </p:cNvSpPr>
            <p:nvPr/>
          </p:nvSpPr>
          <p:spPr bwMode="auto">
            <a:xfrm>
              <a:off x="3204" y="2998"/>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94" name="Text Box 47"/>
            <p:cNvSpPr txBox="1">
              <a:spLocks noChangeArrowheads="1"/>
            </p:cNvSpPr>
            <p:nvPr/>
          </p:nvSpPr>
          <p:spPr bwMode="auto">
            <a:xfrm>
              <a:off x="2752" y="3761"/>
              <a:ext cx="189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2800" b="1">
                  <a:latin typeface="Times New Roman" panose="02020603050405020304" pitchFamily="18" charset="0"/>
                  <a:ea typeface="仿宋_GB2312" pitchFamily="49" charset="-122"/>
                </a:rPr>
                <a:t>逆邻接表 </a:t>
              </a:r>
              <a:r>
                <a:rPr kumimoji="1" lang="en-US" altLang="zh-CN" sz="2800" b="1">
                  <a:latin typeface="Times New Roman" panose="02020603050405020304" pitchFamily="18" charset="0"/>
                  <a:ea typeface="仿宋_GB2312" pitchFamily="49" charset="-122"/>
                </a:rPr>
                <a:t>(</a:t>
              </a:r>
              <a:r>
                <a:rPr kumimoji="1" lang="zh-CN" altLang="en-US" sz="2800" b="1">
                  <a:latin typeface="Times New Roman" panose="02020603050405020304" pitchFamily="18" charset="0"/>
                  <a:ea typeface="仿宋_GB2312" pitchFamily="49" charset="-122"/>
                </a:rPr>
                <a:t>入边表</a:t>
              </a:r>
              <a:r>
                <a:rPr kumimoji="1" lang="en-US" altLang="zh-CN" sz="2800" b="1">
                  <a:latin typeface="Times New Roman" panose="02020603050405020304" pitchFamily="18" charset="0"/>
                  <a:ea typeface="仿宋_GB2312" pitchFamily="49" charset="-122"/>
                </a:rPr>
                <a:t>)</a:t>
              </a:r>
              <a:endParaRPr kumimoji="1" lang="en-US" altLang="zh-CN" sz="2800">
                <a:latin typeface="Times New Roman" panose="02020603050405020304" pitchFamily="18" charset="0"/>
              </a:endParaRPr>
            </a:p>
          </p:txBody>
        </p:sp>
        <p:sp>
          <p:nvSpPr>
            <p:cNvPr id="31795" name="Line 48"/>
            <p:cNvSpPr>
              <a:spLocks noChangeShapeType="1"/>
            </p:cNvSpPr>
            <p:nvPr/>
          </p:nvSpPr>
          <p:spPr bwMode="auto">
            <a:xfrm>
              <a:off x="2334" y="3545"/>
              <a:ext cx="480" cy="0"/>
            </a:xfrm>
            <a:prstGeom prst="line">
              <a:avLst/>
            </a:prstGeom>
            <a:noFill/>
            <a:ln w="28575">
              <a:solidFill>
                <a:srgbClr val="CC3300"/>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96" name="Rectangle 49" descr="羊皮纸"/>
            <p:cNvSpPr>
              <a:spLocks noChangeArrowheads="1"/>
            </p:cNvSpPr>
            <p:nvPr/>
          </p:nvSpPr>
          <p:spPr bwMode="auto">
            <a:xfrm>
              <a:off x="2814" y="3401"/>
              <a:ext cx="768" cy="288"/>
            </a:xfrm>
            <a:prstGeom prst="rect">
              <a:avLst/>
            </a:prstGeom>
            <a:blipFill dpi="0" rotWithShape="0">
              <a:blip r:embed="rId2"/>
              <a:srcRect/>
              <a:tile tx="0" ty="0" sx="100000" sy="100000" flip="none" algn="tl"/>
            </a:blip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31797" name="Line 50"/>
            <p:cNvSpPr>
              <a:spLocks noChangeShapeType="1"/>
            </p:cNvSpPr>
            <p:nvPr/>
          </p:nvSpPr>
          <p:spPr bwMode="auto">
            <a:xfrm>
              <a:off x="3198" y="3401"/>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98" name="Text Box 51"/>
            <p:cNvSpPr txBox="1">
              <a:spLocks noChangeArrowheads="1"/>
            </p:cNvSpPr>
            <p:nvPr/>
          </p:nvSpPr>
          <p:spPr bwMode="auto">
            <a:xfrm>
              <a:off x="2903" y="103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800" b="1">
                  <a:solidFill>
                    <a:schemeClr val="tx2"/>
                  </a:solidFill>
                  <a:latin typeface="Times New Roman" panose="02020603050405020304" pitchFamily="18" charset="0"/>
                </a:rPr>
                <a:t>1</a:t>
              </a:r>
              <a:endParaRPr kumimoji="1" lang="en-US" altLang="zh-CN" sz="2800">
                <a:latin typeface="Times New Roman" panose="02020603050405020304" pitchFamily="18" charset="0"/>
              </a:endParaRPr>
            </a:p>
          </p:txBody>
        </p:sp>
        <p:sp>
          <p:nvSpPr>
            <p:cNvPr id="31799" name="Text Box 52"/>
            <p:cNvSpPr txBox="1">
              <a:spLocks noChangeArrowheads="1"/>
            </p:cNvSpPr>
            <p:nvPr/>
          </p:nvSpPr>
          <p:spPr bwMode="auto">
            <a:xfrm>
              <a:off x="2903" y="142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800" b="1">
                  <a:solidFill>
                    <a:schemeClr val="tx2"/>
                  </a:solidFill>
                  <a:latin typeface="Times New Roman" panose="02020603050405020304" pitchFamily="18" charset="0"/>
                </a:rPr>
                <a:t>0</a:t>
              </a:r>
              <a:endParaRPr kumimoji="1" lang="en-US" altLang="zh-CN" sz="2800">
                <a:latin typeface="Times New Roman" panose="02020603050405020304" pitchFamily="18" charset="0"/>
              </a:endParaRPr>
            </a:p>
          </p:txBody>
        </p:sp>
        <p:sp>
          <p:nvSpPr>
            <p:cNvPr id="31800" name="Text Box 53"/>
            <p:cNvSpPr txBox="1">
              <a:spLocks noChangeArrowheads="1"/>
            </p:cNvSpPr>
            <p:nvPr/>
          </p:nvSpPr>
          <p:spPr bwMode="auto">
            <a:xfrm>
              <a:off x="3980" y="142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800" b="1">
                  <a:solidFill>
                    <a:schemeClr val="tx2"/>
                  </a:solidFill>
                  <a:latin typeface="Times New Roman" panose="02020603050405020304" pitchFamily="18" charset="0"/>
                </a:rPr>
                <a:t>2</a:t>
              </a:r>
              <a:endParaRPr kumimoji="1" lang="en-US" altLang="zh-CN" sz="2800">
                <a:latin typeface="Times New Roman" panose="02020603050405020304" pitchFamily="18" charset="0"/>
              </a:endParaRPr>
            </a:p>
          </p:txBody>
        </p:sp>
        <p:sp>
          <p:nvSpPr>
            <p:cNvPr id="31801" name="Text Box 54"/>
            <p:cNvSpPr txBox="1">
              <a:spLocks noChangeArrowheads="1"/>
            </p:cNvSpPr>
            <p:nvPr/>
          </p:nvSpPr>
          <p:spPr bwMode="auto">
            <a:xfrm>
              <a:off x="3264" y="957"/>
              <a:ext cx="29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3600" b="1">
                  <a:solidFill>
                    <a:srgbClr val="CC3300"/>
                  </a:solidFill>
                  <a:latin typeface="Times New Roman" panose="02020603050405020304" pitchFamily="18" charset="0"/>
                  <a:sym typeface="Symbol" panose="05050102010706020507" pitchFamily="18" charset="2"/>
                </a:rPr>
                <a:t></a:t>
              </a:r>
              <a:endParaRPr kumimoji="1" lang="en-US" altLang="zh-CN" sz="2400">
                <a:latin typeface="Times New Roman" panose="02020603050405020304" pitchFamily="18" charset="0"/>
              </a:endParaRPr>
            </a:p>
          </p:txBody>
        </p:sp>
        <p:sp>
          <p:nvSpPr>
            <p:cNvPr id="31802" name="Text Box 55"/>
            <p:cNvSpPr txBox="1">
              <a:spLocks noChangeArrowheads="1"/>
            </p:cNvSpPr>
            <p:nvPr/>
          </p:nvSpPr>
          <p:spPr bwMode="auto">
            <a:xfrm>
              <a:off x="2208" y="1657"/>
              <a:ext cx="29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3600" b="1">
                  <a:solidFill>
                    <a:srgbClr val="CC3300"/>
                  </a:solidFill>
                  <a:latin typeface="Times New Roman" panose="02020603050405020304" pitchFamily="18" charset="0"/>
                  <a:sym typeface="Symbol" panose="05050102010706020507" pitchFamily="18" charset="2"/>
                </a:rPr>
                <a:t></a:t>
              </a:r>
              <a:endParaRPr kumimoji="1" lang="en-US" altLang="zh-CN" sz="2400">
                <a:latin typeface="Times New Roman" panose="02020603050405020304" pitchFamily="18" charset="0"/>
              </a:endParaRPr>
            </a:p>
          </p:txBody>
        </p:sp>
        <p:sp>
          <p:nvSpPr>
            <p:cNvPr id="31803" name="Text Box 56"/>
            <p:cNvSpPr txBox="1">
              <a:spLocks noChangeArrowheads="1"/>
            </p:cNvSpPr>
            <p:nvPr/>
          </p:nvSpPr>
          <p:spPr bwMode="auto">
            <a:xfrm>
              <a:off x="3264" y="2521"/>
              <a:ext cx="29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3600" b="1">
                  <a:solidFill>
                    <a:srgbClr val="CC3300"/>
                  </a:solidFill>
                  <a:latin typeface="Times New Roman" panose="02020603050405020304" pitchFamily="18" charset="0"/>
                  <a:sym typeface="Symbol" panose="05050102010706020507" pitchFamily="18" charset="2"/>
                </a:rPr>
                <a:t></a:t>
              </a:r>
              <a:endParaRPr kumimoji="1" lang="en-US" altLang="zh-CN" sz="2400">
                <a:latin typeface="Times New Roman" panose="02020603050405020304" pitchFamily="18" charset="0"/>
              </a:endParaRPr>
            </a:p>
          </p:txBody>
        </p:sp>
        <p:sp>
          <p:nvSpPr>
            <p:cNvPr id="31804" name="Text Box 57"/>
            <p:cNvSpPr txBox="1">
              <a:spLocks noChangeArrowheads="1"/>
            </p:cNvSpPr>
            <p:nvPr/>
          </p:nvSpPr>
          <p:spPr bwMode="auto">
            <a:xfrm>
              <a:off x="3264" y="2905"/>
              <a:ext cx="29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3600" b="1">
                  <a:solidFill>
                    <a:srgbClr val="CC3300"/>
                  </a:solidFill>
                  <a:latin typeface="Times New Roman" panose="02020603050405020304" pitchFamily="18" charset="0"/>
                  <a:sym typeface="Symbol" panose="05050102010706020507" pitchFamily="18" charset="2"/>
                </a:rPr>
                <a:t></a:t>
              </a:r>
              <a:endParaRPr kumimoji="1" lang="en-US" altLang="zh-CN" sz="2400">
                <a:latin typeface="Times New Roman" panose="02020603050405020304" pitchFamily="18" charset="0"/>
              </a:endParaRPr>
            </a:p>
          </p:txBody>
        </p:sp>
        <p:sp>
          <p:nvSpPr>
            <p:cNvPr id="31805" name="Text Box 58"/>
            <p:cNvSpPr txBox="1">
              <a:spLocks noChangeArrowheads="1"/>
            </p:cNvSpPr>
            <p:nvPr/>
          </p:nvSpPr>
          <p:spPr bwMode="auto">
            <a:xfrm>
              <a:off x="3264" y="3309"/>
              <a:ext cx="29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3600" b="1">
                  <a:solidFill>
                    <a:srgbClr val="CC3300"/>
                  </a:solidFill>
                  <a:latin typeface="Times New Roman" panose="02020603050405020304" pitchFamily="18" charset="0"/>
                  <a:sym typeface="Symbol" panose="05050102010706020507" pitchFamily="18" charset="2"/>
                </a:rPr>
                <a:t></a:t>
              </a:r>
              <a:endParaRPr kumimoji="1" lang="en-US" altLang="zh-CN" sz="2400">
                <a:latin typeface="Times New Roman" panose="02020603050405020304" pitchFamily="18" charset="0"/>
              </a:endParaRPr>
            </a:p>
          </p:txBody>
        </p:sp>
        <p:sp>
          <p:nvSpPr>
            <p:cNvPr id="31806" name="Text Box 59"/>
            <p:cNvSpPr txBox="1">
              <a:spLocks noChangeArrowheads="1"/>
            </p:cNvSpPr>
            <p:nvPr/>
          </p:nvSpPr>
          <p:spPr bwMode="auto">
            <a:xfrm>
              <a:off x="2903" y="297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800" b="1">
                  <a:solidFill>
                    <a:schemeClr val="tx2"/>
                  </a:solidFill>
                  <a:latin typeface="Times New Roman" panose="02020603050405020304" pitchFamily="18" charset="0"/>
                </a:rPr>
                <a:t>0</a:t>
              </a:r>
              <a:endParaRPr kumimoji="1" lang="en-US" altLang="zh-CN" sz="2800">
                <a:latin typeface="Times New Roman" panose="02020603050405020304" pitchFamily="18" charset="0"/>
              </a:endParaRPr>
            </a:p>
          </p:txBody>
        </p:sp>
        <p:sp>
          <p:nvSpPr>
            <p:cNvPr id="31807" name="Text Box 60"/>
            <p:cNvSpPr txBox="1">
              <a:spLocks noChangeArrowheads="1"/>
            </p:cNvSpPr>
            <p:nvPr/>
          </p:nvSpPr>
          <p:spPr bwMode="auto">
            <a:xfrm>
              <a:off x="2903" y="258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800" b="1">
                  <a:solidFill>
                    <a:schemeClr val="tx2"/>
                  </a:solidFill>
                  <a:latin typeface="Times New Roman" panose="02020603050405020304" pitchFamily="18" charset="0"/>
                </a:rPr>
                <a:t>1</a:t>
              </a:r>
              <a:endParaRPr kumimoji="1" lang="en-US" altLang="zh-CN" sz="2800">
                <a:latin typeface="Times New Roman" panose="02020603050405020304" pitchFamily="18" charset="0"/>
              </a:endParaRPr>
            </a:p>
          </p:txBody>
        </p:sp>
        <p:sp>
          <p:nvSpPr>
            <p:cNvPr id="31808" name="Text Box 61"/>
            <p:cNvSpPr txBox="1">
              <a:spLocks noChangeArrowheads="1"/>
            </p:cNvSpPr>
            <p:nvPr/>
          </p:nvSpPr>
          <p:spPr bwMode="auto">
            <a:xfrm>
              <a:off x="2903" y="338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800" b="1">
                  <a:solidFill>
                    <a:schemeClr val="tx2"/>
                  </a:solidFill>
                  <a:latin typeface="Times New Roman" panose="02020603050405020304" pitchFamily="18" charset="0"/>
                </a:rPr>
                <a:t>1</a:t>
              </a:r>
              <a:endParaRPr kumimoji="1" lang="en-US" altLang="zh-CN" sz="2800">
                <a:latin typeface="Times New Roman" panose="02020603050405020304" pitchFamily="18" charset="0"/>
              </a:endParaRPr>
            </a:p>
          </p:txBody>
        </p:sp>
      </p:grpSp>
      <p:grpSp>
        <p:nvGrpSpPr>
          <p:cNvPr id="31749" name="Group 68"/>
          <p:cNvGrpSpPr>
            <a:grpSpLocks/>
          </p:cNvGrpSpPr>
          <p:nvPr/>
        </p:nvGrpSpPr>
        <p:grpSpPr bwMode="auto">
          <a:xfrm>
            <a:off x="2892426" y="1757363"/>
            <a:ext cx="466725" cy="2500312"/>
            <a:chOff x="862" y="731"/>
            <a:chExt cx="294" cy="1575"/>
          </a:xfrm>
        </p:grpSpPr>
        <p:sp>
          <p:nvSpPr>
            <p:cNvPr id="31750" name="Line 3"/>
            <p:cNvSpPr>
              <a:spLocks noChangeShapeType="1"/>
            </p:cNvSpPr>
            <p:nvPr/>
          </p:nvSpPr>
          <p:spPr bwMode="auto">
            <a:xfrm>
              <a:off x="1008" y="1661"/>
              <a:ext cx="0" cy="336"/>
            </a:xfrm>
            <a:prstGeom prst="line">
              <a:avLst/>
            </a:prstGeom>
            <a:noFill/>
            <a:ln w="28575">
              <a:solidFill>
                <a:srgbClr val="006600"/>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1751" name="Group 65"/>
            <p:cNvGrpSpPr>
              <a:grpSpLocks/>
            </p:cNvGrpSpPr>
            <p:nvPr/>
          </p:nvGrpSpPr>
          <p:grpSpPr bwMode="auto">
            <a:xfrm>
              <a:off x="862" y="754"/>
              <a:ext cx="288" cy="1548"/>
              <a:chOff x="864" y="816"/>
              <a:chExt cx="288" cy="1421"/>
            </a:xfrm>
          </p:grpSpPr>
          <p:sp>
            <p:nvSpPr>
              <p:cNvPr id="31757" name="Oval 7"/>
              <p:cNvSpPr>
                <a:spLocks noChangeArrowheads="1"/>
              </p:cNvSpPr>
              <p:nvPr/>
            </p:nvSpPr>
            <p:spPr bwMode="auto">
              <a:xfrm>
                <a:off x="864"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31758" name="Oval 9"/>
              <p:cNvSpPr>
                <a:spLocks noChangeArrowheads="1"/>
              </p:cNvSpPr>
              <p:nvPr/>
            </p:nvSpPr>
            <p:spPr bwMode="auto">
              <a:xfrm>
                <a:off x="864" y="1949"/>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31759" name="Oval 5"/>
              <p:cNvSpPr>
                <a:spLocks noChangeArrowheads="1"/>
              </p:cNvSpPr>
              <p:nvPr/>
            </p:nvSpPr>
            <p:spPr bwMode="auto">
              <a:xfrm>
                <a:off x="864" y="81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grpSp>
        <p:sp>
          <p:nvSpPr>
            <p:cNvPr id="31752" name="Text Box 6"/>
            <p:cNvSpPr txBox="1">
              <a:spLocks noChangeArrowheads="1"/>
            </p:cNvSpPr>
            <p:nvPr/>
          </p:nvSpPr>
          <p:spPr bwMode="auto">
            <a:xfrm>
              <a:off x="878" y="731"/>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800" b="1">
                  <a:latin typeface="Times New Roman" panose="02020603050405020304" pitchFamily="18" charset="0"/>
                </a:rPr>
                <a:t>A</a:t>
              </a:r>
              <a:endParaRPr kumimoji="1" lang="en-US" altLang="zh-CN" sz="2800">
                <a:latin typeface="Times New Roman" panose="02020603050405020304" pitchFamily="18" charset="0"/>
              </a:endParaRPr>
            </a:p>
          </p:txBody>
        </p:sp>
        <p:sp>
          <p:nvSpPr>
            <p:cNvPr id="31753" name="Text Box 8"/>
            <p:cNvSpPr txBox="1">
              <a:spLocks noChangeArrowheads="1"/>
            </p:cNvSpPr>
            <p:nvPr/>
          </p:nvSpPr>
          <p:spPr bwMode="auto">
            <a:xfrm>
              <a:off x="884" y="1374"/>
              <a:ext cx="2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800" b="1">
                  <a:latin typeface="Times New Roman" panose="02020603050405020304" pitchFamily="18" charset="0"/>
                </a:rPr>
                <a:t>B</a:t>
              </a:r>
              <a:endParaRPr kumimoji="1" lang="en-US" altLang="zh-CN" sz="2800">
                <a:latin typeface="Times New Roman" panose="02020603050405020304" pitchFamily="18" charset="0"/>
              </a:endParaRPr>
            </a:p>
          </p:txBody>
        </p:sp>
        <p:sp>
          <p:nvSpPr>
            <p:cNvPr id="31754" name="Text Box 10"/>
            <p:cNvSpPr txBox="1">
              <a:spLocks noChangeArrowheads="1"/>
            </p:cNvSpPr>
            <p:nvPr/>
          </p:nvSpPr>
          <p:spPr bwMode="auto">
            <a:xfrm>
              <a:off x="864" y="1979"/>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800" b="1">
                  <a:latin typeface="Times New Roman" panose="02020603050405020304" pitchFamily="18" charset="0"/>
                </a:rPr>
                <a:t>C</a:t>
              </a:r>
              <a:endParaRPr kumimoji="1" lang="en-US" altLang="zh-CN" sz="2800">
                <a:latin typeface="Times New Roman" panose="02020603050405020304" pitchFamily="18" charset="0"/>
              </a:endParaRPr>
            </a:p>
          </p:txBody>
        </p:sp>
        <p:sp>
          <p:nvSpPr>
            <p:cNvPr id="31755" name="Freeform 66"/>
            <p:cNvSpPr>
              <a:spLocks/>
            </p:cNvSpPr>
            <p:nvPr/>
          </p:nvSpPr>
          <p:spPr bwMode="auto">
            <a:xfrm>
              <a:off x="1043" y="1071"/>
              <a:ext cx="22" cy="318"/>
            </a:xfrm>
            <a:custGeom>
              <a:avLst/>
              <a:gdLst>
                <a:gd name="T0" fmla="*/ 0 w 22"/>
                <a:gd name="T1" fmla="*/ 0 h 318"/>
                <a:gd name="T2" fmla="*/ 22 w 22"/>
                <a:gd name="T3" fmla="*/ 136 h 318"/>
                <a:gd name="T4" fmla="*/ 0 w 22"/>
                <a:gd name="T5" fmla="*/ 318 h 318"/>
                <a:gd name="T6" fmla="*/ 0 60000 65536"/>
                <a:gd name="T7" fmla="*/ 0 60000 65536"/>
                <a:gd name="T8" fmla="*/ 0 60000 65536"/>
                <a:gd name="T9" fmla="*/ 0 w 22"/>
                <a:gd name="T10" fmla="*/ 0 h 318"/>
                <a:gd name="T11" fmla="*/ 22 w 22"/>
                <a:gd name="T12" fmla="*/ 318 h 318"/>
              </a:gdLst>
              <a:ahLst/>
              <a:cxnLst>
                <a:cxn ang="T6">
                  <a:pos x="T0" y="T1"/>
                </a:cxn>
                <a:cxn ang="T7">
                  <a:pos x="T2" y="T3"/>
                </a:cxn>
                <a:cxn ang="T8">
                  <a:pos x="T4" y="T5"/>
                </a:cxn>
              </a:cxnLst>
              <a:rect l="T9" t="T10" r="T11" b="T12"/>
              <a:pathLst>
                <a:path w="22" h="318">
                  <a:moveTo>
                    <a:pt x="0" y="0"/>
                  </a:moveTo>
                  <a:cubicBezTo>
                    <a:pt x="11" y="41"/>
                    <a:pt x="22" y="83"/>
                    <a:pt x="22" y="136"/>
                  </a:cubicBezTo>
                  <a:cubicBezTo>
                    <a:pt x="22" y="189"/>
                    <a:pt x="4" y="288"/>
                    <a:pt x="0" y="318"/>
                  </a:cubicBezTo>
                </a:path>
              </a:pathLst>
            </a:custGeom>
            <a:noFill/>
            <a:ln w="28575" cap="flat" cmpd="sng">
              <a:solidFill>
                <a:srgbClr val="006600"/>
              </a:solidFill>
              <a:prstDash val="solid"/>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756" name="Freeform 67"/>
            <p:cNvSpPr>
              <a:spLocks/>
            </p:cNvSpPr>
            <p:nvPr/>
          </p:nvSpPr>
          <p:spPr bwMode="auto">
            <a:xfrm flipH="1" flipV="1">
              <a:off x="952" y="1071"/>
              <a:ext cx="22" cy="318"/>
            </a:xfrm>
            <a:custGeom>
              <a:avLst/>
              <a:gdLst>
                <a:gd name="T0" fmla="*/ 0 w 22"/>
                <a:gd name="T1" fmla="*/ 0 h 318"/>
                <a:gd name="T2" fmla="*/ 22 w 22"/>
                <a:gd name="T3" fmla="*/ 136 h 318"/>
                <a:gd name="T4" fmla="*/ 0 w 22"/>
                <a:gd name="T5" fmla="*/ 318 h 318"/>
                <a:gd name="T6" fmla="*/ 0 60000 65536"/>
                <a:gd name="T7" fmla="*/ 0 60000 65536"/>
                <a:gd name="T8" fmla="*/ 0 60000 65536"/>
                <a:gd name="T9" fmla="*/ 0 w 22"/>
                <a:gd name="T10" fmla="*/ 0 h 318"/>
                <a:gd name="T11" fmla="*/ 22 w 22"/>
                <a:gd name="T12" fmla="*/ 318 h 318"/>
              </a:gdLst>
              <a:ahLst/>
              <a:cxnLst>
                <a:cxn ang="T6">
                  <a:pos x="T0" y="T1"/>
                </a:cxn>
                <a:cxn ang="T7">
                  <a:pos x="T2" y="T3"/>
                </a:cxn>
                <a:cxn ang="T8">
                  <a:pos x="T4" y="T5"/>
                </a:cxn>
              </a:cxnLst>
              <a:rect l="T9" t="T10" r="T11" b="T12"/>
              <a:pathLst>
                <a:path w="22" h="318">
                  <a:moveTo>
                    <a:pt x="0" y="0"/>
                  </a:moveTo>
                  <a:cubicBezTo>
                    <a:pt x="11" y="41"/>
                    <a:pt x="22" y="83"/>
                    <a:pt x="22" y="136"/>
                  </a:cubicBezTo>
                  <a:cubicBezTo>
                    <a:pt x="22" y="189"/>
                    <a:pt x="4" y="288"/>
                    <a:pt x="0" y="318"/>
                  </a:cubicBezTo>
                </a:path>
              </a:pathLst>
            </a:custGeom>
            <a:noFill/>
            <a:ln w="28575" cap="flat" cmpd="sng">
              <a:solidFill>
                <a:srgbClr val="006600"/>
              </a:solidFill>
              <a:prstDash val="solid"/>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extLst>
      <p:ext uri="{BB962C8B-B14F-4D97-AF65-F5344CB8AC3E}">
        <p14:creationId xmlns:p14="http://schemas.microsoft.com/office/powerpoint/2010/main" val="6839257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zh-CN" dirty="0"/>
              <a:t>10.1 </a:t>
            </a:r>
            <a:r>
              <a:rPr lang="zh-CN" altLang="en-US" dirty="0"/>
              <a:t>图</a:t>
            </a:r>
            <a:r>
              <a:rPr lang="en-US" altLang="zh-CN" dirty="0"/>
              <a:t>(Graph)</a:t>
            </a:r>
            <a:endParaRPr lang="zh-CN" altLang="en-US" dirty="0"/>
          </a:p>
        </p:txBody>
      </p:sp>
      <p:sp>
        <p:nvSpPr>
          <p:cNvPr id="16387" name="Rectangle 3"/>
          <p:cNvSpPr>
            <a:spLocks noGrp="1" noChangeArrowheads="1"/>
          </p:cNvSpPr>
          <p:nvPr>
            <p:ph sz="quarter" idx="1"/>
          </p:nvPr>
        </p:nvSpPr>
        <p:spPr/>
        <p:txBody>
          <a:bodyPr/>
          <a:lstStyle/>
          <a:p>
            <a:pPr algn="just" eaLnBrk="1" hangingPunct="1"/>
            <a:r>
              <a:rPr lang="zh-CN" altLang="en-US" sz="2800"/>
              <a:t>图例</a:t>
            </a:r>
          </a:p>
        </p:txBody>
      </p:sp>
      <p:grpSp>
        <p:nvGrpSpPr>
          <p:cNvPr id="16388" name="Group 4"/>
          <p:cNvGrpSpPr>
            <a:grpSpLocks/>
          </p:cNvGrpSpPr>
          <p:nvPr/>
        </p:nvGrpSpPr>
        <p:grpSpPr bwMode="auto">
          <a:xfrm>
            <a:off x="2743201" y="3048001"/>
            <a:ext cx="6410325" cy="1438275"/>
            <a:chOff x="748" y="1480"/>
            <a:chExt cx="4038" cy="906"/>
          </a:xfrm>
        </p:grpSpPr>
        <p:sp>
          <p:nvSpPr>
            <p:cNvPr id="16389" name="Oval 5"/>
            <p:cNvSpPr>
              <a:spLocks noChangeArrowheads="1"/>
            </p:cNvSpPr>
            <p:nvPr/>
          </p:nvSpPr>
          <p:spPr bwMode="auto">
            <a:xfrm>
              <a:off x="1292" y="1480"/>
              <a:ext cx="46" cy="45"/>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16390" name="Oval 6"/>
            <p:cNvSpPr>
              <a:spLocks noChangeArrowheads="1"/>
            </p:cNvSpPr>
            <p:nvPr/>
          </p:nvSpPr>
          <p:spPr bwMode="auto">
            <a:xfrm>
              <a:off x="748" y="2251"/>
              <a:ext cx="46" cy="45"/>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16391" name="Oval 7"/>
            <p:cNvSpPr>
              <a:spLocks noChangeArrowheads="1"/>
            </p:cNvSpPr>
            <p:nvPr/>
          </p:nvSpPr>
          <p:spPr bwMode="auto">
            <a:xfrm>
              <a:off x="1338" y="2341"/>
              <a:ext cx="46" cy="45"/>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16392" name="Oval 8"/>
            <p:cNvSpPr>
              <a:spLocks noChangeArrowheads="1"/>
            </p:cNvSpPr>
            <p:nvPr/>
          </p:nvSpPr>
          <p:spPr bwMode="auto">
            <a:xfrm>
              <a:off x="2608" y="1525"/>
              <a:ext cx="46" cy="45"/>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16393" name="Oval 9"/>
            <p:cNvSpPr>
              <a:spLocks noChangeArrowheads="1"/>
            </p:cNvSpPr>
            <p:nvPr/>
          </p:nvSpPr>
          <p:spPr bwMode="auto">
            <a:xfrm>
              <a:off x="4740" y="2296"/>
              <a:ext cx="46" cy="45"/>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16394" name="Oval 10"/>
            <p:cNvSpPr>
              <a:spLocks noChangeArrowheads="1"/>
            </p:cNvSpPr>
            <p:nvPr/>
          </p:nvSpPr>
          <p:spPr bwMode="auto">
            <a:xfrm>
              <a:off x="3923" y="2251"/>
              <a:ext cx="46" cy="45"/>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16395" name="Oval 11"/>
            <p:cNvSpPr>
              <a:spLocks noChangeArrowheads="1"/>
            </p:cNvSpPr>
            <p:nvPr/>
          </p:nvSpPr>
          <p:spPr bwMode="auto">
            <a:xfrm>
              <a:off x="4195" y="1480"/>
              <a:ext cx="46" cy="45"/>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16396" name="Line 12"/>
            <p:cNvSpPr>
              <a:spLocks noChangeShapeType="1"/>
            </p:cNvSpPr>
            <p:nvPr/>
          </p:nvSpPr>
          <p:spPr bwMode="auto">
            <a:xfrm flipV="1">
              <a:off x="748" y="1525"/>
              <a:ext cx="544" cy="72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97" name="Line 13"/>
            <p:cNvSpPr>
              <a:spLocks noChangeShapeType="1"/>
            </p:cNvSpPr>
            <p:nvPr/>
          </p:nvSpPr>
          <p:spPr bwMode="auto">
            <a:xfrm>
              <a:off x="748" y="2251"/>
              <a:ext cx="590" cy="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98" name="Freeform 14"/>
            <p:cNvSpPr>
              <a:spLocks/>
            </p:cNvSpPr>
            <p:nvPr/>
          </p:nvSpPr>
          <p:spPr bwMode="auto">
            <a:xfrm>
              <a:off x="1331" y="1530"/>
              <a:ext cx="7" cy="812"/>
            </a:xfrm>
            <a:custGeom>
              <a:avLst/>
              <a:gdLst>
                <a:gd name="T0" fmla="*/ 7 w 7"/>
                <a:gd name="T1" fmla="*/ 812 h 812"/>
                <a:gd name="T2" fmla="*/ 0 w 7"/>
                <a:gd name="T3" fmla="*/ 0 h 812"/>
                <a:gd name="T4" fmla="*/ 0 60000 65536"/>
                <a:gd name="T5" fmla="*/ 0 60000 65536"/>
                <a:gd name="T6" fmla="*/ 0 w 7"/>
                <a:gd name="T7" fmla="*/ 0 h 812"/>
                <a:gd name="T8" fmla="*/ 7 w 7"/>
                <a:gd name="T9" fmla="*/ 812 h 812"/>
              </a:gdLst>
              <a:ahLst/>
              <a:cxnLst>
                <a:cxn ang="T4">
                  <a:pos x="T0" y="T1"/>
                </a:cxn>
                <a:cxn ang="T5">
                  <a:pos x="T2" y="T3"/>
                </a:cxn>
              </a:cxnLst>
              <a:rect l="T6" t="T7" r="T8" b="T9"/>
              <a:pathLst>
                <a:path w="7" h="812">
                  <a:moveTo>
                    <a:pt x="7" y="812"/>
                  </a:moveTo>
                  <a:lnTo>
                    <a:pt x="0" y="0"/>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9" name="Oval 15"/>
            <p:cNvSpPr>
              <a:spLocks noChangeArrowheads="1"/>
            </p:cNvSpPr>
            <p:nvPr/>
          </p:nvSpPr>
          <p:spPr bwMode="auto">
            <a:xfrm>
              <a:off x="2154" y="2296"/>
              <a:ext cx="46" cy="45"/>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16400" name="Oval 16"/>
            <p:cNvSpPr>
              <a:spLocks noChangeArrowheads="1"/>
            </p:cNvSpPr>
            <p:nvPr/>
          </p:nvSpPr>
          <p:spPr bwMode="auto">
            <a:xfrm>
              <a:off x="2971" y="2296"/>
              <a:ext cx="46" cy="45"/>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16401" name="Line 17"/>
            <p:cNvSpPr>
              <a:spLocks noChangeShapeType="1"/>
            </p:cNvSpPr>
            <p:nvPr/>
          </p:nvSpPr>
          <p:spPr bwMode="auto">
            <a:xfrm flipV="1">
              <a:off x="2154" y="1525"/>
              <a:ext cx="499" cy="8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2" name="Line 18"/>
            <p:cNvSpPr>
              <a:spLocks noChangeShapeType="1"/>
            </p:cNvSpPr>
            <p:nvPr/>
          </p:nvSpPr>
          <p:spPr bwMode="auto">
            <a:xfrm flipH="1" flipV="1">
              <a:off x="2653" y="1525"/>
              <a:ext cx="363" cy="8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3" name="Line 19"/>
            <p:cNvSpPr>
              <a:spLocks noChangeShapeType="1"/>
            </p:cNvSpPr>
            <p:nvPr/>
          </p:nvSpPr>
          <p:spPr bwMode="auto">
            <a:xfrm>
              <a:off x="2154" y="2341"/>
              <a:ext cx="8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4" name="Line 20"/>
            <p:cNvSpPr>
              <a:spLocks noChangeShapeType="1"/>
            </p:cNvSpPr>
            <p:nvPr/>
          </p:nvSpPr>
          <p:spPr bwMode="auto">
            <a:xfrm>
              <a:off x="3969" y="2251"/>
              <a:ext cx="771" cy="4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5" name="Line 21"/>
            <p:cNvSpPr>
              <a:spLocks noChangeShapeType="1"/>
            </p:cNvSpPr>
            <p:nvPr/>
          </p:nvSpPr>
          <p:spPr bwMode="auto">
            <a:xfrm flipV="1">
              <a:off x="3969" y="1525"/>
              <a:ext cx="226" cy="72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06" name="Line 22"/>
            <p:cNvSpPr>
              <a:spLocks noChangeShapeType="1"/>
            </p:cNvSpPr>
            <p:nvPr/>
          </p:nvSpPr>
          <p:spPr bwMode="auto">
            <a:xfrm>
              <a:off x="4241" y="1525"/>
              <a:ext cx="544" cy="77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07" name="Text Box 23"/>
            <p:cNvSpPr txBox="1">
              <a:spLocks noChangeArrowheads="1"/>
            </p:cNvSpPr>
            <p:nvPr/>
          </p:nvSpPr>
          <p:spPr bwMode="auto">
            <a:xfrm>
              <a:off x="2245" y="1661"/>
              <a:ext cx="22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zh-CN" altLang="en-US" sz="1800" b="1">
                  <a:solidFill>
                    <a:srgbClr val="010103"/>
                  </a:solidFill>
                </a:rPr>
                <a:t>2</a:t>
              </a:r>
            </a:p>
          </p:txBody>
        </p:sp>
        <p:sp>
          <p:nvSpPr>
            <p:cNvPr id="16408" name="Text Box 24"/>
            <p:cNvSpPr txBox="1">
              <a:spLocks noChangeArrowheads="1"/>
            </p:cNvSpPr>
            <p:nvPr/>
          </p:nvSpPr>
          <p:spPr bwMode="auto">
            <a:xfrm>
              <a:off x="2789" y="1752"/>
              <a:ext cx="36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zh-CN" altLang="en-US" sz="1800" b="1">
                  <a:solidFill>
                    <a:srgbClr val="010103"/>
                  </a:solidFill>
                </a:rPr>
                <a:t>3.5</a:t>
              </a:r>
            </a:p>
          </p:txBody>
        </p:sp>
      </p:gr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58"/>
          <p:cNvSpPr>
            <a:spLocks noGrp="1" noChangeArrowheads="1"/>
          </p:cNvSpPr>
          <p:nvPr>
            <p:ph type="title"/>
          </p:nvPr>
        </p:nvSpPr>
        <p:spPr/>
        <p:txBody>
          <a:bodyPr/>
          <a:lstStyle/>
          <a:p>
            <a:pPr eaLnBrk="1" hangingPunct="1"/>
            <a:r>
              <a:rPr lang="zh-CN" altLang="en-US" dirty="0">
                <a:solidFill>
                  <a:srgbClr val="000000"/>
                </a:solidFill>
                <a:latin typeface="_GB2312"/>
              </a:rPr>
              <a:t>网络 </a:t>
            </a:r>
            <a:r>
              <a:rPr lang="en-US" altLang="zh-CN" dirty="0">
                <a:solidFill>
                  <a:srgbClr val="000000"/>
                </a:solidFill>
                <a:latin typeface="_GB2312"/>
              </a:rPr>
              <a:t>(</a:t>
            </a:r>
            <a:r>
              <a:rPr lang="zh-CN" altLang="en-US" dirty="0">
                <a:solidFill>
                  <a:srgbClr val="000000"/>
                </a:solidFill>
                <a:latin typeface="_GB2312"/>
              </a:rPr>
              <a:t>带权图</a:t>
            </a:r>
            <a:r>
              <a:rPr lang="en-US" altLang="zh-CN" dirty="0">
                <a:solidFill>
                  <a:srgbClr val="000000"/>
                </a:solidFill>
                <a:latin typeface="_GB2312"/>
              </a:rPr>
              <a:t>) </a:t>
            </a:r>
            <a:r>
              <a:rPr lang="zh-CN" altLang="en-US" dirty="0">
                <a:solidFill>
                  <a:srgbClr val="000000"/>
                </a:solidFill>
                <a:latin typeface="_GB2312"/>
              </a:rPr>
              <a:t>的邻接表</a:t>
            </a:r>
          </a:p>
        </p:txBody>
      </p:sp>
      <p:sp>
        <p:nvSpPr>
          <p:cNvPr id="32771" name="Rectangle 59"/>
          <p:cNvSpPr>
            <a:spLocks noGrp="1" noChangeArrowheads="1"/>
          </p:cNvSpPr>
          <p:nvPr>
            <p:ph sz="quarter" idx="1"/>
          </p:nvPr>
        </p:nvSpPr>
        <p:spPr/>
        <p:txBody>
          <a:bodyPr/>
          <a:lstStyle/>
          <a:p>
            <a:pPr eaLnBrk="1" hangingPunct="1">
              <a:buClr>
                <a:srgbClr val="800080"/>
              </a:buClr>
              <a:buSzPct val="50000"/>
            </a:pPr>
            <a:r>
              <a:rPr lang="zh-CN" altLang="en-US" sz="2800">
                <a:latin typeface="Times New Roman" panose="02020603050405020304" pitchFamily="18" charset="0"/>
                <a:ea typeface="仿宋_GB2312" pitchFamily="49" charset="-122"/>
              </a:rPr>
              <a:t>统计出边表中结点个数，得到该顶点的出度；</a:t>
            </a:r>
          </a:p>
          <a:p>
            <a:pPr eaLnBrk="1" hangingPunct="1">
              <a:buClr>
                <a:srgbClr val="800080"/>
              </a:buClr>
              <a:buSzPct val="50000"/>
            </a:pPr>
            <a:r>
              <a:rPr lang="zh-CN" altLang="en-US" sz="2800">
                <a:latin typeface="Times New Roman" panose="02020603050405020304" pitchFamily="18" charset="0"/>
                <a:ea typeface="仿宋_GB2312" pitchFamily="49" charset="-122"/>
              </a:rPr>
              <a:t>统计入边表中结点个数，得到该顶点的入度。</a:t>
            </a:r>
          </a:p>
        </p:txBody>
      </p:sp>
      <p:sp>
        <p:nvSpPr>
          <p:cNvPr id="32772" name="灯片编号占位符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4B4AA547-34D4-4C61-9C95-1B2D0B000C26}" type="slidenum">
              <a:rPr lang="en-US" altLang="zh-CN" sz="1200">
                <a:solidFill>
                  <a:srgbClr val="898989"/>
                </a:solidFill>
                <a:latin typeface="Arial" panose="020B0604020202020204" pitchFamily="34" charset="0"/>
              </a:rPr>
              <a:pPr>
                <a:spcBef>
                  <a:spcPct val="0"/>
                </a:spcBef>
                <a:buFontTx/>
                <a:buNone/>
              </a:pPr>
              <a:t>110</a:t>
            </a:fld>
            <a:endParaRPr lang="en-US" altLang="zh-CN" sz="1200">
              <a:solidFill>
                <a:srgbClr val="898989"/>
              </a:solidFill>
              <a:latin typeface="Arial" panose="020B0604020202020204" pitchFamily="34" charset="0"/>
            </a:endParaRPr>
          </a:p>
        </p:txBody>
      </p:sp>
      <p:grpSp>
        <p:nvGrpSpPr>
          <p:cNvPr id="32773" name="Group 64"/>
          <p:cNvGrpSpPr>
            <a:grpSpLocks/>
          </p:cNvGrpSpPr>
          <p:nvPr/>
        </p:nvGrpSpPr>
        <p:grpSpPr bwMode="auto">
          <a:xfrm>
            <a:off x="2351584" y="2640835"/>
            <a:ext cx="7219950" cy="3481387"/>
            <a:chOff x="555" y="845"/>
            <a:chExt cx="4548" cy="2193"/>
          </a:xfrm>
        </p:grpSpPr>
        <p:sp>
          <p:nvSpPr>
            <p:cNvPr id="32774" name="Rectangle 4" descr="羊皮纸"/>
            <p:cNvSpPr>
              <a:spLocks noChangeArrowheads="1"/>
            </p:cNvSpPr>
            <p:nvPr/>
          </p:nvSpPr>
          <p:spPr bwMode="auto">
            <a:xfrm>
              <a:off x="2127" y="1165"/>
              <a:ext cx="624" cy="1344"/>
            </a:xfrm>
            <a:prstGeom prst="rect">
              <a:avLst/>
            </a:prstGeom>
            <a:blipFill dpi="0" rotWithShape="0">
              <a:blip r:embed="rId2"/>
              <a:srcRect/>
              <a:tile tx="0" ty="0" sx="100000" sy="100000" flip="none" algn="tl"/>
            </a:blip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grpSp>
          <p:nvGrpSpPr>
            <p:cNvPr id="32775" name="Group 62"/>
            <p:cNvGrpSpPr>
              <a:grpSpLocks/>
            </p:cNvGrpSpPr>
            <p:nvPr/>
          </p:nvGrpSpPr>
          <p:grpSpPr bwMode="auto">
            <a:xfrm>
              <a:off x="555" y="1065"/>
              <a:ext cx="1200" cy="1431"/>
              <a:chOff x="336" y="651"/>
              <a:chExt cx="1200" cy="1431"/>
            </a:xfrm>
          </p:grpSpPr>
          <p:grpSp>
            <p:nvGrpSpPr>
              <p:cNvPr id="32815" name="Group 61"/>
              <p:cNvGrpSpPr>
                <a:grpSpLocks/>
              </p:cNvGrpSpPr>
              <p:nvPr/>
            </p:nvGrpSpPr>
            <p:grpSpPr bwMode="auto">
              <a:xfrm>
                <a:off x="432" y="820"/>
                <a:ext cx="1008" cy="1113"/>
                <a:chOff x="432" y="820"/>
                <a:chExt cx="1008" cy="1113"/>
              </a:xfrm>
            </p:grpSpPr>
            <p:sp>
              <p:nvSpPr>
                <p:cNvPr id="32821" name="Line 5"/>
                <p:cNvSpPr>
                  <a:spLocks noChangeShapeType="1"/>
                </p:cNvSpPr>
                <p:nvPr/>
              </p:nvSpPr>
              <p:spPr bwMode="auto">
                <a:xfrm>
                  <a:off x="1296" y="1124"/>
                  <a:ext cx="0" cy="556"/>
                </a:xfrm>
                <a:prstGeom prst="line">
                  <a:avLst/>
                </a:prstGeom>
                <a:noFill/>
                <a:ln w="28575">
                  <a:solidFill>
                    <a:srgbClr val="008000"/>
                  </a:solidFill>
                  <a:round/>
                  <a:headEnd type="stealth" w="lg"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22" name="Line 6"/>
                <p:cNvSpPr>
                  <a:spLocks noChangeShapeType="1"/>
                </p:cNvSpPr>
                <p:nvPr/>
              </p:nvSpPr>
              <p:spPr bwMode="auto">
                <a:xfrm flipV="1">
                  <a:off x="680" y="1073"/>
                  <a:ext cx="520" cy="611"/>
                </a:xfrm>
                <a:prstGeom prst="line">
                  <a:avLst/>
                </a:prstGeom>
                <a:noFill/>
                <a:ln w="28575">
                  <a:solidFill>
                    <a:srgbClr val="008000"/>
                  </a:solidFill>
                  <a:round/>
                  <a:headEnd type="stealth" w="lg" len="lg"/>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23" name="Line 7"/>
                <p:cNvSpPr>
                  <a:spLocks noChangeShapeType="1"/>
                </p:cNvSpPr>
                <p:nvPr/>
              </p:nvSpPr>
              <p:spPr bwMode="auto">
                <a:xfrm flipH="1">
                  <a:off x="589" y="1139"/>
                  <a:ext cx="0" cy="499"/>
                </a:xfrm>
                <a:prstGeom prst="line">
                  <a:avLst/>
                </a:prstGeom>
                <a:noFill/>
                <a:ln w="28575">
                  <a:solidFill>
                    <a:srgbClr val="008000"/>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24" name="Oval 8" descr="羊皮纸"/>
                <p:cNvSpPr>
                  <a:spLocks noChangeArrowheads="1"/>
                </p:cNvSpPr>
                <p:nvPr/>
              </p:nvSpPr>
              <p:spPr bwMode="auto">
                <a:xfrm>
                  <a:off x="432" y="1629"/>
                  <a:ext cx="288" cy="304"/>
                </a:xfrm>
                <a:prstGeom prst="ellipse">
                  <a:avLst/>
                </a:prstGeom>
                <a:blipFill dpi="0" rotWithShape="0">
                  <a:blip r:embed="rId2"/>
                  <a:srcRect/>
                  <a:tile tx="0" ty="0" sx="100000" sy="100000" flip="none" algn="tl"/>
                </a:blipFill>
                <a:ln w="9525">
                  <a:solidFill>
                    <a:srgbClr val="CC3300"/>
                  </a:solidFill>
                  <a:round/>
                  <a:headEnd/>
                  <a:tailEnd/>
                </a:ln>
                <a:effectLst>
                  <a:outerShdw dist="35921" dir="2700000" algn="ctr" rotWithShape="0">
                    <a:schemeClr val="bg2"/>
                  </a:outerShdw>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en-US" altLang="zh-CN" sz="2800" b="1">
                      <a:latin typeface="Times New Roman" panose="02020603050405020304" pitchFamily="18" charset="0"/>
                    </a:rPr>
                    <a:t>B</a:t>
                  </a:r>
                  <a:endParaRPr kumimoji="1" lang="en-US" altLang="zh-CN" sz="2400">
                    <a:latin typeface="Times New Roman" panose="02020603050405020304" pitchFamily="18" charset="0"/>
                  </a:endParaRPr>
                </a:p>
              </p:txBody>
            </p:sp>
            <p:sp>
              <p:nvSpPr>
                <p:cNvPr id="32825" name="Oval 9" descr="羊皮纸"/>
                <p:cNvSpPr>
                  <a:spLocks noChangeArrowheads="1"/>
                </p:cNvSpPr>
                <p:nvPr/>
              </p:nvSpPr>
              <p:spPr bwMode="auto">
                <a:xfrm>
                  <a:off x="437" y="820"/>
                  <a:ext cx="288" cy="304"/>
                </a:xfrm>
                <a:prstGeom prst="ellipse">
                  <a:avLst/>
                </a:prstGeom>
                <a:blipFill dpi="0" rotWithShape="0">
                  <a:blip r:embed="rId2"/>
                  <a:srcRect/>
                  <a:tile tx="0" ty="0" sx="100000" sy="100000" flip="none" algn="tl"/>
                </a:blipFill>
                <a:ln w="9525">
                  <a:solidFill>
                    <a:srgbClr val="CC3300"/>
                  </a:solidFill>
                  <a:round/>
                  <a:headEnd/>
                  <a:tailEnd/>
                </a:ln>
                <a:effectLst>
                  <a:outerShdw dist="35921" dir="2700000" algn="ctr" rotWithShape="0">
                    <a:schemeClr val="bg2"/>
                  </a:outerShdw>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en-US" altLang="zh-CN" sz="2800" b="1">
                      <a:latin typeface="Times New Roman" panose="02020603050405020304" pitchFamily="18" charset="0"/>
                    </a:rPr>
                    <a:t>A</a:t>
                  </a:r>
                  <a:endParaRPr kumimoji="1" lang="en-US" altLang="zh-CN" sz="2400">
                    <a:latin typeface="Times New Roman" panose="02020603050405020304" pitchFamily="18" charset="0"/>
                  </a:endParaRPr>
                </a:p>
              </p:txBody>
            </p:sp>
            <p:sp>
              <p:nvSpPr>
                <p:cNvPr id="32826" name="Oval 10" descr="羊皮纸"/>
                <p:cNvSpPr>
                  <a:spLocks noChangeArrowheads="1"/>
                </p:cNvSpPr>
                <p:nvPr/>
              </p:nvSpPr>
              <p:spPr bwMode="auto">
                <a:xfrm>
                  <a:off x="1152" y="1629"/>
                  <a:ext cx="288" cy="304"/>
                </a:xfrm>
                <a:prstGeom prst="ellipse">
                  <a:avLst/>
                </a:prstGeom>
                <a:blipFill dpi="0" rotWithShape="0">
                  <a:blip r:embed="rId2"/>
                  <a:srcRect/>
                  <a:tile tx="0" ty="0" sx="100000" sy="100000" flip="none" algn="tl"/>
                </a:blipFill>
                <a:ln w="9525">
                  <a:solidFill>
                    <a:srgbClr val="CC3300"/>
                  </a:solidFill>
                  <a:round/>
                  <a:headEnd/>
                  <a:tailEnd/>
                </a:ln>
                <a:effectLst>
                  <a:outerShdw dist="35921" dir="2700000" algn="ctr" rotWithShape="0">
                    <a:schemeClr val="bg2"/>
                  </a:outerShdw>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en-US" altLang="zh-CN" sz="2800" b="1">
                      <a:latin typeface="Times New Roman" panose="02020603050405020304" pitchFamily="18" charset="0"/>
                    </a:rPr>
                    <a:t>C</a:t>
                  </a:r>
                  <a:endParaRPr kumimoji="1" lang="en-US" altLang="zh-CN" sz="2400">
                    <a:latin typeface="Times New Roman" panose="02020603050405020304" pitchFamily="18" charset="0"/>
                  </a:endParaRPr>
                </a:p>
              </p:txBody>
            </p:sp>
            <p:sp>
              <p:nvSpPr>
                <p:cNvPr id="32827" name="Oval 11" descr="羊皮纸"/>
                <p:cNvSpPr>
                  <a:spLocks noChangeArrowheads="1"/>
                </p:cNvSpPr>
                <p:nvPr/>
              </p:nvSpPr>
              <p:spPr bwMode="auto">
                <a:xfrm>
                  <a:off x="1152" y="820"/>
                  <a:ext cx="288" cy="304"/>
                </a:xfrm>
                <a:prstGeom prst="ellipse">
                  <a:avLst/>
                </a:prstGeom>
                <a:blipFill dpi="0" rotWithShape="0">
                  <a:blip r:embed="rId2"/>
                  <a:srcRect/>
                  <a:tile tx="0" ty="0" sx="100000" sy="100000" flip="none" algn="tl"/>
                </a:blipFill>
                <a:ln w="9525">
                  <a:solidFill>
                    <a:srgbClr val="CC3300"/>
                  </a:solidFill>
                  <a:round/>
                  <a:headEnd/>
                  <a:tailEnd/>
                </a:ln>
                <a:effectLst>
                  <a:outerShdw dist="35921" dir="2700000" algn="ctr" rotWithShape="0">
                    <a:schemeClr val="bg2"/>
                  </a:outerShdw>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en-US" altLang="zh-CN" sz="2800" b="1">
                      <a:latin typeface="Times New Roman" panose="02020603050405020304" pitchFamily="18" charset="0"/>
                    </a:rPr>
                    <a:t>D</a:t>
                  </a:r>
                  <a:endParaRPr kumimoji="1" lang="en-US" altLang="zh-CN" sz="2400">
                    <a:latin typeface="Times New Roman" panose="02020603050405020304" pitchFamily="18" charset="0"/>
                  </a:endParaRPr>
                </a:p>
              </p:txBody>
            </p:sp>
            <p:sp>
              <p:nvSpPr>
                <p:cNvPr id="32828" name="Line 12"/>
                <p:cNvSpPr>
                  <a:spLocks noChangeShapeType="1"/>
                </p:cNvSpPr>
                <p:nvPr/>
              </p:nvSpPr>
              <p:spPr bwMode="auto">
                <a:xfrm>
                  <a:off x="720" y="972"/>
                  <a:ext cx="432" cy="0"/>
                </a:xfrm>
                <a:prstGeom prst="line">
                  <a:avLst/>
                </a:prstGeom>
                <a:noFill/>
                <a:ln w="28575">
                  <a:solidFill>
                    <a:srgbClr val="008000"/>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29" name="Line 13"/>
                <p:cNvSpPr>
                  <a:spLocks noChangeShapeType="1"/>
                </p:cNvSpPr>
                <p:nvPr/>
              </p:nvSpPr>
              <p:spPr bwMode="auto">
                <a:xfrm>
                  <a:off x="720" y="1781"/>
                  <a:ext cx="432" cy="0"/>
                </a:xfrm>
                <a:prstGeom prst="line">
                  <a:avLst/>
                </a:prstGeom>
                <a:noFill/>
                <a:ln w="28575">
                  <a:solidFill>
                    <a:srgbClr val="008000"/>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2816" name="Text Box 14"/>
              <p:cNvSpPr txBox="1">
                <a:spLocks noChangeArrowheads="1"/>
              </p:cNvSpPr>
              <p:nvPr/>
            </p:nvSpPr>
            <p:spPr bwMode="auto">
              <a:xfrm>
                <a:off x="816" y="65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800" b="1">
                    <a:solidFill>
                      <a:schemeClr val="tx2"/>
                    </a:solidFill>
                    <a:latin typeface="Times New Roman" panose="02020603050405020304" pitchFamily="18" charset="0"/>
                  </a:rPr>
                  <a:t>6</a:t>
                </a:r>
                <a:endParaRPr kumimoji="1" lang="en-US" altLang="zh-CN" sz="2400">
                  <a:latin typeface="Times New Roman" panose="02020603050405020304" pitchFamily="18" charset="0"/>
                </a:endParaRPr>
              </a:p>
            </p:txBody>
          </p:sp>
          <p:sp>
            <p:nvSpPr>
              <p:cNvPr id="32817" name="Text Box 15"/>
              <p:cNvSpPr txBox="1">
                <a:spLocks noChangeArrowheads="1"/>
              </p:cNvSpPr>
              <p:nvPr/>
            </p:nvSpPr>
            <p:spPr bwMode="auto">
              <a:xfrm>
                <a:off x="816" y="104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800" b="1">
                    <a:solidFill>
                      <a:schemeClr val="tx2"/>
                    </a:solidFill>
                    <a:latin typeface="Times New Roman" panose="02020603050405020304" pitchFamily="18" charset="0"/>
                  </a:rPr>
                  <a:t>9</a:t>
                </a:r>
                <a:endParaRPr kumimoji="1" lang="en-US" altLang="zh-CN" sz="2400">
                  <a:latin typeface="Times New Roman" panose="02020603050405020304" pitchFamily="18" charset="0"/>
                </a:endParaRPr>
              </a:p>
            </p:txBody>
          </p:sp>
          <p:sp>
            <p:nvSpPr>
              <p:cNvPr id="32818" name="Text Box 16"/>
              <p:cNvSpPr txBox="1">
                <a:spLocks noChangeArrowheads="1"/>
              </p:cNvSpPr>
              <p:nvPr/>
            </p:nvSpPr>
            <p:spPr bwMode="auto">
              <a:xfrm>
                <a:off x="336" y="118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800" b="1">
                    <a:solidFill>
                      <a:schemeClr val="tx2"/>
                    </a:solidFill>
                    <a:latin typeface="Times New Roman" panose="02020603050405020304" pitchFamily="18" charset="0"/>
                  </a:rPr>
                  <a:t>5</a:t>
                </a:r>
                <a:endParaRPr kumimoji="1" lang="en-US" altLang="zh-CN" sz="2400">
                  <a:latin typeface="Times New Roman" panose="02020603050405020304" pitchFamily="18" charset="0"/>
                </a:endParaRPr>
              </a:p>
            </p:txBody>
          </p:sp>
          <p:sp>
            <p:nvSpPr>
              <p:cNvPr id="32819" name="Text Box 17"/>
              <p:cNvSpPr txBox="1">
                <a:spLocks noChangeArrowheads="1"/>
              </p:cNvSpPr>
              <p:nvPr/>
            </p:nvSpPr>
            <p:spPr bwMode="auto">
              <a:xfrm>
                <a:off x="1308" y="118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800" b="1">
                    <a:solidFill>
                      <a:schemeClr val="tx2"/>
                    </a:solidFill>
                    <a:latin typeface="Times New Roman" panose="02020603050405020304" pitchFamily="18" charset="0"/>
                  </a:rPr>
                  <a:t>2</a:t>
                </a:r>
                <a:endParaRPr kumimoji="1" lang="en-US" altLang="zh-CN" sz="2400">
                  <a:latin typeface="Times New Roman" panose="02020603050405020304" pitchFamily="18" charset="0"/>
                </a:endParaRPr>
              </a:p>
            </p:txBody>
          </p:sp>
          <p:sp>
            <p:nvSpPr>
              <p:cNvPr id="32820" name="Text Box 18"/>
              <p:cNvSpPr txBox="1">
                <a:spLocks noChangeArrowheads="1"/>
              </p:cNvSpPr>
              <p:nvPr/>
            </p:nvSpPr>
            <p:spPr bwMode="auto">
              <a:xfrm>
                <a:off x="864" y="175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800" b="1">
                    <a:solidFill>
                      <a:schemeClr val="tx2"/>
                    </a:solidFill>
                    <a:latin typeface="Times New Roman" panose="02020603050405020304" pitchFamily="18" charset="0"/>
                  </a:rPr>
                  <a:t>8</a:t>
                </a:r>
                <a:endParaRPr kumimoji="1" lang="en-US" altLang="zh-CN" sz="2400">
                  <a:latin typeface="Times New Roman" panose="02020603050405020304" pitchFamily="18" charset="0"/>
                </a:endParaRPr>
              </a:p>
            </p:txBody>
          </p:sp>
        </p:grpSp>
        <p:sp>
          <p:nvSpPr>
            <p:cNvPr id="32776" name="Text Box 19"/>
            <p:cNvSpPr txBox="1">
              <a:spLocks noChangeArrowheads="1"/>
            </p:cNvSpPr>
            <p:nvPr/>
          </p:nvSpPr>
          <p:spPr bwMode="auto">
            <a:xfrm>
              <a:off x="2018" y="845"/>
              <a:ext cx="85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600" b="1">
                  <a:latin typeface="Times New Roman" panose="02020603050405020304" pitchFamily="18" charset="0"/>
                </a:rPr>
                <a:t>data adj</a:t>
              </a:r>
              <a:endParaRPr kumimoji="1" lang="en-US" altLang="zh-CN" sz="2600">
                <a:latin typeface="Times New Roman" panose="02020603050405020304" pitchFamily="18" charset="0"/>
              </a:endParaRPr>
            </a:p>
          </p:txBody>
        </p:sp>
        <p:sp>
          <p:nvSpPr>
            <p:cNvPr id="32777" name="Line 20"/>
            <p:cNvSpPr>
              <a:spLocks noChangeShapeType="1"/>
            </p:cNvSpPr>
            <p:nvPr/>
          </p:nvSpPr>
          <p:spPr bwMode="auto">
            <a:xfrm>
              <a:off x="2463" y="1171"/>
              <a:ext cx="0" cy="13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78" name="Text Box 21"/>
            <p:cNvSpPr txBox="1">
              <a:spLocks noChangeArrowheads="1"/>
            </p:cNvSpPr>
            <p:nvPr/>
          </p:nvSpPr>
          <p:spPr bwMode="auto">
            <a:xfrm>
              <a:off x="2162" y="1141"/>
              <a:ext cx="278" cy="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10000"/>
                </a:lnSpc>
                <a:spcBef>
                  <a:spcPct val="15000"/>
                </a:spcBef>
                <a:buFontTx/>
                <a:buNone/>
              </a:pPr>
              <a:r>
                <a:rPr kumimoji="1" lang="en-US" altLang="zh-CN" sz="2800" b="1">
                  <a:latin typeface="Times New Roman" panose="02020603050405020304" pitchFamily="18" charset="0"/>
                </a:rPr>
                <a:t>A</a:t>
              </a:r>
            </a:p>
            <a:p>
              <a:pPr eaLnBrk="1" hangingPunct="1">
                <a:lnSpc>
                  <a:spcPct val="110000"/>
                </a:lnSpc>
                <a:spcBef>
                  <a:spcPct val="15000"/>
                </a:spcBef>
                <a:buFontTx/>
                <a:buNone/>
              </a:pPr>
              <a:r>
                <a:rPr kumimoji="1" lang="en-US" altLang="zh-CN" sz="2800" b="1">
                  <a:latin typeface="Times New Roman" panose="02020603050405020304" pitchFamily="18" charset="0"/>
                </a:rPr>
                <a:t>B</a:t>
              </a:r>
            </a:p>
            <a:p>
              <a:pPr eaLnBrk="1" hangingPunct="1">
                <a:lnSpc>
                  <a:spcPct val="110000"/>
                </a:lnSpc>
                <a:spcBef>
                  <a:spcPct val="15000"/>
                </a:spcBef>
                <a:buFontTx/>
                <a:buNone/>
              </a:pPr>
              <a:r>
                <a:rPr kumimoji="1" lang="en-US" altLang="zh-CN" sz="2800" b="1">
                  <a:latin typeface="Times New Roman" panose="02020603050405020304" pitchFamily="18" charset="0"/>
                </a:rPr>
                <a:t>C</a:t>
              </a:r>
            </a:p>
            <a:p>
              <a:pPr eaLnBrk="1" hangingPunct="1">
                <a:lnSpc>
                  <a:spcPct val="110000"/>
                </a:lnSpc>
                <a:spcBef>
                  <a:spcPct val="15000"/>
                </a:spcBef>
                <a:buFontTx/>
                <a:buNone/>
              </a:pPr>
              <a:r>
                <a:rPr kumimoji="1" lang="en-US" altLang="zh-CN" sz="2800" b="1">
                  <a:latin typeface="Times New Roman" panose="02020603050405020304" pitchFamily="18" charset="0"/>
                </a:rPr>
                <a:t>D</a:t>
              </a:r>
              <a:endParaRPr kumimoji="1" lang="en-US" altLang="zh-CN" sz="2800">
                <a:latin typeface="Times New Roman" panose="02020603050405020304" pitchFamily="18" charset="0"/>
              </a:endParaRPr>
            </a:p>
          </p:txBody>
        </p:sp>
        <p:sp>
          <p:nvSpPr>
            <p:cNvPr id="32779" name="Line 22"/>
            <p:cNvSpPr>
              <a:spLocks noChangeShapeType="1"/>
            </p:cNvSpPr>
            <p:nvPr/>
          </p:nvSpPr>
          <p:spPr bwMode="auto">
            <a:xfrm>
              <a:off x="2127" y="1501"/>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0" name="Line 23"/>
            <p:cNvSpPr>
              <a:spLocks noChangeShapeType="1"/>
            </p:cNvSpPr>
            <p:nvPr/>
          </p:nvSpPr>
          <p:spPr bwMode="auto">
            <a:xfrm>
              <a:off x="2127" y="1837"/>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1" name="Text Box 24"/>
            <p:cNvSpPr txBox="1">
              <a:spLocks noChangeArrowheads="1"/>
            </p:cNvSpPr>
            <p:nvPr/>
          </p:nvSpPr>
          <p:spPr bwMode="auto">
            <a:xfrm>
              <a:off x="1899" y="1122"/>
              <a:ext cx="228" cy="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0"/>
                </a:spcBef>
                <a:buFontTx/>
                <a:buNone/>
              </a:pPr>
              <a:r>
                <a:rPr kumimoji="1" lang="en-US" altLang="zh-CN" sz="2800" b="1">
                  <a:solidFill>
                    <a:srgbClr val="009900"/>
                  </a:solidFill>
                  <a:latin typeface="Times New Roman" panose="02020603050405020304" pitchFamily="18" charset="0"/>
                </a:rPr>
                <a:t>0</a:t>
              </a:r>
            </a:p>
            <a:p>
              <a:pPr eaLnBrk="1" hangingPunct="1">
                <a:lnSpc>
                  <a:spcPct val="120000"/>
                </a:lnSpc>
                <a:spcBef>
                  <a:spcPct val="0"/>
                </a:spcBef>
                <a:buFontTx/>
                <a:buNone/>
              </a:pPr>
              <a:r>
                <a:rPr kumimoji="1" lang="en-US" altLang="zh-CN" sz="2800" b="1">
                  <a:solidFill>
                    <a:srgbClr val="009900"/>
                  </a:solidFill>
                  <a:latin typeface="Times New Roman" panose="02020603050405020304" pitchFamily="18" charset="0"/>
                </a:rPr>
                <a:t>1</a:t>
              </a:r>
            </a:p>
            <a:p>
              <a:pPr eaLnBrk="1" hangingPunct="1">
                <a:lnSpc>
                  <a:spcPct val="120000"/>
                </a:lnSpc>
                <a:spcBef>
                  <a:spcPct val="0"/>
                </a:spcBef>
                <a:buFontTx/>
                <a:buNone/>
              </a:pPr>
              <a:r>
                <a:rPr kumimoji="1" lang="en-US" altLang="zh-CN" sz="2800" b="1">
                  <a:solidFill>
                    <a:srgbClr val="009900"/>
                  </a:solidFill>
                  <a:latin typeface="Times New Roman" panose="02020603050405020304" pitchFamily="18" charset="0"/>
                </a:rPr>
                <a:t>2</a:t>
              </a:r>
            </a:p>
            <a:p>
              <a:pPr eaLnBrk="1" hangingPunct="1">
                <a:lnSpc>
                  <a:spcPct val="120000"/>
                </a:lnSpc>
                <a:spcBef>
                  <a:spcPct val="0"/>
                </a:spcBef>
                <a:buFontTx/>
                <a:buNone/>
              </a:pPr>
              <a:r>
                <a:rPr kumimoji="1" lang="en-US" altLang="zh-CN" sz="2800" b="1">
                  <a:solidFill>
                    <a:srgbClr val="009900"/>
                  </a:solidFill>
                  <a:latin typeface="Times New Roman" panose="02020603050405020304" pitchFamily="18" charset="0"/>
                </a:rPr>
                <a:t>3</a:t>
              </a:r>
              <a:endParaRPr kumimoji="1" lang="en-US" altLang="zh-CN" sz="2400">
                <a:latin typeface="Times New Roman" panose="02020603050405020304" pitchFamily="18" charset="0"/>
              </a:endParaRPr>
            </a:p>
          </p:txBody>
        </p:sp>
        <p:sp>
          <p:nvSpPr>
            <p:cNvPr id="32782" name="Line 25"/>
            <p:cNvSpPr>
              <a:spLocks noChangeShapeType="1"/>
            </p:cNvSpPr>
            <p:nvPr/>
          </p:nvSpPr>
          <p:spPr bwMode="auto">
            <a:xfrm>
              <a:off x="2607" y="1315"/>
              <a:ext cx="480" cy="0"/>
            </a:xfrm>
            <a:prstGeom prst="line">
              <a:avLst/>
            </a:prstGeom>
            <a:noFill/>
            <a:ln w="28575">
              <a:solidFill>
                <a:srgbClr val="CC3300"/>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3" name="Line 26"/>
            <p:cNvSpPr>
              <a:spLocks noChangeShapeType="1"/>
            </p:cNvSpPr>
            <p:nvPr/>
          </p:nvSpPr>
          <p:spPr bwMode="auto">
            <a:xfrm>
              <a:off x="2607" y="1699"/>
              <a:ext cx="480" cy="0"/>
            </a:xfrm>
            <a:prstGeom prst="line">
              <a:avLst/>
            </a:prstGeom>
            <a:noFill/>
            <a:ln w="28575">
              <a:solidFill>
                <a:srgbClr val="CC3300"/>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4" name="Rectangle 27" descr="羊皮纸"/>
            <p:cNvSpPr>
              <a:spLocks noChangeArrowheads="1"/>
            </p:cNvSpPr>
            <p:nvPr/>
          </p:nvSpPr>
          <p:spPr bwMode="auto">
            <a:xfrm>
              <a:off x="3087" y="1171"/>
              <a:ext cx="864" cy="288"/>
            </a:xfrm>
            <a:prstGeom prst="rect">
              <a:avLst/>
            </a:prstGeom>
            <a:blipFill dpi="0" rotWithShape="0">
              <a:blip r:embed="rId2"/>
              <a:srcRect/>
              <a:tile tx="0" ty="0" sx="100000" sy="100000" flip="none" algn="tl"/>
            </a:blip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32785" name="Text Box 28"/>
            <p:cNvSpPr txBox="1">
              <a:spLocks noChangeArrowheads="1"/>
            </p:cNvSpPr>
            <p:nvPr/>
          </p:nvSpPr>
          <p:spPr bwMode="auto">
            <a:xfrm>
              <a:off x="2891" y="845"/>
              <a:ext cx="1272"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600" b="1">
                  <a:latin typeface="Times New Roman" panose="02020603050405020304" pitchFamily="18" charset="0"/>
                </a:rPr>
                <a:t>dest cost link</a:t>
              </a:r>
              <a:endParaRPr kumimoji="1" lang="en-US" altLang="zh-CN" sz="2600">
                <a:latin typeface="Times New Roman" panose="02020603050405020304" pitchFamily="18" charset="0"/>
              </a:endParaRPr>
            </a:p>
          </p:txBody>
        </p:sp>
        <p:sp>
          <p:nvSpPr>
            <p:cNvPr id="32786" name="Line 29"/>
            <p:cNvSpPr>
              <a:spLocks noChangeShapeType="1"/>
            </p:cNvSpPr>
            <p:nvPr/>
          </p:nvSpPr>
          <p:spPr bwMode="auto">
            <a:xfrm>
              <a:off x="3375" y="1171"/>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7" name="Rectangle 30" descr="羊皮纸"/>
            <p:cNvSpPr>
              <a:spLocks noChangeArrowheads="1"/>
            </p:cNvSpPr>
            <p:nvPr/>
          </p:nvSpPr>
          <p:spPr bwMode="auto">
            <a:xfrm>
              <a:off x="3087" y="1549"/>
              <a:ext cx="864" cy="288"/>
            </a:xfrm>
            <a:prstGeom prst="rect">
              <a:avLst/>
            </a:prstGeom>
            <a:blipFill dpi="0" rotWithShape="0">
              <a:blip r:embed="rId2"/>
              <a:srcRect/>
              <a:tile tx="0" ty="0" sx="100000" sy="100000" flip="none" algn="tl"/>
            </a:blip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32788" name="Line 31"/>
            <p:cNvSpPr>
              <a:spLocks noChangeShapeType="1"/>
            </p:cNvSpPr>
            <p:nvPr/>
          </p:nvSpPr>
          <p:spPr bwMode="auto">
            <a:xfrm>
              <a:off x="3375" y="1555"/>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9" name="Text Box 32"/>
            <p:cNvSpPr txBox="1">
              <a:spLocks noChangeArrowheads="1"/>
            </p:cNvSpPr>
            <p:nvPr/>
          </p:nvSpPr>
          <p:spPr bwMode="auto">
            <a:xfrm>
              <a:off x="3663" y="1453"/>
              <a:ext cx="29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3600" b="1">
                  <a:solidFill>
                    <a:srgbClr val="CC3300"/>
                  </a:solidFill>
                  <a:latin typeface="Times New Roman" panose="02020603050405020304" pitchFamily="18" charset="0"/>
                  <a:sym typeface="Symbol" panose="05050102010706020507" pitchFamily="18" charset="2"/>
                </a:rPr>
                <a:t></a:t>
              </a:r>
              <a:endParaRPr kumimoji="1" lang="en-US" altLang="zh-CN" sz="2400">
                <a:latin typeface="Times New Roman" panose="02020603050405020304" pitchFamily="18" charset="0"/>
              </a:endParaRPr>
            </a:p>
          </p:txBody>
        </p:sp>
        <p:sp>
          <p:nvSpPr>
            <p:cNvPr id="32790" name="Line 33"/>
            <p:cNvSpPr>
              <a:spLocks noChangeShapeType="1"/>
            </p:cNvSpPr>
            <p:nvPr/>
          </p:nvSpPr>
          <p:spPr bwMode="auto">
            <a:xfrm>
              <a:off x="2127" y="2173"/>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91" name="Line 34"/>
            <p:cNvSpPr>
              <a:spLocks noChangeShapeType="1"/>
            </p:cNvSpPr>
            <p:nvPr/>
          </p:nvSpPr>
          <p:spPr bwMode="auto">
            <a:xfrm>
              <a:off x="3663" y="1165"/>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92" name="Line 35"/>
            <p:cNvSpPr>
              <a:spLocks noChangeShapeType="1"/>
            </p:cNvSpPr>
            <p:nvPr/>
          </p:nvSpPr>
          <p:spPr bwMode="auto">
            <a:xfrm>
              <a:off x="3663" y="1549"/>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93" name="Rectangle 36" descr="羊皮纸"/>
            <p:cNvSpPr>
              <a:spLocks noChangeArrowheads="1"/>
            </p:cNvSpPr>
            <p:nvPr/>
          </p:nvSpPr>
          <p:spPr bwMode="auto">
            <a:xfrm>
              <a:off x="4239" y="1171"/>
              <a:ext cx="864" cy="288"/>
            </a:xfrm>
            <a:prstGeom prst="rect">
              <a:avLst/>
            </a:prstGeom>
            <a:blipFill dpi="0" rotWithShape="0">
              <a:blip r:embed="rId2"/>
              <a:srcRect/>
              <a:tile tx="0" ty="0" sx="100000" sy="100000" flip="none" algn="tl"/>
            </a:blip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32794" name="Line 37"/>
            <p:cNvSpPr>
              <a:spLocks noChangeShapeType="1"/>
            </p:cNvSpPr>
            <p:nvPr/>
          </p:nvSpPr>
          <p:spPr bwMode="auto">
            <a:xfrm>
              <a:off x="4527" y="1171"/>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95" name="Line 38"/>
            <p:cNvSpPr>
              <a:spLocks noChangeShapeType="1"/>
            </p:cNvSpPr>
            <p:nvPr/>
          </p:nvSpPr>
          <p:spPr bwMode="auto">
            <a:xfrm>
              <a:off x="4815" y="1165"/>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96" name="Rectangle 39" descr="羊皮纸"/>
            <p:cNvSpPr>
              <a:spLocks noChangeArrowheads="1"/>
            </p:cNvSpPr>
            <p:nvPr/>
          </p:nvSpPr>
          <p:spPr bwMode="auto">
            <a:xfrm>
              <a:off x="3087" y="1933"/>
              <a:ext cx="864" cy="288"/>
            </a:xfrm>
            <a:prstGeom prst="rect">
              <a:avLst/>
            </a:prstGeom>
            <a:blipFill dpi="0" rotWithShape="0">
              <a:blip r:embed="rId2"/>
              <a:srcRect/>
              <a:tile tx="0" ty="0" sx="100000" sy="100000" flip="none" algn="tl"/>
            </a:blip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32797" name="Line 40"/>
            <p:cNvSpPr>
              <a:spLocks noChangeShapeType="1"/>
            </p:cNvSpPr>
            <p:nvPr/>
          </p:nvSpPr>
          <p:spPr bwMode="auto">
            <a:xfrm>
              <a:off x="3375" y="1933"/>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98" name="Line 41"/>
            <p:cNvSpPr>
              <a:spLocks noChangeShapeType="1"/>
            </p:cNvSpPr>
            <p:nvPr/>
          </p:nvSpPr>
          <p:spPr bwMode="auto">
            <a:xfrm>
              <a:off x="3663" y="1933"/>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99" name="Rectangle 42" descr="羊皮纸"/>
            <p:cNvSpPr>
              <a:spLocks noChangeArrowheads="1"/>
            </p:cNvSpPr>
            <p:nvPr/>
          </p:nvSpPr>
          <p:spPr bwMode="auto">
            <a:xfrm>
              <a:off x="3087" y="2317"/>
              <a:ext cx="864" cy="288"/>
            </a:xfrm>
            <a:prstGeom prst="rect">
              <a:avLst/>
            </a:prstGeom>
            <a:blipFill dpi="0" rotWithShape="0">
              <a:blip r:embed="rId2"/>
              <a:srcRect/>
              <a:tile tx="0" ty="0" sx="100000" sy="100000" flip="none" algn="tl"/>
            </a:blip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32800" name="Line 43"/>
            <p:cNvSpPr>
              <a:spLocks noChangeShapeType="1"/>
            </p:cNvSpPr>
            <p:nvPr/>
          </p:nvSpPr>
          <p:spPr bwMode="auto">
            <a:xfrm>
              <a:off x="3375" y="2317"/>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01" name="Line 44"/>
            <p:cNvSpPr>
              <a:spLocks noChangeShapeType="1"/>
            </p:cNvSpPr>
            <p:nvPr/>
          </p:nvSpPr>
          <p:spPr bwMode="auto">
            <a:xfrm>
              <a:off x="3663" y="2311"/>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02" name="Line 45"/>
            <p:cNvSpPr>
              <a:spLocks noChangeShapeType="1"/>
            </p:cNvSpPr>
            <p:nvPr/>
          </p:nvSpPr>
          <p:spPr bwMode="auto">
            <a:xfrm>
              <a:off x="2607" y="2029"/>
              <a:ext cx="480" cy="0"/>
            </a:xfrm>
            <a:prstGeom prst="line">
              <a:avLst/>
            </a:prstGeom>
            <a:noFill/>
            <a:ln w="28575">
              <a:solidFill>
                <a:srgbClr val="CC3300"/>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03" name="Line 46"/>
            <p:cNvSpPr>
              <a:spLocks noChangeShapeType="1"/>
            </p:cNvSpPr>
            <p:nvPr/>
          </p:nvSpPr>
          <p:spPr bwMode="auto">
            <a:xfrm>
              <a:off x="2607" y="2317"/>
              <a:ext cx="480" cy="144"/>
            </a:xfrm>
            <a:prstGeom prst="line">
              <a:avLst/>
            </a:prstGeom>
            <a:noFill/>
            <a:ln w="28575">
              <a:solidFill>
                <a:srgbClr val="CC3300"/>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04" name="Text Box 47"/>
            <p:cNvSpPr txBox="1">
              <a:spLocks noChangeArrowheads="1"/>
            </p:cNvSpPr>
            <p:nvPr/>
          </p:nvSpPr>
          <p:spPr bwMode="auto">
            <a:xfrm>
              <a:off x="3663" y="1837"/>
              <a:ext cx="29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3600" b="1">
                  <a:solidFill>
                    <a:srgbClr val="CC3300"/>
                  </a:solidFill>
                  <a:latin typeface="Times New Roman" panose="02020603050405020304" pitchFamily="18" charset="0"/>
                  <a:sym typeface="Symbol" panose="05050102010706020507" pitchFamily="18" charset="2"/>
                </a:rPr>
                <a:t></a:t>
              </a:r>
              <a:endParaRPr kumimoji="1" lang="en-US" altLang="zh-CN" sz="2400">
                <a:latin typeface="Times New Roman" panose="02020603050405020304" pitchFamily="18" charset="0"/>
              </a:endParaRPr>
            </a:p>
          </p:txBody>
        </p:sp>
        <p:sp>
          <p:nvSpPr>
            <p:cNvPr id="32805" name="Text Box 48"/>
            <p:cNvSpPr txBox="1">
              <a:spLocks noChangeArrowheads="1"/>
            </p:cNvSpPr>
            <p:nvPr/>
          </p:nvSpPr>
          <p:spPr bwMode="auto">
            <a:xfrm>
              <a:off x="3663" y="2221"/>
              <a:ext cx="29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3600" b="1">
                  <a:solidFill>
                    <a:srgbClr val="CC3300"/>
                  </a:solidFill>
                  <a:latin typeface="Times New Roman" panose="02020603050405020304" pitchFamily="18" charset="0"/>
                  <a:sym typeface="Symbol" panose="05050102010706020507" pitchFamily="18" charset="2"/>
                </a:rPr>
                <a:t></a:t>
              </a:r>
              <a:endParaRPr kumimoji="1" lang="en-US" altLang="zh-CN" sz="2400">
                <a:latin typeface="Times New Roman" panose="02020603050405020304" pitchFamily="18" charset="0"/>
              </a:endParaRPr>
            </a:p>
          </p:txBody>
        </p:sp>
        <p:sp>
          <p:nvSpPr>
            <p:cNvPr id="32806" name="Text Box 49"/>
            <p:cNvSpPr txBox="1">
              <a:spLocks noChangeArrowheads="1"/>
            </p:cNvSpPr>
            <p:nvPr/>
          </p:nvSpPr>
          <p:spPr bwMode="auto">
            <a:xfrm>
              <a:off x="4813" y="1069"/>
              <a:ext cx="29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3600" b="1">
                  <a:solidFill>
                    <a:srgbClr val="CC3300"/>
                  </a:solidFill>
                  <a:latin typeface="Times New Roman" panose="02020603050405020304" pitchFamily="18" charset="0"/>
                  <a:sym typeface="Symbol" panose="05050102010706020507" pitchFamily="18" charset="2"/>
                </a:rPr>
                <a:t></a:t>
              </a:r>
              <a:endParaRPr kumimoji="1" lang="en-US" altLang="zh-CN" sz="2400">
                <a:latin typeface="Times New Roman" panose="02020603050405020304" pitchFamily="18" charset="0"/>
              </a:endParaRPr>
            </a:p>
          </p:txBody>
        </p:sp>
        <p:sp>
          <p:nvSpPr>
            <p:cNvPr id="32807" name="Line 50"/>
            <p:cNvSpPr>
              <a:spLocks noChangeShapeType="1"/>
            </p:cNvSpPr>
            <p:nvPr/>
          </p:nvSpPr>
          <p:spPr bwMode="auto">
            <a:xfrm>
              <a:off x="3807" y="1309"/>
              <a:ext cx="432" cy="0"/>
            </a:xfrm>
            <a:prstGeom prst="line">
              <a:avLst/>
            </a:prstGeom>
            <a:noFill/>
            <a:ln w="28575">
              <a:solidFill>
                <a:srgbClr val="CC3300"/>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08" name="Text Box 51"/>
            <p:cNvSpPr txBox="1">
              <a:spLocks noChangeArrowheads="1"/>
            </p:cNvSpPr>
            <p:nvPr/>
          </p:nvSpPr>
          <p:spPr bwMode="auto">
            <a:xfrm>
              <a:off x="3135" y="1136"/>
              <a:ext cx="50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b="1">
                  <a:solidFill>
                    <a:srgbClr val="009900"/>
                  </a:solidFill>
                  <a:latin typeface="Times New Roman" panose="02020603050405020304" pitchFamily="18" charset="0"/>
                </a:rPr>
                <a:t>1</a:t>
              </a:r>
              <a:r>
                <a:rPr kumimoji="1" lang="en-US" altLang="zh-CN" b="1">
                  <a:latin typeface="Times New Roman" panose="02020603050405020304" pitchFamily="18" charset="0"/>
                </a:rPr>
                <a:t>  </a:t>
              </a:r>
              <a:r>
                <a:rPr kumimoji="1" lang="en-US" altLang="zh-CN" b="1">
                  <a:solidFill>
                    <a:schemeClr val="tx2"/>
                  </a:solidFill>
                  <a:latin typeface="Times New Roman" panose="02020603050405020304" pitchFamily="18" charset="0"/>
                </a:rPr>
                <a:t>5</a:t>
              </a:r>
              <a:endParaRPr kumimoji="1" lang="en-US" altLang="zh-CN" b="1">
                <a:latin typeface="Times New Roman" panose="02020603050405020304" pitchFamily="18" charset="0"/>
              </a:endParaRPr>
            </a:p>
          </p:txBody>
        </p:sp>
        <p:sp>
          <p:nvSpPr>
            <p:cNvPr id="32809" name="Text Box 52"/>
            <p:cNvSpPr txBox="1">
              <a:spLocks noChangeArrowheads="1"/>
            </p:cNvSpPr>
            <p:nvPr/>
          </p:nvSpPr>
          <p:spPr bwMode="auto">
            <a:xfrm>
              <a:off x="4287" y="1136"/>
              <a:ext cx="50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b="1">
                  <a:solidFill>
                    <a:srgbClr val="009900"/>
                  </a:solidFill>
                  <a:latin typeface="Times New Roman" panose="02020603050405020304" pitchFamily="18" charset="0"/>
                </a:rPr>
                <a:t>3</a:t>
              </a:r>
              <a:r>
                <a:rPr kumimoji="1" lang="en-US" altLang="zh-CN" b="1">
                  <a:latin typeface="Times New Roman" panose="02020603050405020304" pitchFamily="18" charset="0"/>
                </a:rPr>
                <a:t>  </a:t>
              </a:r>
              <a:r>
                <a:rPr kumimoji="1" lang="en-US" altLang="zh-CN" b="1">
                  <a:solidFill>
                    <a:schemeClr val="tx2"/>
                  </a:solidFill>
                  <a:latin typeface="Times New Roman" panose="02020603050405020304" pitchFamily="18" charset="0"/>
                </a:rPr>
                <a:t>6</a:t>
              </a:r>
              <a:endParaRPr kumimoji="1" lang="en-US" altLang="zh-CN" b="1">
                <a:latin typeface="Times New Roman" panose="02020603050405020304" pitchFamily="18" charset="0"/>
              </a:endParaRPr>
            </a:p>
          </p:txBody>
        </p:sp>
        <p:sp>
          <p:nvSpPr>
            <p:cNvPr id="32810" name="Text Box 53"/>
            <p:cNvSpPr txBox="1">
              <a:spLocks noChangeArrowheads="1"/>
            </p:cNvSpPr>
            <p:nvPr/>
          </p:nvSpPr>
          <p:spPr bwMode="auto">
            <a:xfrm>
              <a:off x="3135" y="1501"/>
              <a:ext cx="50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b="1">
                  <a:solidFill>
                    <a:srgbClr val="009900"/>
                  </a:solidFill>
                  <a:latin typeface="Times New Roman" panose="02020603050405020304" pitchFamily="18" charset="0"/>
                </a:rPr>
                <a:t>2</a:t>
              </a:r>
              <a:r>
                <a:rPr kumimoji="1" lang="en-US" altLang="zh-CN" b="1">
                  <a:latin typeface="Times New Roman" panose="02020603050405020304" pitchFamily="18" charset="0"/>
                </a:rPr>
                <a:t>  </a:t>
              </a:r>
              <a:r>
                <a:rPr kumimoji="1" lang="en-US" altLang="zh-CN" b="1">
                  <a:solidFill>
                    <a:schemeClr val="tx2"/>
                  </a:solidFill>
                  <a:latin typeface="Times New Roman" panose="02020603050405020304" pitchFamily="18" charset="0"/>
                </a:rPr>
                <a:t>8</a:t>
              </a:r>
              <a:endParaRPr kumimoji="1" lang="en-US" altLang="zh-CN" b="1">
                <a:latin typeface="Times New Roman" panose="02020603050405020304" pitchFamily="18" charset="0"/>
              </a:endParaRPr>
            </a:p>
          </p:txBody>
        </p:sp>
        <p:sp>
          <p:nvSpPr>
            <p:cNvPr id="32811" name="Text Box 54"/>
            <p:cNvSpPr txBox="1">
              <a:spLocks noChangeArrowheads="1"/>
            </p:cNvSpPr>
            <p:nvPr/>
          </p:nvSpPr>
          <p:spPr bwMode="auto">
            <a:xfrm>
              <a:off x="3135" y="1904"/>
              <a:ext cx="50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b="1">
                  <a:solidFill>
                    <a:srgbClr val="009900"/>
                  </a:solidFill>
                  <a:latin typeface="Times New Roman" panose="02020603050405020304" pitchFamily="18" charset="0"/>
                </a:rPr>
                <a:t>3</a:t>
              </a:r>
              <a:r>
                <a:rPr kumimoji="1" lang="en-US" altLang="zh-CN" b="1">
                  <a:latin typeface="Times New Roman" panose="02020603050405020304" pitchFamily="18" charset="0"/>
                </a:rPr>
                <a:t>  </a:t>
              </a:r>
              <a:r>
                <a:rPr kumimoji="1" lang="en-US" altLang="zh-CN" b="1">
                  <a:solidFill>
                    <a:schemeClr val="tx2"/>
                  </a:solidFill>
                  <a:latin typeface="Times New Roman" panose="02020603050405020304" pitchFamily="18" charset="0"/>
                </a:rPr>
                <a:t>2</a:t>
              </a:r>
              <a:endParaRPr kumimoji="1" lang="en-US" altLang="zh-CN" b="1">
                <a:latin typeface="Times New Roman" panose="02020603050405020304" pitchFamily="18" charset="0"/>
              </a:endParaRPr>
            </a:p>
          </p:txBody>
        </p:sp>
        <p:sp>
          <p:nvSpPr>
            <p:cNvPr id="32812" name="Text Box 55"/>
            <p:cNvSpPr txBox="1">
              <a:spLocks noChangeArrowheads="1"/>
            </p:cNvSpPr>
            <p:nvPr/>
          </p:nvSpPr>
          <p:spPr bwMode="auto">
            <a:xfrm>
              <a:off x="3135" y="2269"/>
              <a:ext cx="50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b="1">
                  <a:solidFill>
                    <a:srgbClr val="009900"/>
                  </a:solidFill>
                  <a:latin typeface="Times New Roman" panose="02020603050405020304" pitchFamily="18" charset="0"/>
                </a:rPr>
                <a:t>1</a:t>
              </a:r>
              <a:r>
                <a:rPr kumimoji="1" lang="en-US" altLang="zh-CN" b="1">
                  <a:latin typeface="Times New Roman" panose="02020603050405020304" pitchFamily="18" charset="0"/>
                </a:rPr>
                <a:t>  </a:t>
              </a:r>
              <a:r>
                <a:rPr kumimoji="1" lang="en-US" altLang="zh-CN" b="1">
                  <a:solidFill>
                    <a:schemeClr val="tx2"/>
                  </a:solidFill>
                  <a:latin typeface="Times New Roman" panose="02020603050405020304" pitchFamily="18" charset="0"/>
                </a:rPr>
                <a:t>9</a:t>
              </a:r>
              <a:endParaRPr kumimoji="1" lang="en-US" altLang="zh-CN" b="1">
                <a:latin typeface="Times New Roman" panose="02020603050405020304" pitchFamily="18" charset="0"/>
              </a:endParaRPr>
            </a:p>
          </p:txBody>
        </p:sp>
        <p:sp>
          <p:nvSpPr>
            <p:cNvPr id="32813" name="Text Box 56"/>
            <p:cNvSpPr txBox="1">
              <a:spLocks noChangeArrowheads="1"/>
            </p:cNvSpPr>
            <p:nvPr/>
          </p:nvSpPr>
          <p:spPr bwMode="auto">
            <a:xfrm>
              <a:off x="3087" y="2698"/>
              <a:ext cx="9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800" b="1">
                  <a:latin typeface="Times New Roman" panose="02020603050405020304" pitchFamily="18" charset="0"/>
                  <a:ea typeface="仿宋_GB2312" pitchFamily="49" charset="-122"/>
                </a:rPr>
                <a:t>(</a:t>
              </a:r>
              <a:r>
                <a:rPr kumimoji="1" lang="zh-CN" altLang="en-US" sz="2800" b="1">
                  <a:latin typeface="Times New Roman" panose="02020603050405020304" pitchFamily="18" charset="0"/>
                  <a:ea typeface="仿宋_GB2312" pitchFamily="49" charset="-122"/>
                </a:rPr>
                <a:t>出边表</a:t>
              </a:r>
              <a:r>
                <a:rPr kumimoji="1" lang="en-US" altLang="zh-CN" sz="2800" b="1">
                  <a:latin typeface="Times New Roman" panose="02020603050405020304" pitchFamily="18" charset="0"/>
                  <a:ea typeface="仿宋_GB2312" pitchFamily="49" charset="-122"/>
                </a:rPr>
                <a:t>)</a:t>
              </a:r>
              <a:endParaRPr kumimoji="1" lang="en-US" altLang="zh-CN" sz="2800">
                <a:latin typeface="Times New Roman" panose="02020603050405020304" pitchFamily="18" charset="0"/>
              </a:endParaRPr>
            </a:p>
          </p:txBody>
        </p:sp>
        <p:sp>
          <p:nvSpPr>
            <p:cNvPr id="32814" name="Text Box 57"/>
            <p:cNvSpPr txBox="1">
              <a:spLocks noChangeArrowheads="1"/>
            </p:cNvSpPr>
            <p:nvPr/>
          </p:nvSpPr>
          <p:spPr bwMode="auto">
            <a:xfrm>
              <a:off x="1950" y="2711"/>
              <a:ext cx="9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800" b="1">
                  <a:latin typeface="Times New Roman" panose="02020603050405020304" pitchFamily="18" charset="0"/>
                  <a:ea typeface="仿宋_GB2312" pitchFamily="49" charset="-122"/>
                </a:rPr>
                <a:t>(</a:t>
              </a:r>
              <a:r>
                <a:rPr kumimoji="1" lang="zh-CN" altLang="en-US" sz="2800" b="1">
                  <a:latin typeface="Times New Roman" panose="02020603050405020304" pitchFamily="18" charset="0"/>
                  <a:ea typeface="仿宋_GB2312" pitchFamily="49" charset="-122"/>
                </a:rPr>
                <a:t>顶点表</a:t>
              </a:r>
              <a:r>
                <a:rPr kumimoji="1" lang="en-US" altLang="zh-CN" sz="2800" b="1">
                  <a:latin typeface="Times New Roman" panose="02020603050405020304" pitchFamily="18" charset="0"/>
                  <a:ea typeface="仿宋_GB2312" pitchFamily="49" charset="-122"/>
                </a:rPr>
                <a:t>)</a:t>
              </a:r>
              <a:endParaRPr kumimoji="1" lang="en-US" altLang="zh-CN" sz="2800" b="1">
                <a:latin typeface="Times New Roman" panose="02020603050405020304" pitchFamily="18" charset="0"/>
              </a:endParaRPr>
            </a:p>
          </p:txBody>
        </p:sp>
      </p:grpSp>
    </p:spTree>
    <p:extLst>
      <p:ext uri="{BB962C8B-B14F-4D97-AF65-F5344CB8AC3E}">
        <p14:creationId xmlns:p14="http://schemas.microsoft.com/office/powerpoint/2010/main" val="28183883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pPr eaLnBrk="1" hangingPunct="1"/>
            <a:r>
              <a:rPr lang="en-US" altLang="zh-CN" dirty="0"/>
              <a:t>10.4 </a:t>
            </a:r>
            <a:r>
              <a:rPr lang="zh-CN" altLang="en-US" dirty="0"/>
              <a:t>连通性</a:t>
            </a:r>
          </a:p>
        </p:txBody>
      </p:sp>
      <p:sp>
        <p:nvSpPr>
          <p:cNvPr id="101379" name="Rectangle 3"/>
          <p:cNvSpPr>
            <a:spLocks noGrp="1" noChangeArrowheads="1"/>
          </p:cNvSpPr>
          <p:nvPr>
            <p:ph sz="quarter" idx="1"/>
          </p:nvPr>
        </p:nvSpPr>
        <p:spPr/>
        <p:txBody>
          <a:bodyPr/>
          <a:lstStyle/>
          <a:p>
            <a:pPr eaLnBrk="1" hangingPunct="1"/>
            <a:r>
              <a:rPr lang="zh-CN" altLang="en-US" dirty="0">
                <a:solidFill>
                  <a:srgbClr val="000000"/>
                </a:solidFill>
                <a:ea typeface="_GB2312"/>
                <a:cs typeface="_GB2312"/>
              </a:rPr>
              <a:t>无向图的连通性 </a:t>
            </a:r>
          </a:p>
          <a:p>
            <a:pPr eaLnBrk="1" hangingPunct="1"/>
            <a:r>
              <a:rPr lang="zh-CN" altLang="en-US" dirty="0">
                <a:solidFill>
                  <a:srgbClr val="000000"/>
                </a:solidFill>
                <a:ea typeface="_GB2312"/>
                <a:cs typeface="_GB2312"/>
              </a:rPr>
              <a:t>无向图中顶点之间的短程线及距离 </a:t>
            </a:r>
          </a:p>
          <a:p>
            <a:pPr eaLnBrk="1" hangingPunct="1"/>
            <a:r>
              <a:rPr lang="zh-CN" altLang="en-US" dirty="0">
                <a:solidFill>
                  <a:srgbClr val="000000"/>
                </a:solidFill>
                <a:ea typeface="_GB2312"/>
                <a:cs typeface="_GB2312"/>
              </a:rPr>
              <a:t>无向图的连通度</a:t>
            </a:r>
          </a:p>
          <a:p>
            <a:pPr eaLnBrk="1" hangingPunct="1"/>
            <a:r>
              <a:rPr lang="zh-CN" altLang="en-US" dirty="0">
                <a:solidFill>
                  <a:srgbClr val="000000"/>
                </a:solidFill>
                <a:ea typeface="_GB2312"/>
                <a:cs typeface="_GB2312"/>
              </a:rPr>
              <a:t>有向图的连通性及其分类</a:t>
            </a:r>
          </a:p>
          <a:p>
            <a:pPr eaLnBrk="1" hangingPunct="1"/>
            <a:r>
              <a:rPr lang="zh-CN" altLang="en-US" dirty="0">
                <a:solidFill>
                  <a:srgbClr val="000000"/>
                </a:solidFill>
                <a:ea typeface="_GB2312"/>
                <a:cs typeface="_GB2312"/>
              </a:rPr>
              <a:t>扩大路径法及极大路径</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r>
              <a:rPr lang="zh-CN" altLang="en-US">
                <a:solidFill>
                  <a:srgbClr val="000000"/>
                </a:solidFill>
                <a:ea typeface="_GB2312"/>
                <a:cs typeface="_GB2312"/>
              </a:rPr>
              <a:t>无向图的连通性</a:t>
            </a:r>
          </a:p>
        </p:txBody>
      </p:sp>
      <p:sp>
        <p:nvSpPr>
          <p:cNvPr id="102403" name="Rectangle 3"/>
          <p:cNvSpPr>
            <a:spLocks noGrp="1" noChangeArrowheads="1"/>
          </p:cNvSpPr>
          <p:nvPr>
            <p:ph sz="quarter" idx="1"/>
          </p:nvPr>
        </p:nvSpPr>
        <p:spPr/>
        <p:txBody>
          <a:bodyPr/>
          <a:lstStyle/>
          <a:p>
            <a:pPr eaLnBrk="1" hangingPunct="1">
              <a:lnSpc>
                <a:spcPct val="90000"/>
              </a:lnSpc>
            </a:pPr>
            <a:r>
              <a:rPr lang="zh-CN" altLang="en-US" dirty="0">
                <a:solidFill>
                  <a:srgbClr val="000000"/>
                </a:solidFill>
                <a:latin typeface=""/>
              </a:rPr>
              <a:t>定义</a:t>
            </a:r>
            <a:r>
              <a:rPr lang="en-US" altLang="zh-CN" dirty="0">
                <a:solidFill>
                  <a:srgbClr val="000000"/>
                </a:solidFill>
                <a:latin typeface=""/>
              </a:rPr>
              <a:t>10.12</a:t>
            </a:r>
            <a:r>
              <a:rPr lang="en-US" altLang="zh-CN" dirty="0"/>
              <a:t> </a:t>
            </a:r>
            <a:r>
              <a:rPr lang="zh-CN" altLang="en-US" dirty="0"/>
              <a:t>设无向图</a:t>
            </a:r>
            <a:r>
              <a:rPr lang="en-US" altLang="zh-CN" dirty="0"/>
              <a:t>G=&lt;V,E&gt;, </a:t>
            </a:r>
            <a:r>
              <a:rPr lang="en-US" altLang="zh-CN" dirty="0" err="1"/>
              <a:t>u,v∈V</a:t>
            </a:r>
            <a:r>
              <a:rPr lang="en-US" altLang="zh-CN" dirty="0"/>
              <a:t>，</a:t>
            </a:r>
            <a:r>
              <a:rPr lang="zh-CN" altLang="en-US" dirty="0"/>
              <a:t>若</a:t>
            </a:r>
            <a:r>
              <a:rPr lang="en-US" altLang="zh-CN" dirty="0" err="1"/>
              <a:t>u,v</a:t>
            </a:r>
            <a:r>
              <a:rPr lang="zh-CN" altLang="en-US" dirty="0"/>
              <a:t>之间存在通路，则称</a:t>
            </a:r>
            <a:r>
              <a:rPr lang="en-US" altLang="zh-CN" dirty="0" err="1">
                <a:solidFill>
                  <a:srgbClr val="FF9900"/>
                </a:solidFill>
                <a:latin typeface=""/>
              </a:rPr>
              <a:t>u,v</a:t>
            </a:r>
            <a:r>
              <a:rPr lang="zh-CN" altLang="en-US" dirty="0">
                <a:solidFill>
                  <a:srgbClr val="FF9900"/>
                </a:solidFill>
                <a:latin typeface=""/>
              </a:rPr>
              <a:t>是连通的</a:t>
            </a:r>
            <a:r>
              <a:rPr lang="zh-CN" altLang="en-US" dirty="0"/>
              <a:t>，记作</a:t>
            </a:r>
            <a:r>
              <a:rPr lang="en-US" altLang="zh-CN" dirty="0" err="1">
                <a:solidFill>
                  <a:srgbClr val="FF9900"/>
                </a:solidFill>
                <a:latin typeface=""/>
              </a:rPr>
              <a:t>u～v</a:t>
            </a:r>
            <a:r>
              <a:rPr lang="en-US" altLang="zh-CN" dirty="0"/>
              <a:t>.</a:t>
            </a:r>
          </a:p>
          <a:p>
            <a:pPr eaLnBrk="1" hangingPunct="1">
              <a:lnSpc>
                <a:spcPct val="90000"/>
              </a:lnSpc>
            </a:pPr>
            <a:r>
              <a:rPr lang="zh-CN" altLang="en-US" dirty="0"/>
              <a:t>规定</a:t>
            </a:r>
            <a:r>
              <a:rPr lang="en-US" altLang="zh-CN" dirty="0"/>
              <a:t>v</a:t>
            </a:r>
            <a:r>
              <a:rPr lang="zh-CN" altLang="en-US" dirty="0"/>
              <a:t>到自身总是</a:t>
            </a:r>
            <a:r>
              <a:rPr lang="zh-CN" altLang="en-US" dirty="0">
                <a:solidFill>
                  <a:srgbClr val="FF0000"/>
                </a:solidFill>
              </a:rPr>
              <a:t>连通</a:t>
            </a:r>
            <a:r>
              <a:rPr lang="zh-CN" altLang="en-US" dirty="0"/>
              <a:t>的，</a:t>
            </a:r>
            <a:r>
              <a:rPr lang="en-US" altLang="zh-CN" dirty="0" err="1"/>
              <a:t>v</a:t>
            </a:r>
            <a:r>
              <a:rPr lang="en-US" altLang="zh-CN" dirty="0" err="1">
                <a:solidFill>
                  <a:srgbClr val="FF9900"/>
                </a:solidFill>
                <a:latin typeface=""/>
              </a:rPr>
              <a:t>～</a:t>
            </a:r>
            <a:r>
              <a:rPr lang="en-US" altLang="zh-CN" dirty="0" err="1"/>
              <a:t>v</a:t>
            </a:r>
            <a:r>
              <a:rPr lang="zh-CN" altLang="en-US" dirty="0"/>
              <a:t>.</a:t>
            </a:r>
          </a:p>
          <a:p>
            <a:pPr eaLnBrk="1" hangingPunct="1">
              <a:lnSpc>
                <a:spcPct val="90000"/>
              </a:lnSpc>
            </a:pPr>
            <a:r>
              <a:rPr lang="zh-CN" altLang="en-US" dirty="0"/>
              <a:t>无向图中顶点之间的连通关系～</a:t>
            </a:r>
            <a:br>
              <a:rPr lang="zh-CN" altLang="en-US" dirty="0"/>
            </a:br>
            <a:r>
              <a:rPr lang="zh-CN" altLang="en-US" dirty="0"/>
              <a:t>={</a:t>
            </a:r>
            <a:r>
              <a:rPr lang="en-US" altLang="zh-CN" dirty="0"/>
              <a:t>(</a:t>
            </a:r>
            <a:r>
              <a:rPr lang="en-US" altLang="zh-CN" dirty="0" err="1"/>
              <a:t>u,v</a:t>
            </a:r>
            <a:r>
              <a:rPr lang="en-US" altLang="zh-CN" dirty="0"/>
              <a:t>)|</a:t>
            </a:r>
            <a:r>
              <a:rPr lang="en-US" altLang="zh-CN" dirty="0" err="1"/>
              <a:t>u,v∈V</a:t>
            </a:r>
            <a:r>
              <a:rPr lang="zh-CN" altLang="en-US" dirty="0"/>
              <a:t>且</a:t>
            </a:r>
            <a:r>
              <a:rPr lang="en-US" altLang="zh-CN" dirty="0"/>
              <a:t>u</a:t>
            </a:r>
            <a:r>
              <a:rPr lang="zh-CN" altLang="en-US" dirty="0"/>
              <a:t>与</a:t>
            </a:r>
            <a:r>
              <a:rPr lang="en-US" altLang="zh-CN" dirty="0"/>
              <a:t>v</a:t>
            </a:r>
            <a:r>
              <a:rPr lang="zh-CN" altLang="en-US" dirty="0"/>
              <a:t>之间有通路}</a:t>
            </a:r>
          </a:p>
          <a:p>
            <a:pPr eaLnBrk="1" hangingPunct="1">
              <a:lnSpc>
                <a:spcPct val="90000"/>
              </a:lnSpc>
            </a:pPr>
            <a:r>
              <a:rPr lang="zh-CN" altLang="en-US" dirty="0"/>
              <a:t>它是自反的，对称的，传递的，因而～是</a:t>
            </a:r>
            <a:r>
              <a:rPr lang="en-US" altLang="zh-CN" dirty="0"/>
              <a:t>V</a:t>
            </a:r>
            <a:r>
              <a:rPr lang="zh-CN" altLang="en-US" dirty="0"/>
              <a:t>上的等价关系。</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pPr eaLnBrk="1" hangingPunct="1"/>
            <a:r>
              <a:rPr lang="zh-CN" altLang="en-US">
                <a:solidFill>
                  <a:srgbClr val="000000"/>
                </a:solidFill>
                <a:ea typeface="_GB2312"/>
                <a:cs typeface="_GB2312"/>
              </a:rPr>
              <a:t>无向图的连通性</a:t>
            </a:r>
          </a:p>
        </p:txBody>
      </p:sp>
      <p:sp>
        <p:nvSpPr>
          <p:cNvPr id="103427" name="Rectangle 3"/>
          <p:cNvSpPr>
            <a:spLocks noGrp="1" noChangeArrowheads="1"/>
          </p:cNvSpPr>
          <p:nvPr>
            <p:ph sz="quarter" idx="1"/>
          </p:nvPr>
        </p:nvSpPr>
        <p:spPr/>
        <p:txBody>
          <a:bodyPr/>
          <a:lstStyle/>
          <a:p>
            <a:pPr eaLnBrk="1" hangingPunct="1"/>
            <a:r>
              <a:rPr lang="zh-CN" altLang="en-US" dirty="0">
                <a:solidFill>
                  <a:srgbClr val="000000"/>
                </a:solidFill>
                <a:latin typeface=""/>
              </a:rPr>
              <a:t>定义</a:t>
            </a:r>
            <a:r>
              <a:rPr lang="en-US" altLang="zh-CN" dirty="0">
                <a:solidFill>
                  <a:srgbClr val="000000"/>
                </a:solidFill>
                <a:latin typeface=""/>
              </a:rPr>
              <a:t>10.13</a:t>
            </a:r>
            <a:r>
              <a:rPr lang="en-US" altLang="zh-CN" dirty="0"/>
              <a:t> </a:t>
            </a:r>
          </a:p>
          <a:p>
            <a:pPr lvl="1" eaLnBrk="1" hangingPunct="1"/>
            <a:r>
              <a:rPr lang="zh-CN" altLang="en-US" dirty="0"/>
              <a:t>若无向图</a:t>
            </a:r>
            <a:r>
              <a:rPr lang="en-US" altLang="zh-CN" dirty="0"/>
              <a:t>G</a:t>
            </a:r>
            <a:r>
              <a:rPr lang="zh-CN" altLang="en-US" dirty="0"/>
              <a:t>是</a:t>
            </a:r>
            <a:r>
              <a:rPr lang="zh-CN" altLang="en-US" dirty="0">
                <a:solidFill>
                  <a:srgbClr val="FF9900"/>
                </a:solidFill>
                <a:latin typeface=""/>
              </a:rPr>
              <a:t>平凡图</a:t>
            </a:r>
            <a:r>
              <a:rPr lang="zh-CN" altLang="en-US" dirty="0">
                <a:solidFill>
                  <a:srgbClr val="FF0000"/>
                </a:solidFill>
              </a:rPr>
              <a:t>或</a:t>
            </a:r>
            <a:r>
              <a:rPr lang="en-US" altLang="zh-CN" dirty="0"/>
              <a:t>G</a:t>
            </a:r>
            <a:r>
              <a:rPr lang="zh-CN" altLang="en-US" dirty="0"/>
              <a:t>中任何两个顶点都是连通的，则称</a:t>
            </a:r>
            <a:r>
              <a:rPr lang="en-US" altLang="zh-CN" dirty="0"/>
              <a:t>G</a:t>
            </a:r>
            <a:r>
              <a:rPr lang="zh-CN" altLang="en-US" dirty="0"/>
              <a:t>为</a:t>
            </a:r>
            <a:r>
              <a:rPr lang="zh-CN" altLang="en-US">
                <a:solidFill>
                  <a:srgbClr val="FF9900"/>
                </a:solidFill>
                <a:latin typeface=""/>
              </a:rPr>
              <a:t>连通图</a:t>
            </a:r>
            <a:r>
              <a:rPr lang="zh-CN" altLang="en-US"/>
              <a:t>，平凡图是连通图</a:t>
            </a:r>
            <a:endParaRPr lang="zh-CN" altLang="en-US" dirty="0"/>
          </a:p>
          <a:p>
            <a:pPr lvl="1" eaLnBrk="1" hangingPunct="1"/>
            <a:r>
              <a:rPr lang="zh-CN" altLang="en-US" dirty="0"/>
              <a:t>否则称</a:t>
            </a:r>
            <a:r>
              <a:rPr lang="en-US" altLang="zh-CN" dirty="0"/>
              <a:t>G</a:t>
            </a:r>
            <a:r>
              <a:rPr lang="zh-CN" altLang="en-US" dirty="0"/>
              <a:t>是</a:t>
            </a:r>
            <a:r>
              <a:rPr lang="zh-CN" altLang="en-US" dirty="0">
                <a:solidFill>
                  <a:srgbClr val="FF9900"/>
                </a:solidFill>
                <a:latin typeface=""/>
              </a:rPr>
              <a:t>非连通图</a:t>
            </a:r>
            <a:r>
              <a:rPr lang="zh-CN" altLang="en-US" dirty="0"/>
              <a:t>或</a:t>
            </a:r>
            <a:r>
              <a:rPr lang="zh-CN" altLang="en-US" dirty="0">
                <a:solidFill>
                  <a:srgbClr val="FF9900"/>
                </a:solidFill>
                <a:latin typeface=""/>
              </a:rPr>
              <a:t>分离图</a:t>
            </a:r>
            <a:r>
              <a:rPr lang="zh-CN" altLang="en-US" dirty="0"/>
              <a:t>。 </a:t>
            </a:r>
          </a:p>
          <a:p>
            <a:pPr eaLnBrk="1" hangingPunct="1"/>
            <a:r>
              <a:rPr lang="zh-CN" altLang="en-US" dirty="0"/>
              <a:t>易知，完全图</a:t>
            </a:r>
            <a:r>
              <a:rPr lang="en-US" altLang="zh-CN" dirty="0" err="1"/>
              <a:t>K</a:t>
            </a:r>
            <a:r>
              <a:rPr lang="en-US" altLang="zh-CN" baseline="-30000" dirty="0" err="1"/>
              <a:t>n</a:t>
            </a:r>
            <a:r>
              <a:rPr lang="en-US" altLang="zh-CN" dirty="0"/>
              <a:t>(n≥1)</a:t>
            </a:r>
            <a:r>
              <a:rPr lang="zh-CN" altLang="en-US" dirty="0"/>
              <a:t>都是连通图，而</a:t>
            </a:r>
            <a:r>
              <a:rPr lang="zh-CN" altLang="en-US" dirty="0">
                <a:solidFill>
                  <a:srgbClr val="FF0000"/>
                </a:solidFill>
              </a:rPr>
              <a:t>零图</a:t>
            </a:r>
            <a:r>
              <a:rPr lang="en-US" altLang="zh-CN" dirty="0" err="1">
                <a:solidFill>
                  <a:srgbClr val="FF0000"/>
                </a:solidFill>
              </a:rPr>
              <a:t>N</a:t>
            </a:r>
            <a:r>
              <a:rPr lang="en-US" altLang="zh-CN" baseline="-30000" dirty="0" err="1">
                <a:solidFill>
                  <a:srgbClr val="FF0000"/>
                </a:solidFill>
              </a:rPr>
              <a:t>n</a:t>
            </a:r>
            <a:r>
              <a:rPr lang="en-US" altLang="zh-CN" dirty="0">
                <a:solidFill>
                  <a:srgbClr val="FF0000"/>
                </a:solidFill>
              </a:rPr>
              <a:t>(n≥2)</a:t>
            </a:r>
            <a:r>
              <a:rPr lang="zh-CN" altLang="en-US" dirty="0">
                <a:solidFill>
                  <a:srgbClr val="FF0000"/>
                </a:solidFill>
              </a:rPr>
              <a:t>都是分离图</a:t>
            </a:r>
            <a:r>
              <a:rPr lang="zh-CN" altLang="en-US" dirty="0"/>
              <a:t>。</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zh-CN" altLang="en-US">
                <a:solidFill>
                  <a:srgbClr val="000000"/>
                </a:solidFill>
                <a:ea typeface="_GB2312"/>
                <a:cs typeface="_GB2312"/>
              </a:rPr>
              <a:t>无向图的连通性</a:t>
            </a:r>
            <a:endParaRPr lang="en-US" altLang="zh-CN">
              <a:solidFill>
                <a:srgbClr val="000000"/>
              </a:solidFill>
              <a:ea typeface="_GB2312"/>
              <a:cs typeface="_GB2312"/>
            </a:endParaRPr>
          </a:p>
        </p:txBody>
      </p:sp>
      <p:sp>
        <p:nvSpPr>
          <p:cNvPr id="104451" name="Rectangle 3"/>
          <p:cNvSpPr>
            <a:spLocks noGrp="1" noChangeArrowheads="1"/>
          </p:cNvSpPr>
          <p:nvPr>
            <p:ph sz="quarter" idx="1"/>
          </p:nvPr>
        </p:nvSpPr>
        <p:spPr/>
        <p:txBody>
          <a:bodyPr/>
          <a:lstStyle/>
          <a:p>
            <a:pPr eaLnBrk="1" hangingPunct="1">
              <a:lnSpc>
                <a:spcPct val="90000"/>
              </a:lnSpc>
            </a:pPr>
            <a:r>
              <a:rPr lang="zh-CN" altLang="en-US" sz="2800" dirty="0">
                <a:solidFill>
                  <a:srgbClr val="000000"/>
                </a:solidFill>
                <a:latin typeface="隶书" panose="02010509060101010101" pitchFamily="49" charset="-122"/>
                <a:ea typeface="隶书" panose="02010509060101010101" pitchFamily="49" charset="-122"/>
              </a:rPr>
              <a:t>定义</a:t>
            </a:r>
            <a:r>
              <a:rPr lang="en-US" altLang="zh-CN" sz="2800" dirty="0">
                <a:solidFill>
                  <a:srgbClr val="000000"/>
                </a:solidFill>
                <a:latin typeface="隶书" panose="02010509060101010101" pitchFamily="49" charset="-122"/>
                <a:ea typeface="隶书" panose="02010509060101010101" pitchFamily="49" charset="-122"/>
              </a:rPr>
              <a:t>10.14</a:t>
            </a:r>
            <a:r>
              <a:rPr lang="en-US" altLang="zh-CN" sz="2800" dirty="0">
                <a:latin typeface="隶书" panose="02010509060101010101" pitchFamily="49" charset="-122"/>
                <a:ea typeface="隶书" panose="02010509060101010101" pitchFamily="49" charset="-122"/>
              </a:rPr>
              <a:t>  </a:t>
            </a:r>
          </a:p>
          <a:p>
            <a:pPr eaLnBrk="1" hangingPunct="1">
              <a:lnSpc>
                <a:spcPct val="90000"/>
              </a:lnSpc>
            </a:pPr>
            <a:r>
              <a:rPr lang="zh-CN" altLang="en-US" sz="2800" dirty="0"/>
              <a:t>设无向图</a:t>
            </a:r>
            <a:r>
              <a:rPr lang="en-US" altLang="zh-CN" sz="2800" dirty="0"/>
              <a:t>G=&lt;V,E&gt;，V</a:t>
            </a:r>
            <a:r>
              <a:rPr lang="zh-CN" altLang="en-US" sz="2800" dirty="0"/>
              <a:t>关于顶点之间的连通关系～的商集</a:t>
            </a:r>
            <a:r>
              <a:rPr lang="en-US" altLang="zh-CN" sz="2800" dirty="0"/>
              <a:t>V/～={V</a:t>
            </a:r>
            <a:r>
              <a:rPr lang="en-US" altLang="zh-CN" sz="2800" baseline="-30000" dirty="0"/>
              <a:t>1</a:t>
            </a:r>
            <a:r>
              <a:rPr lang="en-US" altLang="zh-CN" sz="2800" dirty="0"/>
              <a:t>,V</a:t>
            </a:r>
            <a:r>
              <a:rPr lang="en-US" altLang="zh-CN" sz="2800" baseline="-30000" dirty="0"/>
              <a:t>2</a:t>
            </a:r>
            <a:r>
              <a:rPr lang="en-US" altLang="zh-CN" sz="2800" dirty="0"/>
              <a:t>,…,</a:t>
            </a:r>
            <a:r>
              <a:rPr lang="en-US" altLang="zh-CN" sz="2800" dirty="0" err="1"/>
              <a:t>V</a:t>
            </a:r>
            <a:r>
              <a:rPr lang="en-US" altLang="zh-CN" sz="2800" baseline="-30000" dirty="0" err="1"/>
              <a:t>k</a:t>
            </a:r>
            <a:r>
              <a:rPr lang="en-US" altLang="zh-CN" sz="2800" dirty="0"/>
              <a:t>}，V</a:t>
            </a:r>
            <a:r>
              <a:rPr lang="en-US" altLang="zh-CN" sz="2800" baseline="-30000" dirty="0"/>
              <a:t>i</a:t>
            </a:r>
            <a:r>
              <a:rPr lang="zh-CN" altLang="en-US" sz="2800" dirty="0"/>
              <a:t>为等价类</a:t>
            </a:r>
          </a:p>
          <a:p>
            <a:pPr eaLnBrk="1" hangingPunct="1">
              <a:lnSpc>
                <a:spcPct val="90000"/>
              </a:lnSpc>
            </a:pPr>
            <a:r>
              <a:rPr lang="zh-CN" altLang="en-US" sz="2800" dirty="0"/>
              <a:t>称导出子图</a:t>
            </a:r>
            <a:r>
              <a:rPr lang="en-US" altLang="zh-CN" sz="2800" dirty="0"/>
              <a:t>G[V</a:t>
            </a:r>
            <a:r>
              <a:rPr lang="en-US" altLang="zh-CN" sz="2800" baseline="-30000" dirty="0"/>
              <a:t>i</a:t>
            </a:r>
            <a:r>
              <a:rPr lang="en-US" altLang="zh-CN" sz="2800" dirty="0"/>
              <a:t>](</a:t>
            </a:r>
            <a:r>
              <a:rPr lang="en-US" altLang="zh-CN" sz="2800" dirty="0" err="1"/>
              <a:t>i</a:t>
            </a:r>
            <a:r>
              <a:rPr lang="en-US" altLang="zh-CN" sz="2800" dirty="0"/>
              <a:t>=1,2,…,k)</a:t>
            </a:r>
            <a:r>
              <a:rPr lang="zh-CN" altLang="en-US" sz="2800" dirty="0"/>
              <a:t>为</a:t>
            </a:r>
            <a:r>
              <a:rPr lang="en-US" altLang="zh-CN" sz="2800" dirty="0"/>
              <a:t>G</a:t>
            </a:r>
            <a:r>
              <a:rPr lang="zh-CN" altLang="en-US" sz="2800" dirty="0"/>
              <a:t>的</a:t>
            </a:r>
            <a:r>
              <a:rPr lang="zh-CN" altLang="en-US" sz="2800" dirty="0">
                <a:solidFill>
                  <a:srgbClr val="FF9900"/>
                </a:solidFill>
                <a:latin typeface=""/>
              </a:rPr>
              <a:t>连通分支</a:t>
            </a:r>
            <a:r>
              <a:rPr lang="zh-CN" altLang="en-US" sz="2800" dirty="0"/>
              <a:t>，连通分支数</a:t>
            </a:r>
            <a:r>
              <a:rPr lang="en-US" altLang="zh-CN" sz="2800" dirty="0"/>
              <a:t>k</a:t>
            </a:r>
            <a:r>
              <a:rPr lang="zh-CN" altLang="en-US" sz="2800" dirty="0"/>
              <a:t>常记为</a:t>
            </a:r>
            <a:r>
              <a:rPr lang="en-US" altLang="zh-CN" sz="2800" dirty="0"/>
              <a:t>p(G).</a:t>
            </a:r>
          </a:p>
          <a:p>
            <a:pPr eaLnBrk="1" hangingPunct="1">
              <a:lnSpc>
                <a:spcPct val="90000"/>
              </a:lnSpc>
            </a:pPr>
            <a:r>
              <a:rPr lang="zh-CN" altLang="en-US" sz="2800" dirty="0"/>
              <a:t>由定义可知</a:t>
            </a:r>
            <a:r>
              <a:rPr lang="en-US" altLang="zh-CN" sz="2800" dirty="0"/>
              <a:t>:</a:t>
            </a:r>
            <a:endParaRPr lang="zh-CN" altLang="en-US" sz="2800" dirty="0"/>
          </a:p>
          <a:p>
            <a:pPr lvl="1" eaLnBrk="1" hangingPunct="1">
              <a:lnSpc>
                <a:spcPct val="90000"/>
              </a:lnSpc>
            </a:pPr>
            <a:r>
              <a:rPr lang="zh-CN" altLang="en-US" sz="2300" dirty="0"/>
              <a:t>若</a:t>
            </a:r>
            <a:r>
              <a:rPr lang="en-US" altLang="zh-CN" sz="2300" dirty="0"/>
              <a:t>G</a:t>
            </a:r>
            <a:r>
              <a:rPr lang="zh-CN" altLang="en-US" sz="2300" dirty="0"/>
              <a:t>为连通图，则</a:t>
            </a:r>
            <a:r>
              <a:rPr lang="en-US" altLang="zh-CN" sz="2300" dirty="0"/>
              <a:t>p(G)=1</a:t>
            </a:r>
          </a:p>
          <a:p>
            <a:pPr lvl="1" eaLnBrk="1" hangingPunct="1">
              <a:lnSpc>
                <a:spcPct val="90000"/>
              </a:lnSpc>
            </a:pPr>
            <a:r>
              <a:rPr lang="zh-CN" altLang="en-US" sz="2300" dirty="0"/>
              <a:t>若</a:t>
            </a:r>
            <a:r>
              <a:rPr lang="en-US" altLang="zh-CN" sz="2300" dirty="0"/>
              <a:t>G</a:t>
            </a:r>
            <a:r>
              <a:rPr lang="zh-CN" altLang="en-US" sz="2300" dirty="0"/>
              <a:t>为非连通图，则</a:t>
            </a:r>
            <a:r>
              <a:rPr lang="en-US" altLang="zh-CN" sz="2300" dirty="0"/>
              <a:t>p(G)≥2</a:t>
            </a:r>
          </a:p>
          <a:p>
            <a:pPr lvl="1" eaLnBrk="1" hangingPunct="1">
              <a:lnSpc>
                <a:spcPct val="90000"/>
              </a:lnSpc>
            </a:pPr>
            <a:r>
              <a:rPr lang="zh-CN" altLang="en-US" sz="2300" dirty="0"/>
              <a:t>在所有的</a:t>
            </a:r>
            <a:r>
              <a:rPr lang="en-US" altLang="zh-CN" sz="2300" dirty="0"/>
              <a:t>n</a:t>
            </a:r>
            <a:r>
              <a:rPr lang="zh-CN" altLang="en-US" sz="2300" dirty="0"/>
              <a:t>阶无向图中，</a:t>
            </a:r>
            <a:r>
              <a:rPr lang="en-US" altLang="zh-CN" sz="2300" dirty="0"/>
              <a:t>n</a:t>
            </a:r>
            <a:r>
              <a:rPr lang="zh-CN" altLang="en-US" sz="2300" dirty="0"/>
              <a:t>阶零图是连通分支最多的，</a:t>
            </a:r>
            <a:r>
              <a:rPr lang="en-US" altLang="zh-CN" sz="2300" dirty="0"/>
              <a:t>p(</a:t>
            </a:r>
            <a:r>
              <a:rPr lang="en-US" altLang="zh-CN" sz="2300" dirty="0" err="1"/>
              <a:t>N</a:t>
            </a:r>
            <a:r>
              <a:rPr lang="en-US" altLang="zh-CN" sz="2300" baseline="-30000" dirty="0" err="1"/>
              <a:t>n</a:t>
            </a:r>
            <a:r>
              <a:rPr lang="en-US" altLang="zh-CN" sz="2300" dirty="0"/>
              <a:t>)=n.  </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pPr eaLnBrk="1" hangingPunct="1"/>
            <a:r>
              <a:rPr lang="zh-CN" altLang="en-US">
                <a:latin typeface="宋体" panose="02010600030101010101" pitchFamily="2" charset="-122"/>
              </a:rPr>
              <a:t>例</a:t>
            </a:r>
          </a:p>
        </p:txBody>
      </p:sp>
      <p:pic>
        <p:nvPicPr>
          <p:cNvPr id="105475" name="Picture 4" descr="434"/>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tretch>
            <a:fillRect/>
          </a:stretch>
        </p:blipFill>
        <p:spPr>
          <a:xfrm>
            <a:off x="3202102" y="1953343"/>
            <a:ext cx="6206267" cy="2313520"/>
          </a:xfrm>
          <a:noFill/>
        </p:spPr>
      </p:pic>
      <p:sp>
        <p:nvSpPr>
          <p:cNvPr id="105476" name="Rectangle 8"/>
          <p:cNvSpPr>
            <a:spLocks noGrp="1" noChangeArrowheads="1"/>
          </p:cNvSpPr>
          <p:nvPr>
            <p:ph type="body" sz="half" idx="4294967295"/>
          </p:nvPr>
        </p:nvSpPr>
        <p:spPr>
          <a:xfrm>
            <a:off x="2452662" y="4335844"/>
            <a:ext cx="8058150" cy="1330325"/>
          </a:xfrm>
          <a:noFill/>
        </p:spPr>
        <p:txBody>
          <a:bodyPr/>
          <a:lstStyle/>
          <a:p>
            <a:pPr eaLnBrk="1" hangingPunct="1"/>
            <a:r>
              <a:rPr lang="en-US" altLang="zh-CN" dirty="0">
                <a:latin typeface="宋体" panose="02010600030101010101" pitchFamily="2" charset="-122"/>
              </a:rPr>
              <a:t>G</a:t>
            </a:r>
            <a:r>
              <a:rPr lang="en-US" altLang="zh-CN" baseline="-30000" dirty="0">
                <a:latin typeface="宋体" panose="02010600030101010101" pitchFamily="2" charset="-122"/>
              </a:rPr>
              <a:t>1</a:t>
            </a:r>
            <a:r>
              <a:rPr lang="zh-CN" altLang="en-US" dirty="0">
                <a:latin typeface="宋体" panose="02010600030101010101" pitchFamily="2" charset="-122"/>
              </a:rPr>
              <a:t>是连通图，</a:t>
            </a:r>
            <a:r>
              <a:rPr lang="en-US" altLang="zh-CN" dirty="0">
                <a:latin typeface="宋体" panose="02010600030101010101" pitchFamily="2" charset="-122"/>
              </a:rPr>
              <a:t>p(G</a:t>
            </a:r>
            <a:r>
              <a:rPr lang="en-US" altLang="zh-CN" baseline="-30000" dirty="0">
                <a:latin typeface="宋体" panose="02010600030101010101" pitchFamily="2" charset="-122"/>
              </a:rPr>
              <a:t>1</a:t>
            </a:r>
            <a:r>
              <a:rPr lang="en-US" altLang="zh-CN" dirty="0">
                <a:latin typeface="宋体" panose="02010600030101010101" pitchFamily="2" charset="-122"/>
              </a:rPr>
              <a:t>)＝1；</a:t>
            </a:r>
          </a:p>
          <a:p>
            <a:pPr eaLnBrk="1" hangingPunct="1"/>
            <a:r>
              <a:rPr lang="en-US" altLang="zh-CN" dirty="0">
                <a:latin typeface="宋体" panose="02010600030101010101" pitchFamily="2" charset="-122"/>
              </a:rPr>
              <a:t>G</a:t>
            </a:r>
            <a:r>
              <a:rPr lang="en-US" altLang="zh-CN" baseline="-30000" dirty="0">
                <a:latin typeface="宋体" panose="02010600030101010101" pitchFamily="2" charset="-122"/>
              </a:rPr>
              <a:t>2</a:t>
            </a:r>
            <a:r>
              <a:rPr lang="zh-CN" altLang="en-US" dirty="0">
                <a:latin typeface="宋体" panose="02010600030101010101" pitchFamily="2" charset="-122"/>
              </a:rPr>
              <a:t>是非连通图，且</a:t>
            </a:r>
            <a:r>
              <a:rPr lang="en-US" altLang="zh-CN" dirty="0">
                <a:latin typeface="宋体" panose="02010600030101010101" pitchFamily="2" charset="-122"/>
              </a:rPr>
              <a:t>p(G</a:t>
            </a:r>
            <a:r>
              <a:rPr lang="en-US" altLang="zh-CN" baseline="-30000" dirty="0">
                <a:latin typeface="宋体" panose="02010600030101010101" pitchFamily="2" charset="-122"/>
              </a:rPr>
              <a:t>2</a:t>
            </a:r>
            <a:r>
              <a:rPr lang="en-US" altLang="zh-CN" dirty="0">
                <a:latin typeface="宋体" panose="02010600030101010101" pitchFamily="2" charset="-122"/>
              </a:rPr>
              <a:t>)＝4。</a:t>
            </a:r>
            <a:endParaRPr lang="en-US" altLang="zh-CN" sz="2800"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pPr eaLnBrk="1" hangingPunct="1"/>
            <a:r>
              <a:rPr lang="zh-CN" altLang="en-US">
                <a:solidFill>
                  <a:srgbClr val="000000"/>
                </a:solidFill>
                <a:ea typeface="_GB2312"/>
                <a:cs typeface="_GB2312"/>
              </a:rPr>
              <a:t>无向图的连通度</a:t>
            </a:r>
          </a:p>
        </p:txBody>
      </p:sp>
      <p:sp>
        <p:nvSpPr>
          <p:cNvPr id="108547" name="Rectangle 3"/>
          <p:cNvSpPr>
            <a:spLocks noGrp="1" noChangeArrowheads="1"/>
          </p:cNvSpPr>
          <p:nvPr>
            <p:ph sz="quarter" idx="1"/>
          </p:nvPr>
        </p:nvSpPr>
        <p:spPr/>
        <p:txBody>
          <a:bodyPr/>
          <a:lstStyle/>
          <a:p>
            <a:pPr eaLnBrk="1" hangingPunct="1"/>
            <a:r>
              <a:rPr lang="zh-CN" altLang="en-US" dirty="0">
                <a:solidFill>
                  <a:srgbClr val="000000"/>
                </a:solidFill>
                <a:latin typeface=""/>
              </a:rPr>
              <a:t>定义</a:t>
            </a:r>
            <a:r>
              <a:rPr lang="en-US" altLang="zh-CN" dirty="0">
                <a:solidFill>
                  <a:srgbClr val="000000"/>
                </a:solidFill>
                <a:latin typeface=""/>
              </a:rPr>
              <a:t>10.16</a:t>
            </a:r>
            <a:r>
              <a:rPr lang="en-US" altLang="zh-CN" dirty="0"/>
              <a:t>   </a:t>
            </a:r>
            <a:r>
              <a:rPr lang="zh-CN" altLang="en-US" dirty="0"/>
              <a:t>设无向图</a:t>
            </a:r>
            <a:r>
              <a:rPr lang="en-US" altLang="zh-CN" dirty="0"/>
              <a:t>G=&lt;V,E&gt;，</a:t>
            </a:r>
            <a:r>
              <a:rPr lang="zh-CN" altLang="en-US" dirty="0"/>
              <a:t>若存在</a:t>
            </a:r>
            <a:r>
              <a:rPr lang="en-US" altLang="zh-CN" dirty="0"/>
              <a:t>V'</a:t>
            </a:r>
            <a:r>
              <a:rPr lang="en-US" altLang="zh-CN" dirty="0">
                <a:sym typeface="Symbol" panose="05050102010706020507" pitchFamily="18" charset="2"/>
              </a:rPr>
              <a:t></a:t>
            </a:r>
            <a:r>
              <a:rPr lang="en-US" altLang="zh-CN" dirty="0"/>
              <a:t>V，</a:t>
            </a:r>
            <a:r>
              <a:rPr lang="zh-CN" altLang="en-US" dirty="0"/>
              <a:t>且</a:t>
            </a:r>
            <a:r>
              <a:rPr lang="en-US" altLang="zh-CN" dirty="0"/>
              <a:t>V'≠</a:t>
            </a:r>
            <a:r>
              <a:rPr lang="en-US" altLang="zh-CN" dirty="0">
                <a:sym typeface="Symbol" panose="05050102010706020507" pitchFamily="18" charset="2"/>
              </a:rPr>
              <a:t></a:t>
            </a:r>
            <a:r>
              <a:rPr lang="en-US" altLang="zh-CN" dirty="0"/>
              <a:t> ，</a:t>
            </a:r>
            <a:r>
              <a:rPr lang="zh-CN" altLang="en-US" dirty="0"/>
              <a:t>使得</a:t>
            </a:r>
            <a:r>
              <a:rPr lang="en-US" altLang="zh-CN" dirty="0"/>
              <a:t>p(G-V')&gt; p(G)，</a:t>
            </a:r>
            <a:r>
              <a:rPr lang="zh-CN" altLang="en-US" dirty="0"/>
              <a:t>而对于任意的</a:t>
            </a:r>
            <a:r>
              <a:rPr lang="en-US" altLang="zh-CN" dirty="0"/>
              <a:t>V''</a:t>
            </a:r>
            <a:r>
              <a:rPr lang="en-US" altLang="zh-CN" dirty="0">
                <a:sym typeface="Symbol" panose="05050102010706020507" pitchFamily="18" charset="2"/>
              </a:rPr>
              <a:t></a:t>
            </a:r>
            <a:r>
              <a:rPr lang="en-US" altLang="zh-CN" dirty="0"/>
              <a:t>V'，</a:t>
            </a:r>
            <a:r>
              <a:rPr lang="zh-CN" altLang="en-US" dirty="0"/>
              <a:t>均有</a:t>
            </a:r>
            <a:r>
              <a:rPr lang="en-US" altLang="zh-CN" dirty="0"/>
              <a:t>p(G-V'')= p(G)，</a:t>
            </a:r>
            <a:r>
              <a:rPr lang="zh-CN" altLang="en-US" dirty="0"/>
              <a:t>则称</a:t>
            </a:r>
            <a:r>
              <a:rPr lang="en-US" altLang="zh-CN" dirty="0"/>
              <a:t>V'</a:t>
            </a:r>
            <a:r>
              <a:rPr lang="zh-CN" altLang="en-US" dirty="0"/>
              <a:t>是</a:t>
            </a:r>
            <a:r>
              <a:rPr lang="en-US" altLang="zh-CN" dirty="0"/>
              <a:t>G</a:t>
            </a:r>
            <a:r>
              <a:rPr lang="zh-CN" altLang="en-US" dirty="0"/>
              <a:t>的</a:t>
            </a:r>
            <a:r>
              <a:rPr lang="zh-CN" altLang="en-US" dirty="0">
                <a:solidFill>
                  <a:srgbClr val="FF9900"/>
                </a:solidFill>
                <a:latin typeface=""/>
              </a:rPr>
              <a:t>点割集</a:t>
            </a:r>
            <a:r>
              <a:rPr lang="zh-CN" altLang="en-US" dirty="0"/>
              <a:t>，</a:t>
            </a:r>
          </a:p>
          <a:p>
            <a:pPr eaLnBrk="1" hangingPunct="1"/>
            <a:r>
              <a:rPr lang="zh-CN" altLang="en-US" dirty="0"/>
              <a:t>若</a:t>
            </a:r>
            <a:r>
              <a:rPr lang="en-US" altLang="zh-CN" dirty="0"/>
              <a:t>V'</a:t>
            </a:r>
            <a:r>
              <a:rPr lang="zh-CN" altLang="en-US" dirty="0"/>
              <a:t>是单元集，即</a:t>
            </a:r>
            <a:r>
              <a:rPr lang="en-US" altLang="zh-CN" dirty="0"/>
              <a:t>V'={v}，</a:t>
            </a:r>
            <a:r>
              <a:rPr lang="zh-CN" altLang="en-US" dirty="0"/>
              <a:t>则称</a:t>
            </a:r>
            <a:r>
              <a:rPr lang="en-US" altLang="zh-CN" dirty="0"/>
              <a:t>v</a:t>
            </a:r>
            <a:r>
              <a:rPr lang="zh-CN" altLang="en-US" dirty="0"/>
              <a:t>为</a:t>
            </a:r>
            <a:r>
              <a:rPr lang="zh-CN" altLang="en-US" dirty="0">
                <a:solidFill>
                  <a:srgbClr val="FF9900"/>
                </a:solidFill>
                <a:latin typeface=""/>
              </a:rPr>
              <a:t>割点</a:t>
            </a:r>
            <a:r>
              <a:rPr lang="zh-CN" altLang="en-US" dirty="0"/>
              <a:t>。 </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pPr eaLnBrk="1" hangingPunct="1"/>
            <a:r>
              <a:rPr lang="zh-CN" altLang="en-US">
                <a:solidFill>
                  <a:srgbClr val="000000"/>
                </a:solidFill>
                <a:ea typeface="_GB2312"/>
                <a:cs typeface="_GB2312"/>
              </a:rPr>
              <a:t>无向图的连通度</a:t>
            </a:r>
          </a:p>
        </p:txBody>
      </p:sp>
      <p:sp>
        <p:nvSpPr>
          <p:cNvPr id="109571" name="Rectangle 3"/>
          <p:cNvSpPr>
            <a:spLocks noGrp="1" noChangeArrowheads="1"/>
          </p:cNvSpPr>
          <p:nvPr>
            <p:ph sz="quarter" idx="1"/>
          </p:nvPr>
        </p:nvSpPr>
        <p:spPr/>
        <p:txBody>
          <a:bodyPr/>
          <a:lstStyle/>
          <a:p>
            <a:pPr eaLnBrk="1" hangingPunct="1"/>
            <a:r>
              <a:rPr lang="zh-CN" altLang="en-US" dirty="0"/>
              <a:t>在图</a:t>
            </a:r>
            <a:r>
              <a:rPr lang="en-US" altLang="zh-CN" dirty="0"/>
              <a:t>10.8</a:t>
            </a:r>
            <a:r>
              <a:rPr lang="zh-CN" altLang="en-US" dirty="0"/>
              <a:t>中</a:t>
            </a:r>
            <a:r>
              <a:rPr lang="en-US" altLang="zh-CN" dirty="0"/>
              <a:t>:</a:t>
            </a:r>
            <a:endParaRPr lang="zh-CN" altLang="en-US" dirty="0"/>
          </a:p>
          <a:p>
            <a:pPr lvl="1" eaLnBrk="1" hangingPunct="1"/>
            <a:r>
              <a:rPr lang="zh-CN" altLang="en-US" dirty="0"/>
              <a:t>{</a:t>
            </a:r>
            <a:r>
              <a:rPr lang="en-US" altLang="zh-CN" dirty="0"/>
              <a:t>v</a:t>
            </a:r>
            <a:r>
              <a:rPr lang="en-US" altLang="zh-CN" baseline="-30000" dirty="0"/>
              <a:t>2</a:t>
            </a:r>
            <a:r>
              <a:rPr lang="en-US" altLang="zh-CN" dirty="0"/>
              <a:t>,v</a:t>
            </a:r>
            <a:r>
              <a:rPr lang="en-US" altLang="zh-CN" baseline="-30000" dirty="0"/>
              <a:t>4</a:t>
            </a:r>
            <a:r>
              <a:rPr lang="en-US" altLang="zh-CN" dirty="0"/>
              <a:t>}，{v</a:t>
            </a:r>
            <a:r>
              <a:rPr lang="en-US" altLang="zh-CN" baseline="-30000" dirty="0"/>
              <a:t>3</a:t>
            </a:r>
            <a:r>
              <a:rPr lang="en-US" altLang="zh-CN" dirty="0"/>
              <a:t>}，{v</a:t>
            </a:r>
            <a:r>
              <a:rPr lang="en-US" altLang="zh-CN" baseline="-30000" dirty="0"/>
              <a:t>5</a:t>
            </a:r>
            <a:r>
              <a:rPr lang="en-US" altLang="zh-CN" dirty="0"/>
              <a:t>}</a:t>
            </a:r>
            <a:r>
              <a:rPr lang="zh-CN" altLang="en-US" dirty="0"/>
              <a:t>都是点割集，而</a:t>
            </a:r>
            <a:r>
              <a:rPr lang="en-US" altLang="zh-CN" dirty="0"/>
              <a:t>v</a:t>
            </a:r>
            <a:r>
              <a:rPr lang="en-US" altLang="zh-CN" baseline="-30000" dirty="0"/>
              <a:t>3</a:t>
            </a:r>
            <a:r>
              <a:rPr lang="en-US" altLang="zh-CN" dirty="0"/>
              <a:t>,v</a:t>
            </a:r>
            <a:r>
              <a:rPr lang="en-US" altLang="zh-CN" baseline="-30000" dirty="0"/>
              <a:t>5</a:t>
            </a:r>
            <a:r>
              <a:rPr lang="zh-CN" altLang="en-US" dirty="0"/>
              <a:t>都是割点</a:t>
            </a:r>
          </a:p>
          <a:p>
            <a:pPr lvl="1" eaLnBrk="1" hangingPunct="1"/>
            <a:r>
              <a:rPr lang="en-US" altLang="zh-CN" dirty="0"/>
              <a:t>v</a:t>
            </a:r>
            <a:r>
              <a:rPr lang="en-US" altLang="zh-CN" baseline="-30000" dirty="0"/>
              <a:t>1</a:t>
            </a:r>
            <a:r>
              <a:rPr lang="zh-CN" altLang="en-US" dirty="0"/>
              <a:t>与悬挂顶点</a:t>
            </a:r>
            <a:r>
              <a:rPr lang="en-US" altLang="zh-CN" dirty="0"/>
              <a:t>v</a:t>
            </a:r>
            <a:r>
              <a:rPr lang="en-US" altLang="zh-CN" baseline="-30000" dirty="0"/>
              <a:t>6</a:t>
            </a:r>
            <a:r>
              <a:rPr lang="zh-CN" altLang="en-US" dirty="0"/>
              <a:t>不在任何割集中。</a:t>
            </a:r>
          </a:p>
        </p:txBody>
      </p:sp>
      <p:pic>
        <p:nvPicPr>
          <p:cNvPr id="109572" name="Picture 5" descr="14_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3792" y="3388396"/>
            <a:ext cx="4495800" cy="269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zh-CN" altLang="en-US">
                <a:solidFill>
                  <a:srgbClr val="000000"/>
                </a:solidFill>
                <a:ea typeface="_GB2312"/>
                <a:cs typeface="_GB2312"/>
              </a:rPr>
              <a:t>无向图的连通度</a:t>
            </a:r>
          </a:p>
        </p:txBody>
      </p:sp>
      <p:sp>
        <p:nvSpPr>
          <p:cNvPr id="110595" name="Rectangle 3"/>
          <p:cNvSpPr>
            <a:spLocks noGrp="1" noChangeArrowheads="1"/>
          </p:cNvSpPr>
          <p:nvPr>
            <p:ph sz="quarter" idx="1"/>
          </p:nvPr>
        </p:nvSpPr>
        <p:spPr/>
        <p:txBody>
          <a:bodyPr/>
          <a:lstStyle/>
          <a:p>
            <a:pPr eaLnBrk="1" hangingPunct="1"/>
            <a:r>
              <a:rPr lang="zh-CN" altLang="en-US" dirty="0">
                <a:solidFill>
                  <a:srgbClr val="000000"/>
                </a:solidFill>
                <a:latin typeface=""/>
              </a:rPr>
              <a:t>定义</a:t>
            </a:r>
            <a:r>
              <a:rPr lang="en-US" altLang="zh-CN" dirty="0">
                <a:solidFill>
                  <a:srgbClr val="000000"/>
                </a:solidFill>
                <a:latin typeface=""/>
              </a:rPr>
              <a:t>10.17</a:t>
            </a:r>
            <a:r>
              <a:rPr lang="en-US" altLang="zh-CN" dirty="0"/>
              <a:t>   </a:t>
            </a:r>
            <a:r>
              <a:rPr lang="zh-CN" altLang="en-US" dirty="0"/>
              <a:t>设无向图</a:t>
            </a:r>
            <a:r>
              <a:rPr lang="en-US" altLang="zh-CN" dirty="0"/>
              <a:t>G=&lt;V,E&gt;，</a:t>
            </a:r>
            <a:r>
              <a:rPr lang="zh-CN" altLang="en-US" dirty="0"/>
              <a:t>若存在</a:t>
            </a:r>
            <a:r>
              <a:rPr lang="en-US" altLang="zh-CN" dirty="0"/>
              <a:t>E'</a:t>
            </a:r>
            <a:r>
              <a:rPr lang="en-US" altLang="zh-CN" dirty="0">
                <a:sym typeface="Symbol" panose="05050102010706020507" pitchFamily="18" charset="2"/>
              </a:rPr>
              <a:t></a:t>
            </a:r>
            <a:r>
              <a:rPr lang="en-US" altLang="zh-CN" dirty="0"/>
              <a:t>E，</a:t>
            </a:r>
            <a:r>
              <a:rPr lang="zh-CN" altLang="en-US" dirty="0"/>
              <a:t>且</a:t>
            </a:r>
            <a:r>
              <a:rPr lang="en-US" altLang="zh-CN" dirty="0"/>
              <a:t>E'≠ </a:t>
            </a:r>
            <a:r>
              <a:rPr lang="en-US" altLang="zh-CN" dirty="0">
                <a:sym typeface="Symbol" panose="05050102010706020507" pitchFamily="18" charset="2"/>
              </a:rPr>
              <a:t></a:t>
            </a:r>
            <a:r>
              <a:rPr lang="en-US" altLang="zh-CN" dirty="0"/>
              <a:t> ，</a:t>
            </a:r>
            <a:r>
              <a:rPr lang="zh-CN" altLang="en-US" dirty="0"/>
              <a:t>使得</a:t>
            </a:r>
            <a:r>
              <a:rPr lang="en-US" altLang="zh-CN" dirty="0"/>
              <a:t>p(G-E')&gt;p(G)，</a:t>
            </a:r>
            <a:r>
              <a:rPr lang="zh-CN" altLang="en-US" dirty="0"/>
              <a:t>而对于任意的</a:t>
            </a:r>
            <a:r>
              <a:rPr lang="en-US" altLang="zh-CN" dirty="0"/>
              <a:t>E''</a:t>
            </a:r>
            <a:r>
              <a:rPr lang="en-US" altLang="zh-CN" dirty="0">
                <a:sym typeface="Symbol" panose="05050102010706020507" pitchFamily="18" charset="2"/>
              </a:rPr>
              <a:t></a:t>
            </a:r>
            <a:r>
              <a:rPr lang="en-US" altLang="zh-CN" dirty="0"/>
              <a:t>E'，</a:t>
            </a:r>
            <a:r>
              <a:rPr lang="zh-CN" altLang="en-US" dirty="0"/>
              <a:t>均有</a:t>
            </a:r>
            <a:r>
              <a:rPr lang="en-US" altLang="zh-CN" dirty="0"/>
              <a:t>p(G-E'')=p(G)，</a:t>
            </a:r>
            <a:r>
              <a:rPr lang="zh-CN" altLang="en-US" dirty="0"/>
              <a:t>则称</a:t>
            </a:r>
            <a:r>
              <a:rPr lang="en-US" altLang="zh-CN" dirty="0"/>
              <a:t>E'</a:t>
            </a:r>
            <a:r>
              <a:rPr lang="zh-CN" altLang="en-US" dirty="0"/>
              <a:t>是</a:t>
            </a:r>
            <a:r>
              <a:rPr lang="en-US" altLang="zh-CN" dirty="0"/>
              <a:t>G</a:t>
            </a:r>
            <a:r>
              <a:rPr lang="zh-CN" altLang="en-US" dirty="0"/>
              <a:t>的</a:t>
            </a:r>
            <a:r>
              <a:rPr lang="zh-CN" altLang="en-US" dirty="0">
                <a:solidFill>
                  <a:srgbClr val="FF9900"/>
                </a:solidFill>
                <a:latin typeface=""/>
              </a:rPr>
              <a:t>边割集</a:t>
            </a:r>
            <a:r>
              <a:rPr lang="zh-CN" altLang="en-US" dirty="0"/>
              <a:t>，或简称为割集。若</a:t>
            </a:r>
            <a:r>
              <a:rPr lang="en-US" altLang="zh-CN" dirty="0"/>
              <a:t>E'</a:t>
            </a:r>
            <a:r>
              <a:rPr lang="zh-CN" altLang="en-US" dirty="0"/>
              <a:t>是单元集，即</a:t>
            </a:r>
            <a:r>
              <a:rPr lang="en-US" altLang="zh-CN" dirty="0"/>
              <a:t>E'={e}，</a:t>
            </a:r>
            <a:r>
              <a:rPr lang="zh-CN" altLang="en-US" dirty="0"/>
              <a:t>则称</a:t>
            </a:r>
            <a:r>
              <a:rPr lang="en-US" altLang="zh-CN" dirty="0"/>
              <a:t>e</a:t>
            </a:r>
            <a:r>
              <a:rPr lang="zh-CN" altLang="en-US" dirty="0"/>
              <a:t>为</a:t>
            </a:r>
            <a:r>
              <a:rPr lang="zh-CN" altLang="en-US" dirty="0">
                <a:solidFill>
                  <a:srgbClr val="FF9900"/>
                </a:solidFill>
                <a:latin typeface=""/>
              </a:rPr>
              <a:t>割边</a:t>
            </a:r>
            <a:r>
              <a:rPr lang="zh-CN" altLang="en-US" dirty="0"/>
              <a:t>或</a:t>
            </a:r>
            <a:r>
              <a:rPr lang="zh-CN" altLang="en-US" dirty="0">
                <a:solidFill>
                  <a:srgbClr val="FF9900"/>
                </a:solidFill>
                <a:latin typeface=""/>
              </a:rPr>
              <a:t>桥</a:t>
            </a:r>
            <a:r>
              <a:rPr lang="zh-CN" altLang="en-US" dirty="0"/>
              <a:t>。 </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pPr eaLnBrk="1" hangingPunct="1"/>
            <a:r>
              <a:rPr lang="zh-CN" altLang="en-US">
                <a:solidFill>
                  <a:srgbClr val="000000"/>
                </a:solidFill>
                <a:ea typeface="_GB2312"/>
                <a:cs typeface="_GB2312"/>
              </a:rPr>
              <a:t>无向图的连通度</a:t>
            </a:r>
          </a:p>
        </p:txBody>
      </p:sp>
      <p:sp>
        <p:nvSpPr>
          <p:cNvPr id="468995" name="Rectangle 3"/>
          <p:cNvSpPr>
            <a:spLocks noGrp="1" noChangeArrowheads="1"/>
          </p:cNvSpPr>
          <p:nvPr>
            <p:ph sz="quarter" idx="1"/>
          </p:nvPr>
        </p:nvSpPr>
        <p:spPr/>
        <p:txBody>
          <a:bodyPr/>
          <a:lstStyle/>
          <a:p>
            <a:pPr eaLnBrk="1" hangingPunct="1"/>
            <a:r>
              <a:rPr lang="zh-CN" altLang="en-US" sz="2800" dirty="0"/>
              <a:t>在图</a:t>
            </a:r>
            <a:r>
              <a:rPr lang="en-US" altLang="zh-CN" sz="2800" dirty="0"/>
              <a:t>10.8</a:t>
            </a:r>
            <a:r>
              <a:rPr lang="zh-CN" altLang="en-US" sz="2800" dirty="0"/>
              <a:t>中，</a:t>
            </a:r>
          </a:p>
          <a:p>
            <a:pPr eaLnBrk="1" hangingPunct="1"/>
            <a:endParaRPr lang="zh-CN" altLang="en-US" sz="2800" dirty="0"/>
          </a:p>
          <a:p>
            <a:pPr eaLnBrk="1" hangingPunct="1"/>
            <a:endParaRPr lang="zh-CN" altLang="en-US" sz="2800" dirty="0"/>
          </a:p>
          <a:p>
            <a:pPr eaLnBrk="1" hangingPunct="1"/>
            <a:r>
              <a:rPr lang="zh-CN" altLang="en-US" sz="2800" dirty="0"/>
              <a:t>{</a:t>
            </a:r>
            <a:r>
              <a:rPr lang="en-US" altLang="zh-CN" sz="2800" dirty="0"/>
              <a:t>e</a:t>
            </a:r>
            <a:r>
              <a:rPr lang="en-US" altLang="zh-CN" sz="2800" baseline="-30000" dirty="0"/>
              <a:t>6</a:t>
            </a:r>
            <a:r>
              <a:rPr lang="en-US" altLang="zh-CN" sz="2800" dirty="0"/>
              <a:t>},{e</a:t>
            </a:r>
            <a:r>
              <a:rPr lang="en-US" altLang="zh-CN" sz="2800" baseline="-30000" dirty="0"/>
              <a:t>5</a:t>
            </a:r>
            <a:r>
              <a:rPr lang="en-US" altLang="zh-CN" sz="2800" dirty="0"/>
              <a:t>},{e</a:t>
            </a:r>
            <a:r>
              <a:rPr lang="en-US" altLang="zh-CN" sz="2800" baseline="-30000" dirty="0"/>
              <a:t>2</a:t>
            </a:r>
            <a:r>
              <a:rPr lang="en-US" altLang="zh-CN" sz="2800" dirty="0"/>
              <a:t>,e</a:t>
            </a:r>
            <a:r>
              <a:rPr lang="en-US" altLang="zh-CN" sz="2800" baseline="-30000" dirty="0"/>
              <a:t>3</a:t>
            </a:r>
            <a:r>
              <a:rPr lang="en-US" altLang="zh-CN" sz="2800" dirty="0"/>
              <a:t>},{e</a:t>
            </a:r>
            <a:r>
              <a:rPr lang="en-US" altLang="zh-CN" sz="2800" baseline="-30000" dirty="0"/>
              <a:t>1</a:t>
            </a:r>
            <a:r>
              <a:rPr lang="en-US" altLang="zh-CN" sz="2800" dirty="0"/>
              <a:t>,e</a:t>
            </a:r>
            <a:r>
              <a:rPr lang="en-US" altLang="zh-CN" sz="2800" baseline="-30000" dirty="0"/>
              <a:t>2</a:t>
            </a:r>
            <a:r>
              <a:rPr lang="en-US" altLang="zh-CN" sz="2800" dirty="0"/>
              <a:t>},{e</a:t>
            </a:r>
            <a:r>
              <a:rPr lang="en-US" altLang="zh-CN" sz="2800" baseline="-30000" dirty="0"/>
              <a:t>3</a:t>
            </a:r>
            <a:r>
              <a:rPr lang="en-US" altLang="zh-CN" sz="2800" dirty="0"/>
              <a:t>,e</a:t>
            </a:r>
            <a:r>
              <a:rPr lang="en-US" altLang="zh-CN" sz="2800" baseline="-30000" dirty="0"/>
              <a:t>4</a:t>
            </a:r>
            <a:r>
              <a:rPr lang="en-US" altLang="zh-CN" sz="2800" dirty="0"/>
              <a:t>},{e</a:t>
            </a:r>
            <a:r>
              <a:rPr lang="en-US" altLang="zh-CN" sz="2800" baseline="-30000" dirty="0"/>
              <a:t>1</a:t>
            </a:r>
            <a:r>
              <a:rPr lang="en-US" altLang="zh-CN" sz="2800" dirty="0"/>
              <a:t>,e</a:t>
            </a:r>
            <a:r>
              <a:rPr lang="en-US" altLang="zh-CN" sz="2800" baseline="-30000" dirty="0"/>
              <a:t>4</a:t>
            </a:r>
            <a:r>
              <a:rPr lang="en-US" altLang="zh-CN" sz="2800" dirty="0"/>
              <a:t>},{e</a:t>
            </a:r>
            <a:r>
              <a:rPr lang="en-US" altLang="zh-CN" sz="2800" baseline="-30000" dirty="0"/>
              <a:t>1</a:t>
            </a:r>
            <a:r>
              <a:rPr lang="en-US" altLang="zh-CN" sz="2800" dirty="0"/>
              <a:t>,e</a:t>
            </a:r>
            <a:r>
              <a:rPr lang="en-US" altLang="zh-CN" sz="2800" baseline="-30000" dirty="0"/>
              <a:t>3</a:t>
            </a:r>
            <a:r>
              <a:rPr lang="en-US" altLang="zh-CN" sz="2800" dirty="0"/>
              <a:t>},{e</a:t>
            </a:r>
            <a:r>
              <a:rPr lang="en-US" altLang="zh-CN" sz="2800" baseline="-30000" dirty="0"/>
              <a:t>2</a:t>
            </a:r>
            <a:r>
              <a:rPr lang="en-US" altLang="zh-CN" sz="2800" dirty="0"/>
              <a:t>,e</a:t>
            </a:r>
            <a:r>
              <a:rPr lang="en-US" altLang="zh-CN" sz="2800" baseline="-30000" dirty="0"/>
              <a:t>4</a:t>
            </a:r>
            <a:r>
              <a:rPr lang="en-US" altLang="zh-CN" sz="2800" dirty="0"/>
              <a:t>}</a:t>
            </a:r>
            <a:r>
              <a:rPr lang="zh-CN" altLang="en-US" sz="2800" dirty="0"/>
              <a:t>都是边割集，其中</a:t>
            </a:r>
            <a:r>
              <a:rPr lang="en-US" altLang="zh-CN" sz="2800" dirty="0"/>
              <a:t>e</a:t>
            </a:r>
            <a:r>
              <a:rPr lang="en-US" altLang="zh-CN" sz="2800" baseline="-30000" dirty="0"/>
              <a:t>6</a:t>
            </a:r>
            <a:r>
              <a:rPr lang="en-US" altLang="zh-CN" sz="2800" dirty="0"/>
              <a:t>,e</a:t>
            </a:r>
            <a:r>
              <a:rPr lang="en-US" altLang="zh-CN" sz="2800" baseline="-30000" dirty="0"/>
              <a:t>5</a:t>
            </a:r>
            <a:r>
              <a:rPr lang="zh-CN" altLang="en-US" sz="2800" dirty="0"/>
              <a:t>是桥。</a:t>
            </a:r>
            <a:endParaRPr lang="en-US" altLang="zh-CN" sz="2800" dirty="0"/>
          </a:p>
          <a:p>
            <a:r>
              <a:rPr lang="zh-CN" altLang="en-US" sz="2800" dirty="0"/>
              <a:t>在“树”的相关内容里有点割集、边割集的求法。</a:t>
            </a:r>
            <a:endParaRPr lang="en-US" altLang="zh-CN" sz="2800" dirty="0"/>
          </a:p>
          <a:p>
            <a:pPr lvl="1"/>
            <a:r>
              <a:rPr lang="zh-CN" altLang="en-US" sz="2500" dirty="0"/>
              <a:t>找生成树，所有边的权重一样，</a:t>
            </a:r>
            <a:r>
              <a:rPr lang="en-US" altLang="zh-CN" sz="2500" dirty="0"/>
              <a:t>m=n-1</a:t>
            </a:r>
          </a:p>
          <a:p>
            <a:pPr lvl="1"/>
            <a:r>
              <a:rPr lang="zh-CN" altLang="en-US" sz="2500" dirty="0"/>
              <a:t>在生成树的基础上形成基本割集系统</a:t>
            </a:r>
            <a:r>
              <a:rPr lang="en-US" altLang="zh-CN" sz="2500" dirty="0"/>
              <a:t>,</a:t>
            </a:r>
            <a:r>
              <a:rPr lang="zh-CN" altLang="en-US" sz="2500" dirty="0"/>
              <a:t>每个生成树得到</a:t>
            </a:r>
            <a:r>
              <a:rPr lang="en-US" altLang="zh-CN" sz="2500" dirty="0"/>
              <a:t>n-1</a:t>
            </a:r>
            <a:r>
              <a:rPr lang="zh-CN" altLang="en-US" sz="2500" dirty="0"/>
              <a:t>个割集</a:t>
            </a:r>
            <a:endParaRPr lang="en-US" altLang="zh-CN" sz="2500" dirty="0"/>
          </a:p>
          <a:p>
            <a:pPr lvl="1"/>
            <a:r>
              <a:rPr lang="zh-CN" altLang="en-US" sz="2500" dirty="0"/>
              <a:t>割点是割边的一个端点，点割集是边割集中每个割边取一个端点（不相邻）形成的集合</a:t>
            </a:r>
          </a:p>
        </p:txBody>
      </p:sp>
      <p:pic>
        <p:nvPicPr>
          <p:cNvPr id="468996" name="Picture 4" descr="14_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4032" y="548680"/>
            <a:ext cx="4495800" cy="269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68996"/>
                                        </p:tgtEl>
                                        <p:attrNameLst>
                                          <p:attrName>style.visibility</p:attrName>
                                        </p:attrNameLst>
                                      </p:cBhvr>
                                      <p:to>
                                        <p:strVal val="visible"/>
                                      </p:to>
                                    </p:set>
                                    <p:anim calcmode="lin" valueType="num">
                                      <p:cBhvr additive="base">
                                        <p:cTn id="7" dur="500" fill="hold"/>
                                        <p:tgtEl>
                                          <p:spTgt spid="468996"/>
                                        </p:tgtEl>
                                        <p:attrNameLst>
                                          <p:attrName>ppt_x</p:attrName>
                                        </p:attrNameLst>
                                      </p:cBhvr>
                                      <p:tavLst>
                                        <p:tav tm="0">
                                          <p:val>
                                            <p:strVal val="0-#ppt_w/2"/>
                                          </p:val>
                                        </p:tav>
                                        <p:tav tm="100000">
                                          <p:val>
                                            <p:strVal val="#ppt_x"/>
                                          </p:val>
                                        </p:tav>
                                      </p:tavLst>
                                    </p:anim>
                                    <p:anim calcmode="lin" valueType="num">
                                      <p:cBhvr additive="base">
                                        <p:cTn id="8" dur="500" fill="hold"/>
                                        <p:tgtEl>
                                          <p:spTgt spid="46899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68995">
                                            <p:txEl>
                                              <p:pRg st="0" end="0"/>
                                            </p:txEl>
                                          </p:spTgt>
                                        </p:tgtEl>
                                        <p:attrNameLst>
                                          <p:attrName>style.visibility</p:attrName>
                                        </p:attrNameLst>
                                      </p:cBhvr>
                                      <p:to>
                                        <p:strVal val="visible"/>
                                      </p:to>
                                    </p:set>
                                    <p:anim calcmode="lin" valueType="num">
                                      <p:cBhvr additive="base">
                                        <p:cTn id="13" dur="500" fill="hold"/>
                                        <p:tgtEl>
                                          <p:spTgt spid="468995">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6899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68995">
                                            <p:txEl>
                                              <p:pRg st="3" end="3"/>
                                            </p:txEl>
                                          </p:spTgt>
                                        </p:tgtEl>
                                        <p:attrNameLst>
                                          <p:attrName>style.visibility</p:attrName>
                                        </p:attrNameLst>
                                      </p:cBhvr>
                                      <p:to>
                                        <p:strVal val="visible"/>
                                      </p:to>
                                    </p:set>
                                    <p:anim calcmode="lin" valueType="num">
                                      <p:cBhvr additive="base">
                                        <p:cTn id="19" dur="500" fill="hold"/>
                                        <p:tgtEl>
                                          <p:spTgt spid="468995">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6899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68995">
                                            <p:txEl>
                                              <p:pRg st="4" end="4"/>
                                            </p:txEl>
                                          </p:spTgt>
                                        </p:tgtEl>
                                        <p:attrNameLst>
                                          <p:attrName>style.visibility</p:attrName>
                                        </p:attrNameLst>
                                      </p:cBhvr>
                                      <p:to>
                                        <p:strVal val="visible"/>
                                      </p:to>
                                    </p:set>
                                    <p:anim calcmode="lin" valueType="num">
                                      <p:cBhvr additive="base">
                                        <p:cTn id="25" dur="500" fill="hold"/>
                                        <p:tgtEl>
                                          <p:spTgt spid="468995">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6899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68995">
                                            <p:txEl>
                                              <p:pRg st="5" end="5"/>
                                            </p:txEl>
                                          </p:spTgt>
                                        </p:tgtEl>
                                        <p:attrNameLst>
                                          <p:attrName>style.visibility</p:attrName>
                                        </p:attrNameLst>
                                      </p:cBhvr>
                                      <p:to>
                                        <p:strVal val="visible"/>
                                      </p:to>
                                    </p:set>
                                    <p:anim calcmode="lin" valueType="num">
                                      <p:cBhvr additive="base">
                                        <p:cTn id="31" dur="500" fill="hold"/>
                                        <p:tgtEl>
                                          <p:spTgt spid="468995">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6899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68995">
                                            <p:txEl>
                                              <p:pRg st="6" end="6"/>
                                            </p:txEl>
                                          </p:spTgt>
                                        </p:tgtEl>
                                        <p:attrNameLst>
                                          <p:attrName>style.visibility</p:attrName>
                                        </p:attrNameLst>
                                      </p:cBhvr>
                                      <p:to>
                                        <p:strVal val="visible"/>
                                      </p:to>
                                    </p:set>
                                    <p:anim calcmode="lin" valueType="num">
                                      <p:cBhvr additive="base">
                                        <p:cTn id="37" dur="500" fill="hold"/>
                                        <p:tgtEl>
                                          <p:spTgt spid="468995">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6899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468995">
                                            <p:txEl>
                                              <p:pRg st="7" end="7"/>
                                            </p:txEl>
                                          </p:spTgt>
                                        </p:tgtEl>
                                        <p:attrNameLst>
                                          <p:attrName>style.visibility</p:attrName>
                                        </p:attrNameLst>
                                      </p:cBhvr>
                                      <p:to>
                                        <p:strVal val="visible"/>
                                      </p:to>
                                    </p:set>
                                    <p:anim calcmode="lin" valueType="num">
                                      <p:cBhvr additive="base">
                                        <p:cTn id="43" dur="500" fill="hold"/>
                                        <p:tgtEl>
                                          <p:spTgt spid="468995">
                                            <p:txEl>
                                              <p:pRg st="7" end="7"/>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468995">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995" grpId="0" build="p" bldLvl="5"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zh-CN" dirty="0"/>
              <a:t>10.1 </a:t>
            </a:r>
            <a:r>
              <a:rPr lang="zh-CN" altLang="en-US" dirty="0"/>
              <a:t>图</a:t>
            </a:r>
            <a:r>
              <a:rPr lang="en-US" altLang="zh-CN" dirty="0"/>
              <a:t>(Graph)</a:t>
            </a:r>
            <a:endParaRPr lang="zh-CN" altLang="en-US" dirty="0"/>
          </a:p>
        </p:txBody>
      </p:sp>
      <p:sp>
        <p:nvSpPr>
          <p:cNvPr id="17411" name="Rectangle 3"/>
          <p:cNvSpPr>
            <a:spLocks noGrp="1" noChangeArrowheads="1"/>
          </p:cNvSpPr>
          <p:nvPr>
            <p:ph sz="quarter" idx="1"/>
          </p:nvPr>
        </p:nvSpPr>
        <p:spPr/>
        <p:txBody>
          <a:bodyPr/>
          <a:lstStyle/>
          <a:p>
            <a:pPr algn="just" eaLnBrk="1" hangingPunct="1"/>
            <a:r>
              <a:rPr lang="zh-CN" altLang="en-US" sz="2800" dirty="0"/>
              <a:t>例 </a:t>
            </a:r>
          </a:p>
          <a:p>
            <a:pPr lvl="1" algn="just" eaLnBrk="1" hangingPunct="1"/>
            <a:r>
              <a:rPr lang="en-US" altLang="zh-CN" sz="2300" dirty="0"/>
              <a:t>G1=&lt;V1,E1&gt;</a:t>
            </a:r>
          </a:p>
          <a:p>
            <a:pPr lvl="1" algn="just" eaLnBrk="1" hangingPunct="1"/>
            <a:r>
              <a:rPr lang="en-US" altLang="zh-CN" sz="2300" dirty="0"/>
              <a:t>V1={v1,v2,v3,v4 ,v5 }</a:t>
            </a:r>
          </a:p>
          <a:p>
            <a:pPr lvl="1" algn="just" eaLnBrk="1" hangingPunct="1"/>
            <a:r>
              <a:rPr lang="en-US" altLang="zh-CN" sz="2300" dirty="0"/>
              <a:t>E1={(v1,v2),(v1,v4),(v2,v3),(v2,v5),(v3,v4),(v3,v5)}</a:t>
            </a:r>
            <a:endParaRPr lang="zh-CN" altLang="en-US" sz="2300" dirty="0"/>
          </a:p>
        </p:txBody>
      </p:sp>
      <p:grpSp>
        <p:nvGrpSpPr>
          <p:cNvPr id="17412" name="Group 70"/>
          <p:cNvGrpSpPr>
            <a:grpSpLocks/>
          </p:cNvGrpSpPr>
          <p:nvPr/>
        </p:nvGrpSpPr>
        <p:grpSpPr bwMode="auto">
          <a:xfrm>
            <a:off x="5181600" y="4191000"/>
            <a:ext cx="2133600" cy="1620838"/>
            <a:chOff x="2928" y="2688"/>
            <a:chExt cx="1344" cy="1021"/>
          </a:xfrm>
        </p:grpSpPr>
        <p:sp>
          <p:nvSpPr>
            <p:cNvPr id="17413" name="Oval 49"/>
            <p:cNvSpPr>
              <a:spLocks noChangeArrowheads="1"/>
            </p:cNvSpPr>
            <p:nvPr/>
          </p:nvSpPr>
          <p:spPr bwMode="auto">
            <a:xfrm>
              <a:off x="3866" y="3415"/>
              <a:ext cx="314" cy="294"/>
            </a:xfrm>
            <a:prstGeom prst="ellipse">
              <a:avLst/>
            </a:prstGeom>
            <a:solidFill>
              <a:srgbClr val="FFFFCC"/>
            </a:solidFill>
            <a:ln w="12700" cap="rnd">
              <a:solidFill>
                <a:srgbClr val="000000"/>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17414" name="Text Box 50"/>
            <p:cNvSpPr txBox="1">
              <a:spLocks noChangeArrowheads="1"/>
            </p:cNvSpPr>
            <p:nvPr/>
          </p:nvSpPr>
          <p:spPr bwMode="auto">
            <a:xfrm>
              <a:off x="3829" y="3414"/>
              <a:ext cx="44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1000" b="1">
                  <a:solidFill>
                    <a:srgbClr val="010103"/>
                  </a:solidFill>
                  <a:latin typeface="黑体" panose="02010609060101010101" pitchFamily="49" charset="-122"/>
                  <a:ea typeface="黑体" panose="02010609060101010101" pitchFamily="49" charset="-122"/>
                </a:rPr>
                <a:t> </a:t>
              </a:r>
              <a:r>
                <a:rPr lang="en-US" altLang="zh-CN" sz="2400" b="1">
                  <a:solidFill>
                    <a:srgbClr val="010103"/>
                  </a:solidFill>
                  <a:latin typeface="黑体" panose="02010609060101010101" pitchFamily="49" charset="-122"/>
                  <a:ea typeface="黑体" panose="02010609060101010101" pitchFamily="49" charset="-122"/>
                </a:rPr>
                <a:t>V5</a:t>
              </a:r>
            </a:p>
          </p:txBody>
        </p:sp>
        <p:sp>
          <p:nvSpPr>
            <p:cNvPr id="17415" name="Oval 52"/>
            <p:cNvSpPr>
              <a:spLocks noChangeArrowheads="1"/>
            </p:cNvSpPr>
            <p:nvPr/>
          </p:nvSpPr>
          <p:spPr bwMode="auto">
            <a:xfrm>
              <a:off x="3016" y="2688"/>
              <a:ext cx="314" cy="294"/>
            </a:xfrm>
            <a:prstGeom prst="ellipse">
              <a:avLst/>
            </a:prstGeom>
            <a:solidFill>
              <a:srgbClr val="FFFFCC"/>
            </a:solidFill>
            <a:ln w="12700" cap="rnd">
              <a:solidFill>
                <a:srgbClr val="000000"/>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17416" name="Text Box 53"/>
            <p:cNvSpPr txBox="1">
              <a:spLocks noChangeArrowheads="1"/>
            </p:cNvSpPr>
            <p:nvPr/>
          </p:nvSpPr>
          <p:spPr bwMode="auto">
            <a:xfrm>
              <a:off x="2928" y="2688"/>
              <a:ext cx="44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2400" b="1">
                  <a:solidFill>
                    <a:srgbClr val="010103"/>
                  </a:solidFill>
                  <a:latin typeface="黑体" panose="02010609060101010101" pitchFamily="49" charset="-122"/>
                  <a:ea typeface="黑体" panose="02010609060101010101" pitchFamily="49" charset="-122"/>
                </a:rPr>
                <a:t> </a:t>
              </a:r>
              <a:r>
                <a:rPr lang="en-US" altLang="zh-CN" sz="2400" b="1">
                  <a:solidFill>
                    <a:srgbClr val="010103"/>
                  </a:solidFill>
                  <a:latin typeface="黑体" panose="02010609060101010101" pitchFamily="49" charset="-122"/>
                  <a:ea typeface="黑体" panose="02010609060101010101" pitchFamily="49" charset="-122"/>
                </a:rPr>
                <a:t>V1</a:t>
              </a:r>
            </a:p>
          </p:txBody>
        </p:sp>
        <p:sp>
          <p:nvSpPr>
            <p:cNvPr id="17417" name="Oval 55"/>
            <p:cNvSpPr>
              <a:spLocks noChangeArrowheads="1"/>
            </p:cNvSpPr>
            <p:nvPr/>
          </p:nvSpPr>
          <p:spPr bwMode="auto">
            <a:xfrm>
              <a:off x="3865" y="2688"/>
              <a:ext cx="313" cy="294"/>
            </a:xfrm>
            <a:prstGeom prst="ellipse">
              <a:avLst/>
            </a:prstGeom>
            <a:solidFill>
              <a:srgbClr val="FFFFCC"/>
            </a:solidFill>
            <a:ln w="12700" cap="rnd">
              <a:solidFill>
                <a:srgbClr val="000000"/>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17418" name="Text Box 56"/>
            <p:cNvSpPr txBox="1">
              <a:spLocks noChangeArrowheads="1"/>
            </p:cNvSpPr>
            <p:nvPr/>
          </p:nvSpPr>
          <p:spPr bwMode="auto">
            <a:xfrm>
              <a:off x="3827" y="2688"/>
              <a:ext cx="4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1000" b="1">
                  <a:solidFill>
                    <a:srgbClr val="010103"/>
                  </a:solidFill>
                  <a:latin typeface="黑体" panose="02010609060101010101" pitchFamily="49" charset="-122"/>
                  <a:ea typeface="黑体" panose="02010609060101010101" pitchFamily="49" charset="-122"/>
                </a:rPr>
                <a:t> </a:t>
              </a:r>
              <a:r>
                <a:rPr lang="en-US" altLang="zh-CN" sz="2400" b="1">
                  <a:solidFill>
                    <a:srgbClr val="010103"/>
                  </a:solidFill>
                  <a:latin typeface="黑体" panose="02010609060101010101" pitchFamily="49" charset="-122"/>
                  <a:ea typeface="黑体" panose="02010609060101010101" pitchFamily="49" charset="-122"/>
                </a:rPr>
                <a:t>V2</a:t>
              </a:r>
            </a:p>
          </p:txBody>
        </p:sp>
        <p:sp>
          <p:nvSpPr>
            <p:cNvPr id="17419" name="Oval 58"/>
            <p:cNvSpPr>
              <a:spLocks noChangeArrowheads="1"/>
            </p:cNvSpPr>
            <p:nvPr/>
          </p:nvSpPr>
          <p:spPr bwMode="auto">
            <a:xfrm>
              <a:off x="3017" y="3412"/>
              <a:ext cx="313" cy="294"/>
            </a:xfrm>
            <a:prstGeom prst="ellipse">
              <a:avLst/>
            </a:prstGeom>
            <a:solidFill>
              <a:srgbClr val="FFFFCC"/>
            </a:solidFill>
            <a:ln w="12700" cap="rnd">
              <a:solidFill>
                <a:srgbClr val="000000"/>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17420" name="Text Box 59"/>
            <p:cNvSpPr txBox="1">
              <a:spLocks noChangeArrowheads="1"/>
            </p:cNvSpPr>
            <p:nvPr/>
          </p:nvSpPr>
          <p:spPr bwMode="auto">
            <a:xfrm>
              <a:off x="2980" y="3411"/>
              <a:ext cx="44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1000" b="1">
                  <a:solidFill>
                    <a:srgbClr val="010103"/>
                  </a:solidFill>
                  <a:latin typeface="黑体" panose="02010609060101010101" pitchFamily="49" charset="-122"/>
                  <a:ea typeface="黑体" panose="02010609060101010101" pitchFamily="49" charset="-122"/>
                </a:rPr>
                <a:t> </a:t>
              </a:r>
              <a:r>
                <a:rPr lang="en-US" altLang="zh-CN" sz="2400" b="1">
                  <a:solidFill>
                    <a:srgbClr val="010103"/>
                  </a:solidFill>
                  <a:latin typeface="黑体" panose="02010609060101010101" pitchFamily="49" charset="-122"/>
                  <a:ea typeface="黑体" panose="02010609060101010101" pitchFamily="49" charset="-122"/>
                </a:rPr>
                <a:t>V4</a:t>
              </a:r>
            </a:p>
          </p:txBody>
        </p:sp>
        <p:sp>
          <p:nvSpPr>
            <p:cNvPr id="17421" name="Line 60"/>
            <p:cNvSpPr>
              <a:spLocks noChangeShapeType="1"/>
            </p:cNvSpPr>
            <p:nvPr/>
          </p:nvSpPr>
          <p:spPr bwMode="auto">
            <a:xfrm>
              <a:off x="3164" y="3000"/>
              <a:ext cx="0" cy="41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22" name="Line 61"/>
            <p:cNvSpPr>
              <a:spLocks noChangeShapeType="1"/>
            </p:cNvSpPr>
            <p:nvPr/>
          </p:nvSpPr>
          <p:spPr bwMode="auto">
            <a:xfrm>
              <a:off x="3349" y="2826"/>
              <a:ext cx="516"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23" name="Line 62"/>
            <p:cNvSpPr>
              <a:spLocks noChangeShapeType="1"/>
            </p:cNvSpPr>
            <p:nvPr/>
          </p:nvSpPr>
          <p:spPr bwMode="auto">
            <a:xfrm>
              <a:off x="4012" y="3000"/>
              <a:ext cx="0" cy="41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24" name="Line 63"/>
            <p:cNvSpPr>
              <a:spLocks noChangeShapeType="1"/>
            </p:cNvSpPr>
            <p:nvPr/>
          </p:nvSpPr>
          <p:spPr bwMode="auto">
            <a:xfrm flipH="1">
              <a:off x="3311" y="3311"/>
              <a:ext cx="186" cy="17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25" name="Line 64"/>
            <p:cNvSpPr>
              <a:spLocks noChangeShapeType="1"/>
            </p:cNvSpPr>
            <p:nvPr/>
          </p:nvSpPr>
          <p:spPr bwMode="auto">
            <a:xfrm flipH="1">
              <a:off x="3717" y="2965"/>
              <a:ext cx="186" cy="17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26" name="Line 65"/>
            <p:cNvSpPr>
              <a:spLocks noChangeShapeType="1"/>
            </p:cNvSpPr>
            <p:nvPr/>
          </p:nvSpPr>
          <p:spPr bwMode="auto">
            <a:xfrm>
              <a:off x="3703" y="3334"/>
              <a:ext cx="162" cy="14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7427" name="Group 69"/>
            <p:cNvGrpSpPr>
              <a:grpSpLocks/>
            </p:cNvGrpSpPr>
            <p:nvPr/>
          </p:nvGrpSpPr>
          <p:grpSpPr bwMode="auto">
            <a:xfrm>
              <a:off x="3393" y="3072"/>
              <a:ext cx="443" cy="294"/>
              <a:chOff x="3393" y="3072"/>
              <a:chExt cx="443" cy="294"/>
            </a:xfrm>
          </p:grpSpPr>
          <p:sp>
            <p:nvSpPr>
              <p:cNvPr id="17428" name="Oval 67"/>
              <p:cNvSpPr>
                <a:spLocks noChangeArrowheads="1"/>
              </p:cNvSpPr>
              <p:nvPr/>
            </p:nvSpPr>
            <p:spPr bwMode="auto">
              <a:xfrm>
                <a:off x="3430" y="3072"/>
                <a:ext cx="314" cy="294"/>
              </a:xfrm>
              <a:prstGeom prst="ellipse">
                <a:avLst/>
              </a:prstGeom>
              <a:solidFill>
                <a:srgbClr val="FFFFCC"/>
              </a:solidFill>
              <a:ln w="12700" cap="rnd">
                <a:solidFill>
                  <a:srgbClr val="000000"/>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17429" name="Text Box 68"/>
              <p:cNvSpPr txBox="1">
                <a:spLocks noChangeArrowheads="1"/>
              </p:cNvSpPr>
              <p:nvPr/>
            </p:nvSpPr>
            <p:spPr bwMode="auto">
              <a:xfrm>
                <a:off x="3393" y="3072"/>
                <a:ext cx="44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1000" b="1">
                    <a:solidFill>
                      <a:srgbClr val="010103"/>
                    </a:solidFill>
                    <a:latin typeface="黑体" panose="02010609060101010101" pitchFamily="49" charset="-122"/>
                    <a:ea typeface="黑体" panose="02010609060101010101" pitchFamily="49" charset="-122"/>
                  </a:rPr>
                  <a:t> </a:t>
                </a:r>
                <a:r>
                  <a:rPr lang="en-US" altLang="zh-CN" sz="2400" b="1">
                    <a:solidFill>
                      <a:srgbClr val="010103"/>
                    </a:solidFill>
                    <a:latin typeface="黑体" panose="02010609060101010101" pitchFamily="49" charset="-122"/>
                    <a:ea typeface="黑体" panose="02010609060101010101" pitchFamily="49" charset="-122"/>
                  </a:rPr>
                  <a:t>V3</a:t>
                </a:r>
              </a:p>
            </p:txBody>
          </p:sp>
        </p:grpSp>
      </p:gr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pPr eaLnBrk="1" hangingPunct="1"/>
            <a:r>
              <a:rPr lang="zh-CN" altLang="en-US">
                <a:solidFill>
                  <a:srgbClr val="000000"/>
                </a:solidFill>
                <a:ea typeface="_GB2312"/>
                <a:cs typeface="_GB2312"/>
              </a:rPr>
              <a:t>无向图的连通度</a:t>
            </a:r>
          </a:p>
        </p:txBody>
      </p:sp>
      <p:sp>
        <p:nvSpPr>
          <p:cNvPr id="112643" name="Rectangle 3"/>
          <p:cNvSpPr>
            <a:spLocks noGrp="1" noChangeArrowheads="1"/>
          </p:cNvSpPr>
          <p:nvPr>
            <p:ph sz="quarter" idx="1"/>
          </p:nvPr>
        </p:nvSpPr>
        <p:spPr/>
        <p:txBody>
          <a:bodyPr/>
          <a:lstStyle/>
          <a:p>
            <a:pPr eaLnBrk="1" hangingPunct="1"/>
            <a:r>
              <a:rPr lang="zh-CN" altLang="en-US" dirty="0">
                <a:solidFill>
                  <a:srgbClr val="000000"/>
                </a:solidFill>
                <a:latin typeface=""/>
              </a:rPr>
              <a:t>定义</a:t>
            </a:r>
            <a:r>
              <a:rPr lang="en-US" altLang="zh-CN" dirty="0">
                <a:solidFill>
                  <a:srgbClr val="000000"/>
                </a:solidFill>
                <a:latin typeface=""/>
              </a:rPr>
              <a:t>10.18</a:t>
            </a:r>
            <a:r>
              <a:rPr lang="en-US" altLang="zh-CN" dirty="0"/>
              <a:t> </a:t>
            </a:r>
            <a:r>
              <a:rPr lang="zh-CN" altLang="en-US" dirty="0"/>
              <a:t>设</a:t>
            </a:r>
            <a:r>
              <a:rPr lang="en-US" altLang="zh-CN" dirty="0"/>
              <a:t>G</a:t>
            </a:r>
            <a:r>
              <a:rPr lang="zh-CN" altLang="en-US" dirty="0"/>
              <a:t>为无向</a:t>
            </a:r>
            <a:r>
              <a:rPr lang="zh-CN" altLang="en-US" dirty="0">
                <a:solidFill>
                  <a:srgbClr val="FF0000"/>
                </a:solidFill>
              </a:rPr>
              <a:t>连通图</a:t>
            </a:r>
            <a:r>
              <a:rPr lang="zh-CN" altLang="en-US" dirty="0"/>
              <a:t>且为</a:t>
            </a:r>
            <a:r>
              <a:rPr lang="zh-CN" altLang="en-US" u="sng" dirty="0">
                <a:solidFill>
                  <a:srgbClr val="FF0000"/>
                </a:solidFill>
              </a:rPr>
              <a:t>非完全图</a:t>
            </a:r>
            <a:r>
              <a:rPr lang="zh-CN" altLang="en-US" dirty="0"/>
              <a:t>，则称 </a:t>
            </a:r>
            <a:r>
              <a:rPr lang="en-US" altLang="zh-CN" dirty="0"/>
              <a:t>κ(G)=min{|V'||V'</a:t>
            </a:r>
            <a:r>
              <a:rPr lang="zh-CN" altLang="en-US" dirty="0"/>
              <a:t>为</a:t>
            </a:r>
            <a:r>
              <a:rPr lang="en-US" altLang="zh-CN" dirty="0"/>
              <a:t>G</a:t>
            </a:r>
            <a:r>
              <a:rPr lang="zh-CN" altLang="en-US" dirty="0"/>
              <a:t>的点割集}为</a:t>
            </a:r>
            <a:r>
              <a:rPr lang="en-US" altLang="zh-CN" dirty="0"/>
              <a:t>G</a:t>
            </a:r>
            <a:r>
              <a:rPr lang="zh-CN" altLang="en-US" dirty="0"/>
              <a:t>的</a:t>
            </a:r>
            <a:r>
              <a:rPr lang="zh-CN" altLang="en-US" dirty="0">
                <a:solidFill>
                  <a:srgbClr val="FF9900"/>
                </a:solidFill>
                <a:latin typeface=""/>
              </a:rPr>
              <a:t>点连通度</a:t>
            </a:r>
            <a:r>
              <a:rPr lang="zh-CN" altLang="en-US" dirty="0"/>
              <a:t>，简称</a:t>
            </a:r>
            <a:r>
              <a:rPr lang="zh-CN" altLang="en-US" dirty="0">
                <a:solidFill>
                  <a:srgbClr val="FF9900"/>
                </a:solidFill>
                <a:latin typeface=""/>
              </a:rPr>
              <a:t>连通度</a:t>
            </a:r>
            <a:r>
              <a:rPr lang="zh-CN" altLang="en-US" dirty="0"/>
              <a:t>。</a:t>
            </a:r>
          </a:p>
          <a:p>
            <a:pPr eaLnBrk="1" hangingPunct="1"/>
            <a:r>
              <a:rPr lang="zh-CN" altLang="en-US" dirty="0">
                <a:solidFill>
                  <a:srgbClr val="FD3D1D"/>
                </a:solidFill>
              </a:rPr>
              <a:t>规定</a:t>
            </a:r>
            <a:r>
              <a:rPr lang="en-US" altLang="zh-CN" dirty="0"/>
              <a:t>:</a:t>
            </a:r>
          </a:p>
          <a:p>
            <a:pPr lvl="1"/>
            <a:r>
              <a:rPr lang="zh-CN" altLang="en-US" dirty="0"/>
              <a:t>完全图</a:t>
            </a:r>
            <a:r>
              <a:rPr lang="en-US" altLang="zh-CN" dirty="0" err="1"/>
              <a:t>K</a:t>
            </a:r>
            <a:r>
              <a:rPr lang="en-US" altLang="zh-CN" baseline="-30000" dirty="0" err="1"/>
              <a:t>n</a:t>
            </a:r>
            <a:r>
              <a:rPr lang="en-US" altLang="zh-CN" dirty="0"/>
              <a:t>(n≥1)</a:t>
            </a:r>
            <a:r>
              <a:rPr lang="zh-CN" altLang="en-US" dirty="0"/>
              <a:t>的点连通度为</a:t>
            </a:r>
            <a:r>
              <a:rPr lang="en-US" altLang="zh-CN" dirty="0"/>
              <a:t>n-1</a:t>
            </a:r>
          </a:p>
          <a:p>
            <a:pPr lvl="1"/>
            <a:r>
              <a:rPr lang="zh-CN" altLang="en-US" dirty="0">
                <a:solidFill>
                  <a:srgbClr val="FF0000"/>
                </a:solidFill>
              </a:rPr>
              <a:t>非连通图的点连通度为0.</a:t>
            </a:r>
          </a:p>
          <a:p>
            <a:pPr eaLnBrk="1" hangingPunct="1"/>
            <a:r>
              <a:rPr lang="zh-CN" altLang="en-US" dirty="0"/>
              <a:t>又若</a:t>
            </a:r>
            <a:r>
              <a:rPr lang="en-US" altLang="zh-CN" dirty="0"/>
              <a:t>κ(G)</a:t>
            </a:r>
            <a:r>
              <a:rPr lang="en-US" altLang="zh-CN" dirty="0">
                <a:solidFill>
                  <a:srgbClr val="FD3D1D"/>
                </a:solidFill>
              </a:rPr>
              <a:t>≥k</a:t>
            </a:r>
            <a:r>
              <a:rPr lang="en-US" altLang="zh-CN" dirty="0"/>
              <a:t>，</a:t>
            </a:r>
            <a:r>
              <a:rPr lang="zh-CN" altLang="en-US" dirty="0"/>
              <a:t>则称</a:t>
            </a:r>
            <a:r>
              <a:rPr lang="en-US" altLang="zh-CN" dirty="0"/>
              <a:t>G</a:t>
            </a:r>
            <a:r>
              <a:rPr lang="zh-CN" altLang="en-US" dirty="0"/>
              <a:t>是</a:t>
            </a:r>
            <a:r>
              <a:rPr lang="en-US" altLang="zh-CN" dirty="0">
                <a:solidFill>
                  <a:srgbClr val="FF9900"/>
                </a:solidFill>
                <a:latin typeface=""/>
              </a:rPr>
              <a:t>k-</a:t>
            </a:r>
            <a:r>
              <a:rPr lang="zh-CN" altLang="en-US" dirty="0">
                <a:solidFill>
                  <a:srgbClr val="FF9900"/>
                </a:solidFill>
                <a:latin typeface=""/>
              </a:rPr>
              <a:t>连通图</a:t>
            </a:r>
            <a:r>
              <a:rPr lang="zh-CN" altLang="en-US" dirty="0"/>
              <a:t>，</a:t>
            </a:r>
            <a:r>
              <a:rPr lang="en-US" altLang="zh-CN" dirty="0">
                <a:solidFill>
                  <a:srgbClr val="FF0000"/>
                </a:solidFill>
              </a:rPr>
              <a:t>k</a:t>
            </a:r>
            <a:r>
              <a:rPr lang="zh-CN" altLang="en-US" dirty="0">
                <a:solidFill>
                  <a:srgbClr val="FF0000"/>
                </a:solidFill>
              </a:rPr>
              <a:t>为非负整数</a:t>
            </a:r>
            <a:r>
              <a:rPr lang="zh-CN" altLang="en-US" dirty="0"/>
              <a:t>。 </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pPr eaLnBrk="1" hangingPunct="1"/>
            <a:r>
              <a:rPr lang="zh-CN" altLang="en-US">
                <a:solidFill>
                  <a:srgbClr val="000000"/>
                </a:solidFill>
                <a:ea typeface="_GB2312"/>
                <a:cs typeface="_GB2312"/>
              </a:rPr>
              <a:t>无向图的连通度</a:t>
            </a:r>
          </a:p>
        </p:txBody>
      </p:sp>
      <p:sp>
        <p:nvSpPr>
          <p:cNvPr id="113667" name="Rectangle 3"/>
          <p:cNvSpPr>
            <a:spLocks noGrp="1" noChangeArrowheads="1"/>
          </p:cNvSpPr>
          <p:nvPr>
            <p:ph sz="quarter" idx="1"/>
          </p:nvPr>
        </p:nvSpPr>
        <p:spPr/>
        <p:txBody>
          <a:bodyPr/>
          <a:lstStyle/>
          <a:p>
            <a:pPr eaLnBrk="1" hangingPunct="1">
              <a:lnSpc>
                <a:spcPct val="90000"/>
              </a:lnSpc>
            </a:pPr>
            <a:r>
              <a:rPr lang="en-US" altLang="zh-CN" dirty="0"/>
              <a:t>κ(G)</a:t>
            </a:r>
            <a:r>
              <a:rPr lang="zh-CN" altLang="en-US" dirty="0"/>
              <a:t>有时简记为</a:t>
            </a:r>
            <a:r>
              <a:rPr lang="en-US" altLang="zh-CN" dirty="0"/>
              <a:t>κ</a:t>
            </a:r>
            <a:r>
              <a:rPr lang="en-US" altLang="zh-CN" dirty="0">
                <a:cs typeface="Arial" panose="020B0604020202020204" pitchFamily="34" charset="0"/>
              </a:rPr>
              <a:t>(</a:t>
            </a:r>
            <a:r>
              <a:rPr lang="zh-CN" altLang="en-US" dirty="0">
                <a:solidFill>
                  <a:srgbClr val="C60A00"/>
                </a:solidFill>
                <a:cs typeface="Arial" panose="020B0604020202020204" pitchFamily="34" charset="0"/>
              </a:rPr>
              <a:t>读音</a:t>
            </a:r>
            <a:r>
              <a:rPr lang="zh-CN" altLang="en-US" dirty="0">
                <a:cs typeface="Arial" panose="020B0604020202020204" pitchFamily="34" charset="0"/>
              </a:rPr>
              <a:t>“</a:t>
            </a:r>
            <a:r>
              <a:rPr lang="en-US" altLang="zh-CN" dirty="0" err="1">
                <a:cs typeface="Arial" panose="020B0604020202020204" pitchFamily="34" charset="0"/>
              </a:rPr>
              <a:t>kapa</a:t>
            </a:r>
            <a:r>
              <a:rPr lang="en-US" altLang="zh-CN" dirty="0">
                <a:cs typeface="Arial" panose="020B0604020202020204" pitchFamily="34" charset="0"/>
              </a:rPr>
              <a:t>”) </a:t>
            </a:r>
            <a:r>
              <a:rPr lang="en-US" altLang="zh-CN" dirty="0"/>
              <a:t>.</a:t>
            </a:r>
          </a:p>
          <a:p>
            <a:pPr eaLnBrk="1" hangingPunct="1">
              <a:lnSpc>
                <a:spcPct val="90000"/>
              </a:lnSpc>
            </a:pPr>
            <a:r>
              <a:rPr lang="zh-CN" altLang="en-US" dirty="0"/>
              <a:t>图</a:t>
            </a:r>
            <a:r>
              <a:rPr lang="en-US" altLang="zh-CN" dirty="0"/>
              <a:t>10.8</a:t>
            </a:r>
            <a:r>
              <a:rPr lang="zh-CN" altLang="en-US" dirty="0"/>
              <a:t>中图的点连通度为1，此图为1-连通图。</a:t>
            </a:r>
          </a:p>
          <a:p>
            <a:pPr eaLnBrk="1" hangingPunct="1">
              <a:lnSpc>
                <a:spcPct val="90000"/>
              </a:lnSpc>
            </a:pPr>
            <a:r>
              <a:rPr lang="en-US" altLang="zh-CN" dirty="0"/>
              <a:t>K</a:t>
            </a:r>
            <a:r>
              <a:rPr lang="en-US" altLang="zh-CN" baseline="-30000" dirty="0"/>
              <a:t>5</a:t>
            </a:r>
            <a:r>
              <a:rPr lang="zh-CN" altLang="en-US" dirty="0"/>
              <a:t>的点连通度</a:t>
            </a:r>
            <a:r>
              <a:rPr lang="en-US" altLang="zh-CN" dirty="0"/>
              <a:t>κ=4，</a:t>
            </a:r>
            <a:r>
              <a:rPr lang="zh-CN" altLang="en-US" dirty="0"/>
              <a:t>所以</a:t>
            </a:r>
            <a:r>
              <a:rPr lang="en-US" altLang="zh-CN" dirty="0"/>
              <a:t>K</a:t>
            </a:r>
            <a:r>
              <a:rPr lang="en-US" altLang="zh-CN" baseline="-30000" dirty="0"/>
              <a:t>5</a:t>
            </a:r>
            <a:r>
              <a:rPr lang="zh-CN" altLang="en-US" dirty="0"/>
              <a:t>是1-连通图，2-连通图，3-连通图，4-连通图。</a:t>
            </a:r>
          </a:p>
          <a:p>
            <a:pPr eaLnBrk="1" hangingPunct="1">
              <a:lnSpc>
                <a:spcPct val="90000"/>
              </a:lnSpc>
            </a:pPr>
            <a:r>
              <a:rPr lang="zh-CN" altLang="en-US" dirty="0"/>
              <a:t>若</a:t>
            </a:r>
            <a:r>
              <a:rPr lang="en-US" altLang="zh-CN" dirty="0"/>
              <a:t>G</a:t>
            </a:r>
            <a:r>
              <a:rPr lang="zh-CN" altLang="en-US" dirty="0"/>
              <a:t>是</a:t>
            </a:r>
            <a:r>
              <a:rPr lang="en-US" altLang="zh-CN" dirty="0"/>
              <a:t>k-</a:t>
            </a:r>
            <a:r>
              <a:rPr lang="zh-CN" altLang="en-US" dirty="0"/>
              <a:t>连通图</a:t>
            </a:r>
            <a:r>
              <a:rPr lang="en-US" altLang="zh-CN" dirty="0"/>
              <a:t>(k≥1)</a:t>
            </a:r>
            <a:r>
              <a:rPr lang="zh-CN" altLang="en-US" dirty="0"/>
              <a:t>则在</a:t>
            </a:r>
            <a:r>
              <a:rPr lang="en-US" altLang="zh-CN" dirty="0"/>
              <a:t>G</a:t>
            </a:r>
            <a:r>
              <a:rPr lang="zh-CN" altLang="en-US" dirty="0"/>
              <a:t>中删除任何</a:t>
            </a:r>
            <a:r>
              <a:rPr lang="en-US" altLang="zh-CN" dirty="0"/>
              <a:t>k-1</a:t>
            </a:r>
            <a:r>
              <a:rPr lang="zh-CN" altLang="en-US" dirty="0"/>
              <a:t>个顶点后，所得图一定还是连通</a:t>
            </a:r>
            <a:r>
              <a:rPr lang="zh-CN" altLang="en-US"/>
              <a:t>的。点连通度</a:t>
            </a:r>
            <a:r>
              <a:rPr lang="en-US" altLang="zh-CN"/>
              <a:t>&gt;=k</a:t>
            </a:r>
            <a:r>
              <a:rPr lang="zh-CN" altLang="en-US"/>
              <a:t>，点割集最少有</a:t>
            </a:r>
            <a:r>
              <a:rPr lang="en-US" altLang="zh-CN"/>
              <a:t>k</a:t>
            </a:r>
            <a:r>
              <a:rPr lang="zh-CN" altLang="en-US"/>
              <a:t>个顶点</a:t>
            </a:r>
            <a:endParaRPr lang="zh-CN" altLang="en-US"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pPr eaLnBrk="1" hangingPunct="1"/>
            <a:r>
              <a:rPr lang="zh-CN" altLang="en-US">
                <a:solidFill>
                  <a:srgbClr val="000000"/>
                </a:solidFill>
                <a:ea typeface="_GB2312"/>
                <a:cs typeface="_GB2312"/>
              </a:rPr>
              <a:t>无向图的连通度</a:t>
            </a:r>
          </a:p>
        </p:txBody>
      </p:sp>
      <p:sp>
        <p:nvSpPr>
          <p:cNvPr id="115715" name="Rectangle 3"/>
          <p:cNvSpPr>
            <a:spLocks noGrp="1" noChangeArrowheads="1"/>
          </p:cNvSpPr>
          <p:nvPr>
            <p:ph sz="quarter" idx="1"/>
          </p:nvPr>
        </p:nvSpPr>
        <p:spPr/>
        <p:txBody>
          <a:bodyPr/>
          <a:lstStyle/>
          <a:p>
            <a:pPr eaLnBrk="1" hangingPunct="1"/>
            <a:r>
              <a:rPr lang="zh-CN" altLang="en-US" dirty="0">
                <a:solidFill>
                  <a:srgbClr val="000000"/>
                </a:solidFill>
                <a:latin typeface=""/>
              </a:rPr>
              <a:t>定义</a:t>
            </a:r>
            <a:r>
              <a:rPr lang="en-US" altLang="zh-CN" dirty="0">
                <a:solidFill>
                  <a:srgbClr val="000000"/>
                </a:solidFill>
                <a:latin typeface=""/>
              </a:rPr>
              <a:t>10.19</a:t>
            </a:r>
            <a:r>
              <a:rPr lang="en-US" altLang="zh-CN" dirty="0"/>
              <a:t> </a:t>
            </a:r>
            <a:r>
              <a:rPr lang="zh-CN" altLang="en-US" dirty="0"/>
              <a:t>设</a:t>
            </a:r>
            <a:r>
              <a:rPr lang="en-US" altLang="zh-CN" dirty="0"/>
              <a:t>G</a:t>
            </a:r>
            <a:r>
              <a:rPr lang="zh-CN" altLang="en-US" dirty="0"/>
              <a:t>是无向</a:t>
            </a:r>
            <a:r>
              <a:rPr lang="zh-CN" altLang="en-US" dirty="0">
                <a:solidFill>
                  <a:srgbClr val="FF0000"/>
                </a:solidFill>
              </a:rPr>
              <a:t>连通图</a:t>
            </a:r>
            <a:r>
              <a:rPr lang="zh-CN" altLang="en-US" dirty="0"/>
              <a:t>，称 </a:t>
            </a:r>
            <a:br>
              <a:rPr lang="zh-CN" altLang="en-US" dirty="0"/>
            </a:br>
            <a:r>
              <a:rPr lang="en-US" altLang="zh-CN" dirty="0"/>
              <a:t>λ(G)=min{|E'| | E'</a:t>
            </a:r>
            <a:r>
              <a:rPr lang="zh-CN" altLang="en-US" dirty="0"/>
              <a:t>是</a:t>
            </a:r>
            <a:r>
              <a:rPr lang="en-US" altLang="zh-CN" dirty="0"/>
              <a:t>G</a:t>
            </a:r>
            <a:r>
              <a:rPr lang="zh-CN" altLang="en-US" dirty="0"/>
              <a:t>的边割集}</a:t>
            </a:r>
            <a:br>
              <a:rPr lang="zh-CN" altLang="en-US" dirty="0"/>
            </a:br>
            <a:r>
              <a:rPr lang="zh-CN" altLang="en-US" dirty="0"/>
              <a:t>为</a:t>
            </a:r>
            <a:r>
              <a:rPr lang="en-US" altLang="zh-CN" dirty="0"/>
              <a:t>G</a:t>
            </a:r>
            <a:r>
              <a:rPr lang="zh-CN" altLang="en-US" dirty="0"/>
              <a:t>的</a:t>
            </a:r>
            <a:r>
              <a:rPr lang="zh-CN" altLang="en-US" dirty="0">
                <a:solidFill>
                  <a:srgbClr val="FF9900"/>
                </a:solidFill>
                <a:latin typeface=""/>
              </a:rPr>
              <a:t>边连通度</a:t>
            </a:r>
            <a:r>
              <a:rPr lang="zh-CN" altLang="en-US" dirty="0"/>
              <a:t>。</a:t>
            </a:r>
          </a:p>
          <a:p>
            <a:r>
              <a:rPr lang="zh-CN" altLang="en-US" dirty="0"/>
              <a:t>完全图</a:t>
            </a:r>
            <a:r>
              <a:rPr lang="en-US" altLang="zh-CN" dirty="0" err="1"/>
              <a:t>K</a:t>
            </a:r>
            <a:r>
              <a:rPr lang="en-US" altLang="zh-CN" baseline="-30000" dirty="0" err="1"/>
              <a:t>n</a:t>
            </a:r>
            <a:r>
              <a:rPr lang="en-US" altLang="zh-CN" dirty="0"/>
              <a:t>(n≥1)</a:t>
            </a:r>
            <a:r>
              <a:rPr lang="zh-CN" altLang="en-US" dirty="0"/>
              <a:t>的边连通度为</a:t>
            </a:r>
            <a:r>
              <a:rPr lang="en-US" altLang="zh-CN" dirty="0"/>
              <a:t>n-1</a:t>
            </a:r>
          </a:p>
          <a:p>
            <a:pPr lvl="1"/>
            <a:r>
              <a:rPr lang="zh-CN" altLang="en-US" dirty="0"/>
              <a:t>只取</a:t>
            </a:r>
            <a:r>
              <a:rPr lang="en-US" altLang="zh-CN" dirty="0"/>
              <a:t>k(k&lt;n-1)</a:t>
            </a:r>
            <a:r>
              <a:rPr lang="zh-CN" altLang="en-US" dirty="0"/>
              <a:t>边时，</a:t>
            </a:r>
            <a:r>
              <a:rPr lang="en-US" altLang="zh-CN" dirty="0" err="1"/>
              <a:t>K</a:t>
            </a:r>
            <a:r>
              <a:rPr lang="en-US" altLang="zh-CN" baseline="-30000" dirty="0" err="1"/>
              <a:t>n</a:t>
            </a:r>
            <a:r>
              <a:rPr lang="zh-CN" altLang="en-US" dirty="0"/>
              <a:t>的生成子图中的任意两点都是连通的，该生成子图是连通的。</a:t>
            </a:r>
            <a:endParaRPr lang="en-US" altLang="zh-CN" dirty="0"/>
          </a:p>
          <a:p>
            <a:pPr eaLnBrk="1" hangingPunct="1"/>
            <a:r>
              <a:rPr lang="zh-CN" altLang="en-US" dirty="0"/>
              <a:t>规定</a:t>
            </a:r>
            <a:r>
              <a:rPr lang="en-US" altLang="zh-CN" dirty="0"/>
              <a:t>:</a:t>
            </a:r>
            <a:endParaRPr lang="zh-CN" altLang="en-US" dirty="0"/>
          </a:p>
          <a:p>
            <a:pPr lvl="1" eaLnBrk="1" hangingPunct="1"/>
            <a:r>
              <a:rPr lang="zh-CN" altLang="en-US" dirty="0">
                <a:solidFill>
                  <a:srgbClr val="FF0000"/>
                </a:solidFill>
              </a:rPr>
              <a:t>非连通图的边连通度为0.</a:t>
            </a:r>
          </a:p>
          <a:p>
            <a:pPr lvl="1" eaLnBrk="1" hangingPunct="1"/>
            <a:r>
              <a:rPr lang="zh-CN" altLang="en-US" dirty="0"/>
              <a:t>又若</a:t>
            </a:r>
            <a:r>
              <a:rPr lang="en-US" altLang="zh-CN" dirty="0"/>
              <a:t>λ(G)≥r，</a:t>
            </a:r>
            <a:r>
              <a:rPr lang="zh-CN" altLang="en-US" dirty="0"/>
              <a:t>则称</a:t>
            </a:r>
            <a:r>
              <a:rPr lang="en-US" altLang="zh-CN" dirty="0"/>
              <a:t>G</a:t>
            </a:r>
            <a:r>
              <a:rPr lang="zh-CN" altLang="en-US" dirty="0"/>
              <a:t>是</a:t>
            </a:r>
            <a:r>
              <a:rPr lang="en-US" altLang="zh-CN" dirty="0">
                <a:solidFill>
                  <a:srgbClr val="FF9900"/>
                </a:solidFill>
                <a:latin typeface=""/>
              </a:rPr>
              <a:t>r</a:t>
            </a:r>
            <a:r>
              <a:rPr lang="zh-CN" altLang="en-US" dirty="0">
                <a:solidFill>
                  <a:srgbClr val="FF9900"/>
                </a:solidFill>
                <a:latin typeface=""/>
              </a:rPr>
              <a:t>边-连通图</a:t>
            </a:r>
            <a:r>
              <a:rPr lang="zh-CN" altLang="en-US" dirty="0"/>
              <a:t>。 </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pPr eaLnBrk="1" hangingPunct="1"/>
            <a:r>
              <a:rPr lang="zh-CN" altLang="en-US">
                <a:solidFill>
                  <a:srgbClr val="000000"/>
                </a:solidFill>
                <a:ea typeface="_GB2312"/>
                <a:cs typeface="_GB2312"/>
              </a:rPr>
              <a:t>无向图的连通度</a:t>
            </a:r>
          </a:p>
        </p:txBody>
      </p:sp>
      <p:sp>
        <p:nvSpPr>
          <p:cNvPr id="116739" name="Rectangle 3"/>
          <p:cNvSpPr>
            <a:spLocks noGrp="1" noChangeArrowheads="1"/>
          </p:cNvSpPr>
          <p:nvPr>
            <p:ph sz="quarter" idx="1"/>
          </p:nvPr>
        </p:nvSpPr>
        <p:spPr/>
        <p:txBody>
          <a:bodyPr/>
          <a:lstStyle/>
          <a:p>
            <a:pPr eaLnBrk="1" hangingPunct="1">
              <a:lnSpc>
                <a:spcPct val="90000"/>
              </a:lnSpc>
            </a:pPr>
            <a:r>
              <a:rPr lang="zh-CN" altLang="en-US" sz="2800" dirty="0"/>
              <a:t>若</a:t>
            </a:r>
            <a:r>
              <a:rPr lang="en-US" altLang="zh-CN" sz="2800" dirty="0"/>
              <a:t>G</a:t>
            </a:r>
            <a:r>
              <a:rPr lang="zh-CN" altLang="en-US" sz="2800" dirty="0"/>
              <a:t>是</a:t>
            </a:r>
            <a:r>
              <a:rPr lang="en-US" altLang="zh-CN" sz="2800" dirty="0"/>
              <a:t>r</a:t>
            </a:r>
            <a:r>
              <a:rPr lang="zh-CN" altLang="en-US" sz="2800" dirty="0"/>
              <a:t>边-连通图，则在</a:t>
            </a:r>
            <a:r>
              <a:rPr lang="en-US" altLang="zh-CN" sz="2800" dirty="0"/>
              <a:t>G</a:t>
            </a:r>
            <a:r>
              <a:rPr lang="zh-CN" altLang="en-US" sz="2800" dirty="0"/>
              <a:t>中任意删除</a:t>
            </a:r>
            <a:r>
              <a:rPr lang="en-US" altLang="zh-CN" sz="2800" dirty="0"/>
              <a:t>r-1</a:t>
            </a:r>
            <a:r>
              <a:rPr lang="zh-CN" altLang="en-US" sz="2800" dirty="0"/>
              <a:t>条边后，所得图依然是连通的。</a:t>
            </a:r>
          </a:p>
          <a:p>
            <a:pPr eaLnBrk="1" hangingPunct="1">
              <a:lnSpc>
                <a:spcPct val="90000"/>
              </a:lnSpc>
            </a:pPr>
            <a:r>
              <a:rPr lang="zh-CN" altLang="en-US" sz="2800" dirty="0"/>
              <a:t>完全图</a:t>
            </a:r>
            <a:r>
              <a:rPr lang="en-US" altLang="zh-CN" sz="2800" dirty="0" err="1"/>
              <a:t>K</a:t>
            </a:r>
            <a:r>
              <a:rPr lang="en-US" altLang="zh-CN" sz="2800" baseline="-30000" dirty="0" err="1"/>
              <a:t>n</a:t>
            </a:r>
            <a:r>
              <a:rPr lang="zh-CN" altLang="en-US" sz="2800" dirty="0"/>
              <a:t>的边连通度为</a:t>
            </a:r>
            <a:r>
              <a:rPr lang="en-US" altLang="zh-CN" sz="2800" dirty="0"/>
              <a:t>n-1，</a:t>
            </a:r>
            <a:r>
              <a:rPr lang="zh-CN" altLang="en-US" sz="2800" dirty="0"/>
              <a:t>因而</a:t>
            </a:r>
            <a:r>
              <a:rPr lang="en-US" altLang="zh-CN" sz="2800" dirty="0" err="1"/>
              <a:t>K</a:t>
            </a:r>
            <a:r>
              <a:rPr lang="en-US" altLang="zh-CN" sz="2800" baseline="-30000" dirty="0" err="1"/>
              <a:t>n</a:t>
            </a:r>
            <a:r>
              <a:rPr lang="zh-CN" altLang="en-US" sz="2800" dirty="0"/>
              <a:t>是</a:t>
            </a:r>
            <a:r>
              <a:rPr lang="en-US" altLang="zh-CN" sz="2800" dirty="0"/>
              <a:t>r</a:t>
            </a:r>
            <a:r>
              <a:rPr lang="zh-CN" altLang="en-US" sz="2800" dirty="0"/>
              <a:t>边-连通图，</a:t>
            </a:r>
            <a:r>
              <a:rPr lang="zh-CN" altLang="en-US" sz="2800" dirty="0">
                <a:solidFill>
                  <a:srgbClr val="FF0000"/>
                </a:solidFill>
              </a:rPr>
              <a:t>0</a:t>
            </a:r>
            <a:r>
              <a:rPr lang="zh-CN" altLang="en-US" sz="2800" dirty="0"/>
              <a:t>≤</a:t>
            </a:r>
            <a:r>
              <a:rPr lang="en-US" altLang="zh-CN" sz="2800" dirty="0"/>
              <a:t>r≤n-1.</a:t>
            </a:r>
          </a:p>
          <a:p>
            <a:pPr eaLnBrk="1" hangingPunct="1">
              <a:lnSpc>
                <a:spcPct val="90000"/>
              </a:lnSpc>
            </a:pPr>
            <a:r>
              <a:rPr lang="zh-CN" altLang="en-US" sz="2800" dirty="0"/>
              <a:t>图</a:t>
            </a:r>
            <a:r>
              <a:rPr lang="en-US" altLang="zh-CN" sz="2800" dirty="0"/>
              <a:t>10.8</a:t>
            </a:r>
            <a:r>
              <a:rPr lang="zh-CN" altLang="en-US" sz="2800" dirty="0"/>
              <a:t>中图的边连通度</a:t>
            </a:r>
            <a:r>
              <a:rPr lang="en-US" altLang="zh-CN" sz="2800" dirty="0"/>
              <a:t>λ=1，</a:t>
            </a:r>
            <a:r>
              <a:rPr lang="zh-CN" altLang="en-US" sz="2800" dirty="0"/>
              <a:t>它只能是1边-连通图。</a:t>
            </a:r>
            <a:r>
              <a:rPr lang="en-US" altLang="zh-CN" sz="2800" dirty="0"/>
              <a:t>λ(G)</a:t>
            </a:r>
            <a:r>
              <a:rPr lang="zh-CN" altLang="en-US" sz="2800" dirty="0"/>
              <a:t>也可以简记为</a:t>
            </a:r>
            <a:r>
              <a:rPr lang="en-US" altLang="zh-CN" sz="2800" dirty="0"/>
              <a:t>λ. </a:t>
            </a:r>
          </a:p>
          <a:p>
            <a:pPr eaLnBrk="1" hangingPunct="1">
              <a:lnSpc>
                <a:spcPct val="90000"/>
              </a:lnSpc>
            </a:pPr>
            <a:r>
              <a:rPr lang="zh-CN" altLang="en-US" sz="2800" dirty="0"/>
              <a:t>设</a:t>
            </a:r>
            <a:r>
              <a:rPr lang="en-US" altLang="zh-CN" sz="2800" dirty="0"/>
              <a:t>G</a:t>
            </a:r>
            <a:r>
              <a:rPr lang="en-US" altLang="zh-CN" sz="2800" baseline="-30000" dirty="0"/>
              <a:t>1</a:t>
            </a:r>
            <a:r>
              <a:rPr lang="en-US" altLang="zh-CN" sz="2800" dirty="0"/>
              <a:t>,G</a:t>
            </a:r>
            <a:r>
              <a:rPr lang="en-US" altLang="zh-CN" sz="2800" baseline="-30000" dirty="0"/>
              <a:t>2</a:t>
            </a:r>
            <a:r>
              <a:rPr lang="zh-CN" altLang="en-US" sz="2800" dirty="0"/>
              <a:t>都是</a:t>
            </a:r>
            <a:r>
              <a:rPr lang="en-US" altLang="zh-CN" sz="2800" dirty="0"/>
              <a:t>n</a:t>
            </a:r>
            <a:r>
              <a:rPr lang="zh-CN" altLang="en-US" sz="2800" dirty="0"/>
              <a:t>阶无向简单图，</a:t>
            </a:r>
          </a:p>
          <a:p>
            <a:pPr lvl="1" eaLnBrk="1" hangingPunct="1">
              <a:lnSpc>
                <a:spcPct val="90000"/>
              </a:lnSpc>
            </a:pPr>
            <a:r>
              <a:rPr lang="zh-CN" altLang="en-US" sz="2300" dirty="0"/>
              <a:t>若</a:t>
            </a:r>
            <a:r>
              <a:rPr lang="en-US" altLang="zh-CN" sz="2300" dirty="0"/>
              <a:t>κ(G</a:t>
            </a:r>
            <a:r>
              <a:rPr lang="en-US" altLang="zh-CN" sz="2300" baseline="-30000" dirty="0"/>
              <a:t>1</a:t>
            </a:r>
            <a:r>
              <a:rPr lang="en-US" altLang="zh-CN" sz="2300" dirty="0"/>
              <a:t>)&gt;κ(G</a:t>
            </a:r>
            <a:r>
              <a:rPr lang="en-US" altLang="zh-CN" sz="2300" baseline="-30000" dirty="0"/>
              <a:t>2</a:t>
            </a:r>
            <a:r>
              <a:rPr lang="en-US" altLang="zh-CN" sz="2300" dirty="0"/>
              <a:t>)，</a:t>
            </a:r>
            <a:r>
              <a:rPr lang="zh-CN" altLang="en-US" sz="2300" dirty="0"/>
              <a:t>则称</a:t>
            </a:r>
            <a:r>
              <a:rPr lang="en-US" altLang="zh-CN" sz="2300" dirty="0"/>
              <a:t>G</a:t>
            </a:r>
            <a:r>
              <a:rPr lang="en-US" altLang="zh-CN" sz="2300" baseline="-30000" dirty="0"/>
              <a:t>1</a:t>
            </a:r>
            <a:r>
              <a:rPr lang="zh-CN" altLang="en-US" sz="2300" dirty="0"/>
              <a:t>比</a:t>
            </a:r>
            <a:r>
              <a:rPr lang="en-US" altLang="zh-CN" sz="2300" dirty="0"/>
              <a:t>G</a:t>
            </a:r>
            <a:r>
              <a:rPr lang="en-US" altLang="zh-CN" sz="2300" baseline="-30000" dirty="0"/>
              <a:t>2</a:t>
            </a:r>
            <a:r>
              <a:rPr lang="zh-CN" altLang="en-US" sz="2300" dirty="0"/>
              <a:t>的点连通程度高。</a:t>
            </a:r>
          </a:p>
          <a:p>
            <a:pPr lvl="1" eaLnBrk="1" hangingPunct="1">
              <a:lnSpc>
                <a:spcPct val="90000"/>
              </a:lnSpc>
            </a:pPr>
            <a:r>
              <a:rPr lang="zh-CN" altLang="en-US" sz="2300" dirty="0"/>
              <a:t>若</a:t>
            </a:r>
            <a:r>
              <a:rPr lang="en-US" altLang="zh-CN" sz="2300" dirty="0"/>
              <a:t>λ(G</a:t>
            </a:r>
            <a:r>
              <a:rPr lang="en-US" altLang="zh-CN" sz="2300" baseline="-30000" dirty="0"/>
              <a:t>1</a:t>
            </a:r>
            <a:r>
              <a:rPr lang="en-US" altLang="zh-CN" sz="2300" dirty="0"/>
              <a:t>)&gt;λ(G2)，</a:t>
            </a:r>
            <a:r>
              <a:rPr lang="zh-CN" altLang="en-US" sz="2300" dirty="0"/>
              <a:t>则称</a:t>
            </a:r>
            <a:r>
              <a:rPr lang="en-US" altLang="zh-CN" sz="2300" dirty="0"/>
              <a:t>G</a:t>
            </a:r>
            <a:r>
              <a:rPr lang="en-US" altLang="zh-CN" sz="2300" baseline="-30000" dirty="0"/>
              <a:t>1</a:t>
            </a:r>
            <a:r>
              <a:rPr lang="zh-CN" altLang="en-US" sz="2300" dirty="0"/>
              <a:t>比</a:t>
            </a:r>
            <a:r>
              <a:rPr lang="en-US" altLang="zh-CN" sz="2300" dirty="0"/>
              <a:t>G</a:t>
            </a:r>
            <a:r>
              <a:rPr lang="en-US" altLang="zh-CN" sz="2300" baseline="-30000" dirty="0"/>
              <a:t>2</a:t>
            </a:r>
            <a:r>
              <a:rPr lang="zh-CN" altLang="en-US" sz="2300" dirty="0"/>
              <a:t>的边连通程度高。</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pPr eaLnBrk="1" hangingPunct="1"/>
            <a:r>
              <a:rPr lang="zh-CN" altLang="en-US">
                <a:solidFill>
                  <a:srgbClr val="000000"/>
                </a:solidFill>
                <a:ea typeface="_GB2312"/>
                <a:cs typeface="_GB2312"/>
              </a:rPr>
              <a:t>无向图的连通度</a:t>
            </a:r>
          </a:p>
        </p:txBody>
      </p:sp>
      <p:sp>
        <p:nvSpPr>
          <p:cNvPr id="117763" name="Rectangle 3"/>
          <p:cNvSpPr>
            <a:spLocks noGrp="1" noChangeArrowheads="1"/>
          </p:cNvSpPr>
          <p:nvPr>
            <p:ph sz="quarter" idx="1"/>
          </p:nvPr>
        </p:nvSpPr>
        <p:spPr/>
        <p:txBody>
          <a:bodyPr/>
          <a:lstStyle/>
          <a:p>
            <a:pPr eaLnBrk="1" hangingPunct="1"/>
            <a:r>
              <a:rPr lang="zh-CN" altLang="en-US" dirty="0">
                <a:solidFill>
                  <a:srgbClr val="000000"/>
                </a:solidFill>
                <a:latin typeface=""/>
              </a:rPr>
              <a:t>例</a:t>
            </a:r>
            <a:r>
              <a:rPr lang="en-US" altLang="zh-CN" dirty="0">
                <a:solidFill>
                  <a:srgbClr val="000000"/>
                </a:solidFill>
                <a:latin typeface=""/>
              </a:rPr>
              <a:t>10.6  </a:t>
            </a:r>
            <a:r>
              <a:rPr lang="en-US" altLang="zh-CN" dirty="0"/>
              <a:t> </a:t>
            </a:r>
            <a:r>
              <a:rPr lang="zh-CN" altLang="en-US" dirty="0"/>
              <a:t>求图</a:t>
            </a:r>
            <a:r>
              <a:rPr lang="en-US" altLang="zh-CN" dirty="0"/>
              <a:t>10.9</a:t>
            </a:r>
            <a:r>
              <a:rPr lang="zh-CN" altLang="en-US" dirty="0"/>
              <a:t>所示各图的点连通度，边连通度，并指出它们各是几点连通图及几边连通图。最后将它们按点连通程度及边连通程度排序。 </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r>
              <a:rPr lang="zh-CN" altLang="en-US">
                <a:solidFill>
                  <a:srgbClr val="000000"/>
                </a:solidFill>
                <a:ea typeface="_GB2312"/>
                <a:cs typeface="_GB2312"/>
              </a:rPr>
              <a:t>无向图的连通度</a:t>
            </a:r>
          </a:p>
        </p:txBody>
      </p:sp>
      <p:sp>
        <p:nvSpPr>
          <p:cNvPr id="118787" name="Rectangle 3"/>
          <p:cNvSpPr>
            <a:spLocks noGrp="1" noChangeArrowheads="1"/>
          </p:cNvSpPr>
          <p:nvPr>
            <p:ph sz="quarter" idx="1"/>
          </p:nvPr>
        </p:nvSpPr>
        <p:spPr/>
        <p:txBody>
          <a:bodyPr/>
          <a:lstStyle/>
          <a:p>
            <a:pPr eaLnBrk="1" hangingPunct="1"/>
            <a:r>
              <a:rPr lang="zh-CN" altLang="en-US"/>
              <a:t> </a:t>
            </a:r>
          </a:p>
        </p:txBody>
      </p:sp>
      <p:pic>
        <p:nvPicPr>
          <p:cNvPr id="118788" name="Picture 5" descr="14_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2057400"/>
            <a:ext cx="6858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pPr eaLnBrk="1" hangingPunct="1"/>
            <a:r>
              <a:rPr lang="zh-CN" altLang="en-US">
                <a:solidFill>
                  <a:srgbClr val="000000"/>
                </a:solidFill>
                <a:ea typeface="_GB2312"/>
                <a:cs typeface="_GB2312"/>
              </a:rPr>
              <a:t>无向图的连通度</a:t>
            </a:r>
          </a:p>
        </p:txBody>
      </p:sp>
      <p:sp>
        <p:nvSpPr>
          <p:cNvPr id="119811" name="Rectangle 3"/>
          <p:cNvSpPr>
            <a:spLocks noGrp="1" noChangeArrowheads="1"/>
          </p:cNvSpPr>
          <p:nvPr>
            <p:ph sz="quarter" idx="1"/>
          </p:nvPr>
        </p:nvSpPr>
        <p:spPr/>
        <p:txBody>
          <a:bodyPr/>
          <a:lstStyle/>
          <a:p>
            <a:pPr eaLnBrk="1" hangingPunct="1">
              <a:lnSpc>
                <a:spcPct val="90000"/>
              </a:lnSpc>
            </a:pPr>
            <a:r>
              <a:rPr lang="zh-CN" altLang="en-US" sz="2400" dirty="0">
                <a:solidFill>
                  <a:srgbClr val="000000"/>
                </a:solidFill>
                <a:latin typeface=""/>
              </a:rPr>
              <a:t>解</a:t>
            </a:r>
            <a:r>
              <a:rPr lang="zh-CN" altLang="en-US" sz="2400" dirty="0"/>
              <a:t> 设第</a:t>
            </a:r>
            <a:r>
              <a:rPr lang="en-US" altLang="zh-CN" sz="2400" dirty="0" err="1"/>
              <a:t>i</a:t>
            </a:r>
            <a:r>
              <a:rPr lang="zh-CN" altLang="en-US" sz="2400" dirty="0"/>
              <a:t>个图的点连通度为</a:t>
            </a:r>
            <a:r>
              <a:rPr lang="en-US" altLang="zh-CN" sz="2400" dirty="0" err="1"/>
              <a:t>κ</a:t>
            </a:r>
            <a:r>
              <a:rPr lang="en-US" altLang="zh-CN" sz="2400" baseline="-30000" dirty="0" err="1"/>
              <a:t>i</a:t>
            </a:r>
            <a:r>
              <a:rPr lang="en-US" altLang="zh-CN" sz="2400" dirty="0"/>
              <a:t>，</a:t>
            </a:r>
            <a:r>
              <a:rPr lang="zh-CN" altLang="en-US" sz="2400" dirty="0"/>
              <a:t>边连通度为</a:t>
            </a:r>
            <a:r>
              <a:rPr lang="en-US" altLang="zh-CN" sz="2400" dirty="0" err="1"/>
              <a:t>λ</a:t>
            </a:r>
            <a:r>
              <a:rPr lang="en-US" altLang="zh-CN" sz="2400" baseline="-30000" dirty="0" err="1"/>
              <a:t>i</a:t>
            </a:r>
            <a:r>
              <a:rPr lang="en-US" altLang="zh-CN" sz="2400" dirty="0" err="1"/>
              <a:t>，i</a:t>
            </a:r>
            <a:r>
              <a:rPr lang="en-US" altLang="zh-CN" sz="2400" dirty="0"/>
              <a:t>=1,2,…,8.</a:t>
            </a:r>
            <a:r>
              <a:rPr lang="zh-CN" altLang="en-US" sz="2400" dirty="0">
                <a:solidFill>
                  <a:srgbClr val="FF0000"/>
                </a:solidFill>
              </a:rPr>
              <a:t>容易看出</a:t>
            </a:r>
            <a:r>
              <a:rPr lang="zh-CN" altLang="en-US" sz="2400" dirty="0"/>
              <a:t>，</a:t>
            </a:r>
            <a:r>
              <a:rPr lang="en-US" altLang="zh-CN" sz="2400" dirty="0"/>
              <a:t>κ</a:t>
            </a:r>
            <a:r>
              <a:rPr lang="en-US" altLang="zh-CN" sz="2400" baseline="-30000" dirty="0"/>
              <a:t>1</a:t>
            </a:r>
            <a:r>
              <a:rPr lang="en-US" altLang="zh-CN" sz="2400" dirty="0"/>
              <a:t>=λ</a:t>
            </a:r>
            <a:r>
              <a:rPr lang="en-US" altLang="zh-CN" sz="2400" baseline="-30000" dirty="0"/>
              <a:t>1</a:t>
            </a:r>
            <a:r>
              <a:rPr lang="en-US" altLang="zh-CN" sz="2400" dirty="0"/>
              <a:t>=4，κ</a:t>
            </a:r>
            <a:r>
              <a:rPr lang="en-US" altLang="zh-CN" sz="2400" baseline="-30000" dirty="0"/>
              <a:t>2</a:t>
            </a:r>
            <a:r>
              <a:rPr lang="en-US" altLang="zh-CN" sz="2400" dirty="0"/>
              <a:t>=λ</a:t>
            </a:r>
            <a:r>
              <a:rPr lang="en-US" altLang="zh-CN" sz="2400" baseline="-30000" dirty="0"/>
              <a:t>2</a:t>
            </a:r>
            <a:r>
              <a:rPr lang="en-US" altLang="zh-CN" sz="2400" dirty="0"/>
              <a:t>=3，κ</a:t>
            </a:r>
            <a:r>
              <a:rPr lang="en-US" altLang="zh-CN" sz="2400" baseline="-30000" dirty="0"/>
              <a:t>3</a:t>
            </a:r>
            <a:r>
              <a:rPr lang="en-US" altLang="zh-CN" sz="2400" dirty="0"/>
              <a:t>=λ</a:t>
            </a:r>
            <a:r>
              <a:rPr lang="en-US" altLang="zh-CN" sz="2400" baseline="-30000" dirty="0"/>
              <a:t>3</a:t>
            </a:r>
            <a:r>
              <a:rPr lang="en-US" altLang="zh-CN" sz="2400" dirty="0"/>
              <a:t>=2，κ</a:t>
            </a:r>
            <a:r>
              <a:rPr lang="en-US" altLang="zh-CN" sz="2400" baseline="-30000" dirty="0"/>
              <a:t>4</a:t>
            </a:r>
            <a:r>
              <a:rPr lang="en-US" altLang="zh-CN" sz="2400" dirty="0"/>
              <a:t>=λ</a:t>
            </a:r>
            <a:r>
              <a:rPr lang="en-US" altLang="zh-CN" sz="2400" baseline="-30000" dirty="0"/>
              <a:t>4</a:t>
            </a:r>
            <a:r>
              <a:rPr lang="en-US" altLang="zh-CN" sz="2400" dirty="0"/>
              <a:t>=1，κ</a:t>
            </a:r>
            <a:r>
              <a:rPr lang="en-US" altLang="zh-CN" sz="2400" baseline="-30000" dirty="0"/>
              <a:t>5</a:t>
            </a:r>
            <a:r>
              <a:rPr lang="en-US" altLang="zh-CN" sz="2400" dirty="0"/>
              <a:t>=1，λ</a:t>
            </a:r>
            <a:r>
              <a:rPr lang="en-US" altLang="zh-CN" sz="2400" baseline="-30000" dirty="0"/>
              <a:t>5</a:t>
            </a:r>
            <a:r>
              <a:rPr lang="en-US" altLang="zh-CN" sz="2400" dirty="0"/>
              <a:t>=2，κ</a:t>
            </a:r>
            <a:r>
              <a:rPr lang="en-US" altLang="zh-CN" sz="2400" baseline="-30000" dirty="0"/>
              <a:t>6</a:t>
            </a:r>
            <a:r>
              <a:rPr lang="en-US" altLang="zh-CN" sz="2400" dirty="0"/>
              <a:t>=λ</a:t>
            </a:r>
            <a:r>
              <a:rPr lang="en-US" altLang="zh-CN" sz="2400" baseline="-30000" dirty="0"/>
              <a:t>6</a:t>
            </a:r>
            <a:r>
              <a:rPr lang="en-US" altLang="zh-CN" sz="2400" dirty="0"/>
              <a:t>=2，</a:t>
            </a:r>
            <a:r>
              <a:rPr lang="en-US" altLang="zh-CN" sz="2400" dirty="0">
                <a:solidFill>
                  <a:srgbClr val="FF0000"/>
                </a:solidFill>
              </a:rPr>
              <a:t>κ</a:t>
            </a:r>
            <a:r>
              <a:rPr lang="en-US" altLang="zh-CN" sz="2400" baseline="-30000" dirty="0">
                <a:solidFill>
                  <a:srgbClr val="FF0000"/>
                </a:solidFill>
              </a:rPr>
              <a:t>7</a:t>
            </a:r>
            <a:r>
              <a:rPr lang="en-US" altLang="zh-CN" sz="2400" dirty="0">
                <a:solidFill>
                  <a:srgbClr val="FF0000"/>
                </a:solidFill>
              </a:rPr>
              <a:t>=λ</a:t>
            </a:r>
            <a:r>
              <a:rPr lang="en-US" altLang="zh-CN" sz="2400" baseline="-30000" dirty="0">
                <a:solidFill>
                  <a:srgbClr val="FF0000"/>
                </a:solidFill>
              </a:rPr>
              <a:t>7</a:t>
            </a:r>
            <a:r>
              <a:rPr lang="en-US" altLang="zh-CN" sz="2400" dirty="0">
                <a:solidFill>
                  <a:srgbClr val="FF0000"/>
                </a:solidFill>
              </a:rPr>
              <a:t>=0，κ</a:t>
            </a:r>
            <a:r>
              <a:rPr lang="en-US" altLang="zh-CN" sz="2400" baseline="-30000" dirty="0">
                <a:solidFill>
                  <a:srgbClr val="FF0000"/>
                </a:solidFill>
              </a:rPr>
              <a:t>8</a:t>
            </a:r>
            <a:r>
              <a:rPr lang="en-US" altLang="zh-CN" sz="2400" dirty="0">
                <a:solidFill>
                  <a:srgbClr val="FF0000"/>
                </a:solidFill>
              </a:rPr>
              <a:t>=λ</a:t>
            </a:r>
            <a:r>
              <a:rPr lang="en-US" altLang="zh-CN" sz="2400" baseline="-30000" dirty="0">
                <a:solidFill>
                  <a:srgbClr val="FF0000"/>
                </a:solidFill>
              </a:rPr>
              <a:t>8</a:t>
            </a:r>
            <a:r>
              <a:rPr lang="en-US" altLang="zh-CN" sz="2400" dirty="0">
                <a:solidFill>
                  <a:srgbClr val="FF0000"/>
                </a:solidFill>
              </a:rPr>
              <a:t>=0</a:t>
            </a:r>
            <a:r>
              <a:rPr lang="en-US" altLang="zh-CN" sz="2400" dirty="0"/>
              <a:t>. </a:t>
            </a:r>
          </a:p>
          <a:p>
            <a:pPr eaLnBrk="1" hangingPunct="1">
              <a:lnSpc>
                <a:spcPct val="90000"/>
              </a:lnSpc>
            </a:pPr>
            <a:r>
              <a:rPr lang="en-US" altLang="zh-CN" sz="2400" dirty="0"/>
              <a:t>(1)</a:t>
            </a:r>
            <a:r>
              <a:rPr lang="zh-CN" altLang="en-US" sz="2400" dirty="0"/>
              <a:t>是</a:t>
            </a:r>
            <a:r>
              <a:rPr lang="en-US" altLang="zh-CN" sz="2400" dirty="0"/>
              <a:t>k-</a:t>
            </a:r>
            <a:r>
              <a:rPr lang="zh-CN" altLang="en-US" sz="2400" dirty="0"/>
              <a:t>连通图，</a:t>
            </a:r>
            <a:r>
              <a:rPr lang="en-US" altLang="zh-CN" sz="2400" dirty="0"/>
              <a:t>k</a:t>
            </a:r>
            <a:r>
              <a:rPr lang="zh-CN" altLang="en-US" sz="2400" dirty="0"/>
              <a:t>边-连通图，</a:t>
            </a:r>
            <a:r>
              <a:rPr lang="en-US" altLang="zh-CN" sz="2400" dirty="0"/>
              <a:t>k=1,2,3,4.</a:t>
            </a:r>
            <a:br>
              <a:rPr lang="en-US" altLang="zh-CN" sz="2400" dirty="0"/>
            </a:br>
            <a:r>
              <a:rPr lang="en-US" altLang="zh-CN" sz="2400" dirty="0"/>
              <a:t>(2)</a:t>
            </a:r>
            <a:r>
              <a:rPr lang="zh-CN" altLang="en-US" sz="2400" dirty="0"/>
              <a:t>是</a:t>
            </a:r>
            <a:r>
              <a:rPr lang="en-US" altLang="zh-CN" sz="2400" dirty="0"/>
              <a:t>k-</a:t>
            </a:r>
            <a:r>
              <a:rPr lang="zh-CN" altLang="en-US" sz="2400" dirty="0"/>
              <a:t>连通图，</a:t>
            </a:r>
            <a:r>
              <a:rPr lang="en-US" altLang="zh-CN" sz="2400" dirty="0"/>
              <a:t>k</a:t>
            </a:r>
            <a:r>
              <a:rPr lang="zh-CN" altLang="en-US" sz="2400" dirty="0"/>
              <a:t>边-连通图，</a:t>
            </a:r>
            <a:r>
              <a:rPr lang="en-US" altLang="zh-CN" sz="2400" dirty="0"/>
              <a:t>k=1,2,3.</a:t>
            </a:r>
            <a:br>
              <a:rPr lang="en-US" altLang="zh-CN" sz="2400" dirty="0"/>
            </a:br>
            <a:r>
              <a:rPr lang="en-US" altLang="zh-CN" sz="2400" dirty="0"/>
              <a:t>(3)</a:t>
            </a:r>
            <a:r>
              <a:rPr lang="zh-CN" altLang="en-US" sz="2400" dirty="0"/>
              <a:t>是</a:t>
            </a:r>
            <a:r>
              <a:rPr lang="en-US" altLang="zh-CN" sz="2400" dirty="0"/>
              <a:t>k-</a:t>
            </a:r>
            <a:r>
              <a:rPr lang="zh-CN" altLang="en-US" sz="2400" dirty="0"/>
              <a:t>连通图，</a:t>
            </a:r>
            <a:r>
              <a:rPr lang="en-US" altLang="zh-CN" sz="2400" dirty="0"/>
              <a:t>k</a:t>
            </a:r>
            <a:r>
              <a:rPr lang="zh-CN" altLang="en-US" sz="2400" dirty="0"/>
              <a:t>边-连通图，</a:t>
            </a:r>
            <a:r>
              <a:rPr lang="en-US" altLang="zh-CN" sz="2400" dirty="0"/>
              <a:t>k=1,2.</a:t>
            </a:r>
            <a:br>
              <a:rPr lang="en-US" altLang="zh-CN" sz="2400" dirty="0"/>
            </a:br>
            <a:r>
              <a:rPr lang="en-US" altLang="zh-CN" sz="2400" dirty="0"/>
              <a:t>(4)</a:t>
            </a:r>
            <a:r>
              <a:rPr lang="zh-CN" altLang="en-US" sz="2400" dirty="0"/>
              <a:t>是1-连通图，1边-连通图。</a:t>
            </a:r>
            <a:br>
              <a:rPr lang="en-US" altLang="zh-CN" sz="2400" dirty="0"/>
            </a:br>
            <a:r>
              <a:rPr lang="en-US" altLang="zh-CN" sz="2400" dirty="0"/>
              <a:t>(5)</a:t>
            </a:r>
            <a:r>
              <a:rPr lang="zh-CN" altLang="en-US" sz="2400" dirty="0"/>
              <a:t>是1-连通图，</a:t>
            </a:r>
            <a:r>
              <a:rPr lang="en-US" altLang="zh-CN" sz="2400" dirty="0"/>
              <a:t>k</a:t>
            </a:r>
            <a:r>
              <a:rPr lang="zh-CN" altLang="en-US" sz="2400" dirty="0"/>
              <a:t>边-连通图，</a:t>
            </a:r>
            <a:r>
              <a:rPr lang="en-US" altLang="zh-CN" sz="2400" dirty="0"/>
              <a:t>k=1,2.</a:t>
            </a:r>
            <a:br>
              <a:rPr lang="en-US" altLang="zh-CN" sz="2400" dirty="0"/>
            </a:br>
            <a:r>
              <a:rPr lang="en-US" altLang="zh-CN" sz="2400" dirty="0"/>
              <a:t>(6)</a:t>
            </a:r>
            <a:r>
              <a:rPr lang="zh-CN" altLang="en-US" sz="2400" dirty="0"/>
              <a:t>是</a:t>
            </a:r>
            <a:r>
              <a:rPr lang="en-US" altLang="zh-CN" sz="2400" dirty="0"/>
              <a:t>k-</a:t>
            </a:r>
            <a:r>
              <a:rPr lang="zh-CN" altLang="en-US" sz="2400" dirty="0"/>
              <a:t>连通图，</a:t>
            </a:r>
            <a:r>
              <a:rPr lang="en-US" altLang="zh-CN" sz="2400" dirty="0"/>
              <a:t>k</a:t>
            </a:r>
            <a:r>
              <a:rPr lang="zh-CN" altLang="en-US" sz="2400" dirty="0"/>
              <a:t>边-连通图，</a:t>
            </a:r>
            <a:r>
              <a:rPr lang="en-US" altLang="zh-CN" sz="2400" dirty="0"/>
              <a:t>k=1,2.</a:t>
            </a:r>
            <a:br>
              <a:rPr lang="en-US" altLang="zh-CN" sz="2400" dirty="0"/>
            </a:br>
            <a:r>
              <a:rPr lang="en-US" altLang="zh-CN" sz="2400" dirty="0"/>
              <a:t>(7)</a:t>
            </a:r>
            <a:r>
              <a:rPr lang="zh-CN" altLang="en-US" sz="2400" dirty="0"/>
              <a:t>是0-连通图，0边-连通图。</a:t>
            </a:r>
            <a:br>
              <a:rPr lang="zh-CN" altLang="en-US" sz="2400" dirty="0"/>
            </a:br>
            <a:r>
              <a:rPr lang="en-US" altLang="zh-CN" sz="2400" dirty="0"/>
              <a:t>(</a:t>
            </a:r>
            <a:r>
              <a:rPr lang="zh-CN" altLang="en-US" sz="2400" dirty="0"/>
              <a:t>8</a:t>
            </a:r>
            <a:r>
              <a:rPr lang="en-US" altLang="zh-CN" sz="2400" dirty="0"/>
              <a:t>)</a:t>
            </a:r>
            <a:r>
              <a:rPr lang="zh-CN" altLang="en-US" sz="2400" dirty="0"/>
              <a:t>是0-连通图，0边-连通图。</a:t>
            </a:r>
          </a:p>
        </p:txBody>
      </p:sp>
      <p:pic>
        <p:nvPicPr>
          <p:cNvPr id="2" name="图片 1"/>
          <p:cNvPicPr>
            <a:picLocks noChangeAspect="1"/>
          </p:cNvPicPr>
          <p:nvPr/>
        </p:nvPicPr>
        <p:blipFill>
          <a:blip r:embed="rId2"/>
          <a:stretch>
            <a:fillRect/>
          </a:stretch>
        </p:blipFill>
        <p:spPr>
          <a:xfrm>
            <a:off x="6960096" y="3068960"/>
            <a:ext cx="4540561" cy="3027040"/>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pPr eaLnBrk="1" hangingPunct="1"/>
            <a:r>
              <a:rPr lang="zh-CN" altLang="en-US">
                <a:solidFill>
                  <a:srgbClr val="000000"/>
                </a:solidFill>
                <a:ea typeface="_GB2312"/>
                <a:cs typeface="_GB2312"/>
              </a:rPr>
              <a:t>无向图的连通度</a:t>
            </a:r>
          </a:p>
        </p:txBody>
      </p:sp>
      <p:sp>
        <p:nvSpPr>
          <p:cNvPr id="120835" name="Rectangle 3"/>
          <p:cNvSpPr>
            <a:spLocks noGrp="1" noChangeArrowheads="1"/>
          </p:cNvSpPr>
          <p:nvPr>
            <p:ph sz="quarter" idx="1"/>
          </p:nvPr>
        </p:nvSpPr>
        <p:spPr/>
        <p:txBody>
          <a:bodyPr/>
          <a:lstStyle/>
          <a:p>
            <a:pPr eaLnBrk="1" hangingPunct="1"/>
            <a:r>
              <a:rPr lang="en-US" altLang="zh-CN" dirty="0">
                <a:solidFill>
                  <a:srgbClr val="000000"/>
                </a:solidFill>
                <a:latin typeface=""/>
              </a:rPr>
              <a:t>(</a:t>
            </a:r>
            <a:r>
              <a:rPr lang="zh-CN" altLang="en-US" dirty="0">
                <a:solidFill>
                  <a:srgbClr val="000000"/>
                </a:solidFill>
                <a:latin typeface=""/>
              </a:rPr>
              <a:t>续</a:t>
            </a:r>
            <a:r>
              <a:rPr lang="en-US" altLang="zh-CN" dirty="0">
                <a:solidFill>
                  <a:srgbClr val="000000"/>
                </a:solidFill>
                <a:latin typeface=""/>
              </a:rPr>
              <a:t>)</a:t>
            </a:r>
          </a:p>
          <a:p>
            <a:pPr eaLnBrk="1" hangingPunct="1"/>
            <a:r>
              <a:rPr lang="zh-CN" altLang="en-US" dirty="0"/>
              <a:t>点连通程度为</a:t>
            </a:r>
            <a:r>
              <a:rPr lang="en-US" altLang="zh-CN" dirty="0"/>
              <a:t>(</a:t>
            </a:r>
            <a:r>
              <a:rPr lang="zh-CN" altLang="en-US" dirty="0"/>
              <a:t>1</a:t>
            </a:r>
            <a:r>
              <a:rPr lang="en-US" altLang="zh-CN" dirty="0"/>
              <a:t>)</a:t>
            </a:r>
            <a:r>
              <a:rPr lang="zh-CN" altLang="en-US" dirty="0"/>
              <a:t>&gt;</a:t>
            </a:r>
            <a:r>
              <a:rPr lang="en-US" altLang="zh-CN" dirty="0"/>
              <a:t>(</a:t>
            </a:r>
            <a:r>
              <a:rPr lang="zh-CN" altLang="en-US" dirty="0"/>
              <a:t>2</a:t>
            </a:r>
            <a:r>
              <a:rPr lang="en-US" altLang="zh-CN" dirty="0"/>
              <a:t>)</a:t>
            </a:r>
            <a:r>
              <a:rPr lang="zh-CN" altLang="en-US" dirty="0"/>
              <a:t>&gt;</a:t>
            </a:r>
            <a:r>
              <a:rPr lang="en-US" altLang="zh-CN" dirty="0"/>
              <a:t>(</a:t>
            </a:r>
            <a:r>
              <a:rPr lang="zh-CN" altLang="en-US" dirty="0"/>
              <a:t>3</a:t>
            </a:r>
            <a:r>
              <a:rPr lang="en-US" altLang="zh-CN" dirty="0"/>
              <a:t>)</a:t>
            </a:r>
            <a:r>
              <a:rPr lang="zh-CN" altLang="en-US" dirty="0"/>
              <a:t>=</a:t>
            </a:r>
            <a:r>
              <a:rPr lang="en-US" altLang="zh-CN" dirty="0"/>
              <a:t>(</a:t>
            </a:r>
            <a:r>
              <a:rPr lang="zh-CN" altLang="en-US" dirty="0"/>
              <a:t>6</a:t>
            </a:r>
            <a:r>
              <a:rPr lang="en-US" altLang="zh-CN" dirty="0"/>
              <a:t>)</a:t>
            </a:r>
            <a:r>
              <a:rPr lang="zh-CN" altLang="en-US" dirty="0"/>
              <a:t>&gt;</a:t>
            </a:r>
            <a:r>
              <a:rPr lang="en-US" altLang="zh-CN" dirty="0"/>
              <a:t>(</a:t>
            </a:r>
            <a:r>
              <a:rPr lang="zh-CN" altLang="en-US" dirty="0"/>
              <a:t>4</a:t>
            </a:r>
            <a:r>
              <a:rPr lang="en-US" altLang="zh-CN" dirty="0"/>
              <a:t>)</a:t>
            </a:r>
            <a:r>
              <a:rPr lang="zh-CN" altLang="en-US" dirty="0"/>
              <a:t>=</a:t>
            </a:r>
            <a:r>
              <a:rPr lang="en-US" altLang="zh-CN" dirty="0"/>
              <a:t>(</a:t>
            </a:r>
            <a:r>
              <a:rPr lang="zh-CN" altLang="en-US" dirty="0"/>
              <a:t>5</a:t>
            </a:r>
            <a:r>
              <a:rPr lang="en-US" altLang="zh-CN" dirty="0"/>
              <a:t>)</a:t>
            </a:r>
            <a:r>
              <a:rPr lang="zh-CN" altLang="en-US" dirty="0"/>
              <a:t>&gt;</a:t>
            </a:r>
            <a:r>
              <a:rPr lang="en-US" altLang="zh-CN" dirty="0"/>
              <a:t>(</a:t>
            </a:r>
            <a:r>
              <a:rPr lang="zh-CN" altLang="en-US" dirty="0"/>
              <a:t>7</a:t>
            </a:r>
            <a:r>
              <a:rPr lang="en-US" altLang="zh-CN" dirty="0"/>
              <a:t>)</a:t>
            </a:r>
            <a:r>
              <a:rPr lang="zh-CN" altLang="en-US" dirty="0"/>
              <a:t>=</a:t>
            </a:r>
            <a:r>
              <a:rPr lang="en-US" altLang="zh-CN" dirty="0"/>
              <a:t>(</a:t>
            </a:r>
            <a:r>
              <a:rPr lang="zh-CN" altLang="en-US" dirty="0"/>
              <a:t>8</a:t>
            </a:r>
            <a:r>
              <a:rPr lang="en-US" altLang="zh-CN" dirty="0"/>
              <a:t>)</a:t>
            </a:r>
            <a:r>
              <a:rPr lang="zh-CN" altLang="en-US" dirty="0"/>
              <a:t>.</a:t>
            </a:r>
          </a:p>
          <a:p>
            <a:pPr eaLnBrk="1" hangingPunct="1"/>
            <a:r>
              <a:rPr lang="zh-CN" altLang="en-US" dirty="0"/>
              <a:t>边连通程度为</a:t>
            </a:r>
            <a:r>
              <a:rPr lang="en-US" altLang="zh-CN" dirty="0"/>
              <a:t>(</a:t>
            </a:r>
            <a:r>
              <a:rPr lang="zh-CN" altLang="en-US" dirty="0"/>
              <a:t>1</a:t>
            </a:r>
            <a:r>
              <a:rPr lang="en-US" altLang="zh-CN" dirty="0"/>
              <a:t>)</a:t>
            </a:r>
            <a:r>
              <a:rPr lang="zh-CN" altLang="en-US" dirty="0"/>
              <a:t>&gt;</a:t>
            </a:r>
            <a:r>
              <a:rPr lang="en-US" altLang="zh-CN" dirty="0"/>
              <a:t>(</a:t>
            </a:r>
            <a:r>
              <a:rPr lang="zh-CN" altLang="en-US" dirty="0"/>
              <a:t>2</a:t>
            </a:r>
            <a:r>
              <a:rPr lang="en-US" altLang="zh-CN" dirty="0"/>
              <a:t>)</a:t>
            </a:r>
            <a:r>
              <a:rPr lang="zh-CN" altLang="en-US" dirty="0"/>
              <a:t>&gt;</a:t>
            </a:r>
            <a:r>
              <a:rPr lang="en-US" altLang="zh-CN" dirty="0"/>
              <a:t>(</a:t>
            </a:r>
            <a:r>
              <a:rPr lang="zh-CN" altLang="en-US" dirty="0"/>
              <a:t>3</a:t>
            </a:r>
            <a:r>
              <a:rPr lang="en-US" altLang="zh-CN" dirty="0"/>
              <a:t>)</a:t>
            </a:r>
            <a:r>
              <a:rPr lang="zh-CN" altLang="en-US" dirty="0"/>
              <a:t>=</a:t>
            </a:r>
            <a:r>
              <a:rPr lang="en-US" altLang="zh-CN" dirty="0"/>
              <a:t>(</a:t>
            </a:r>
            <a:r>
              <a:rPr lang="zh-CN" altLang="en-US" dirty="0"/>
              <a:t>5</a:t>
            </a:r>
            <a:r>
              <a:rPr lang="en-US" altLang="zh-CN" dirty="0"/>
              <a:t>)</a:t>
            </a:r>
            <a:r>
              <a:rPr lang="zh-CN" altLang="en-US" dirty="0"/>
              <a:t>=</a:t>
            </a:r>
            <a:r>
              <a:rPr lang="en-US" altLang="zh-CN" dirty="0"/>
              <a:t>(</a:t>
            </a:r>
            <a:r>
              <a:rPr lang="zh-CN" altLang="en-US" dirty="0"/>
              <a:t>6</a:t>
            </a:r>
            <a:r>
              <a:rPr lang="en-US" altLang="zh-CN" dirty="0"/>
              <a:t>)</a:t>
            </a:r>
            <a:r>
              <a:rPr lang="zh-CN" altLang="en-US" dirty="0"/>
              <a:t>&gt;</a:t>
            </a:r>
            <a:r>
              <a:rPr lang="en-US" altLang="zh-CN" dirty="0"/>
              <a:t>(</a:t>
            </a:r>
            <a:r>
              <a:rPr lang="zh-CN" altLang="en-US" dirty="0"/>
              <a:t>4</a:t>
            </a:r>
            <a:r>
              <a:rPr lang="en-US" altLang="zh-CN" dirty="0"/>
              <a:t>)</a:t>
            </a:r>
            <a:r>
              <a:rPr lang="zh-CN" altLang="en-US" dirty="0"/>
              <a:t>&gt;</a:t>
            </a:r>
            <a:r>
              <a:rPr lang="en-US" altLang="zh-CN" dirty="0"/>
              <a:t>(</a:t>
            </a:r>
            <a:r>
              <a:rPr lang="zh-CN" altLang="en-US" dirty="0"/>
              <a:t>7</a:t>
            </a:r>
            <a:r>
              <a:rPr lang="en-US" altLang="zh-CN" dirty="0"/>
              <a:t>)</a:t>
            </a:r>
            <a:r>
              <a:rPr lang="zh-CN" altLang="en-US" dirty="0"/>
              <a:t>=</a:t>
            </a:r>
            <a:r>
              <a:rPr lang="en-US" altLang="zh-CN" dirty="0"/>
              <a:t>(</a:t>
            </a:r>
            <a:r>
              <a:rPr lang="zh-CN" altLang="en-US" dirty="0"/>
              <a:t>8</a:t>
            </a:r>
            <a:r>
              <a:rPr lang="en-US" altLang="zh-CN" dirty="0"/>
              <a:t>)</a:t>
            </a:r>
            <a:r>
              <a:rPr lang="zh-CN" altLang="en-US" dirty="0"/>
              <a:t>. </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eaLnBrk="1" hangingPunct="1"/>
            <a:r>
              <a:rPr lang="zh-CN" altLang="en-US">
                <a:solidFill>
                  <a:srgbClr val="000000"/>
                </a:solidFill>
                <a:ea typeface="_GB2312"/>
                <a:cs typeface="_GB2312"/>
              </a:rPr>
              <a:t>有向图的连通性及其分类 </a:t>
            </a:r>
          </a:p>
        </p:txBody>
      </p:sp>
      <p:sp>
        <p:nvSpPr>
          <p:cNvPr id="121859" name="Rectangle 3"/>
          <p:cNvSpPr>
            <a:spLocks noGrp="1" noChangeArrowheads="1"/>
          </p:cNvSpPr>
          <p:nvPr>
            <p:ph sz="quarter" idx="1"/>
          </p:nvPr>
        </p:nvSpPr>
        <p:spPr/>
        <p:txBody>
          <a:bodyPr/>
          <a:lstStyle/>
          <a:p>
            <a:pPr eaLnBrk="1" hangingPunct="1"/>
            <a:r>
              <a:rPr lang="zh-CN" altLang="en-US" dirty="0">
                <a:solidFill>
                  <a:srgbClr val="000000"/>
                </a:solidFill>
                <a:latin typeface=""/>
              </a:rPr>
              <a:t>定义</a:t>
            </a:r>
            <a:r>
              <a:rPr lang="en-US" altLang="zh-CN" dirty="0">
                <a:solidFill>
                  <a:srgbClr val="000000"/>
                </a:solidFill>
                <a:latin typeface=""/>
              </a:rPr>
              <a:t>10.20   </a:t>
            </a:r>
            <a:r>
              <a:rPr lang="zh-CN" altLang="en-US" dirty="0">
                <a:solidFill>
                  <a:srgbClr val="000000"/>
                </a:solidFill>
                <a:latin typeface=""/>
              </a:rPr>
              <a:t>设</a:t>
            </a:r>
            <a:r>
              <a:rPr lang="en-US" altLang="zh-CN" dirty="0">
                <a:solidFill>
                  <a:srgbClr val="000000"/>
                </a:solidFill>
                <a:latin typeface=""/>
              </a:rPr>
              <a:t>D=&lt;V,E&gt;</a:t>
            </a:r>
            <a:r>
              <a:rPr lang="zh-CN" altLang="en-US" dirty="0">
                <a:solidFill>
                  <a:srgbClr val="000000"/>
                </a:solidFill>
                <a:latin typeface=""/>
              </a:rPr>
              <a:t>为一个有向图。 </a:t>
            </a:r>
            <a:r>
              <a:rPr lang="zh-CN" altLang="en-US" dirty="0">
                <a:solidFill>
                  <a:srgbClr val="000000"/>
                </a:solidFill>
                <a:latin typeface=""/>
                <a:sym typeface="Symbol" panose="05050102010706020507" pitchFamily="18" charset="2"/>
              </a:rPr>
              <a:t></a:t>
            </a:r>
            <a:r>
              <a:rPr lang="en-US" altLang="zh-CN" dirty="0" err="1">
                <a:solidFill>
                  <a:srgbClr val="000000"/>
                </a:solidFill>
                <a:latin typeface=""/>
              </a:rPr>
              <a:t>v</a:t>
            </a:r>
            <a:r>
              <a:rPr lang="en-US" altLang="zh-CN" baseline="-30000" dirty="0" err="1">
                <a:solidFill>
                  <a:srgbClr val="000000"/>
                </a:solidFill>
                <a:latin typeface=""/>
              </a:rPr>
              <a:t>i</a:t>
            </a:r>
            <a:r>
              <a:rPr lang="en-US" altLang="zh-CN" dirty="0" err="1">
                <a:solidFill>
                  <a:srgbClr val="000000"/>
                </a:solidFill>
                <a:latin typeface=""/>
              </a:rPr>
              <a:t>,v</a:t>
            </a:r>
            <a:r>
              <a:rPr lang="en-US" altLang="zh-CN" baseline="-30000" dirty="0" err="1">
                <a:solidFill>
                  <a:srgbClr val="000000"/>
                </a:solidFill>
                <a:latin typeface=""/>
              </a:rPr>
              <a:t>j</a:t>
            </a:r>
            <a:r>
              <a:rPr lang="en-US" altLang="zh-CN" dirty="0" err="1">
                <a:solidFill>
                  <a:srgbClr val="000000"/>
                </a:solidFill>
                <a:latin typeface=""/>
              </a:rPr>
              <a:t>∈V</a:t>
            </a:r>
            <a:r>
              <a:rPr lang="en-US" altLang="zh-CN" dirty="0">
                <a:solidFill>
                  <a:srgbClr val="000000"/>
                </a:solidFill>
                <a:latin typeface=""/>
              </a:rPr>
              <a:t>，</a:t>
            </a:r>
          </a:p>
          <a:p>
            <a:pPr lvl="1" eaLnBrk="1" hangingPunct="1"/>
            <a:r>
              <a:rPr lang="zh-CN" altLang="en-US" dirty="0">
                <a:solidFill>
                  <a:srgbClr val="000000"/>
                </a:solidFill>
                <a:latin typeface=""/>
              </a:rPr>
              <a:t>若从</a:t>
            </a:r>
            <a:r>
              <a:rPr lang="en-US" altLang="zh-CN" dirty="0">
                <a:solidFill>
                  <a:srgbClr val="000000"/>
                </a:solidFill>
                <a:latin typeface=""/>
              </a:rPr>
              <a:t>v</a:t>
            </a:r>
            <a:r>
              <a:rPr lang="en-US" altLang="zh-CN" baseline="-30000" dirty="0">
                <a:solidFill>
                  <a:srgbClr val="000000"/>
                </a:solidFill>
                <a:latin typeface=""/>
              </a:rPr>
              <a:t>i</a:t>
            </a:r>
            <a:r>
              <a:rPr lang="zh-CN" altLang="en-US" dirty="0">
                <a:solidFill>
                  <a:srgbClr val="000000"/>
                </a:solidFill>
                <a:latin typeface=""/>
              </a:rPr>
              <a:t>到</a:t>
            </a:r>
            <a:r>
              <a:rPr lang="en-US" altLang="zh-CN" dirty="0" err="1">
                <a:solidFill>
                  <a:srgbClr val="000000"/>
                </a:solidFill>
                <a:latin typeface=""/>
              </a:rPr>
              <a:t>v</a:t>
            </a:r>
            <a:r>
              <a:rPr lang="en-US" altLang="zh-CN" baseline="-30000" dirty="0" err="1">
                <a:solidFill>
                  <a:srgbClr val="000000"/>
                </a:solidFill>
                <a:latin typeface=""/>
              </a:rPr>
              <a:t>j</a:t>
            </a:r>
            <a:r>
              <a:rPr lang="zh-CN" altLang="en-US" dirty="0">
                <a:solidFill>
                  <a:srgbClr val="000000"/>
                </a:solidFill>
                <a:latin typeface=""/>
              </a:rPr>
              <a:t>存在通路，则称</a:t>
            </a:r>
            <a:r>
              <a:rPr lang="en-US" altLang="zh-CN" dirty="0">
                <a:solidFill>
                  <a:srgbClr val="000000"/>
                </a:solidFill>
                <a:latin typeface=""/>
              </a:rPr>
              <a:t>v</a:t>
            </a:r>
            <a:r>
              <a:rPr lang="en-US" altLang="zh-CN" baseline="-30000" dirty="0">
                <a:solidFill>
                  <a:srgbClr val="000000"/>
                </a:solidFill>
                <a:latin typeface=""/>
              </a:rPr>
              <a:t>i</a:t>
            </a:r>
            <a:r>
              <a:rPr lang="zh-CN" altLang="en-US" dirty="0">
                <a:solidFill>
                  <a:srgbClr val="000000"/>
                </a:solidFill>
                <a:latin typeface=""/>
              </a:rPr>
              <a:t>可达</a:t>
            </a:r>
            <a:r>
              <a:rPr lang="en-US" altLang="zh-CN" dirty="0" err="1">
                <a:solidFill>
                  <a:srgbClr val="000000"/>
                </a:solidFill>
                <a:latin typeface=""/>
              </a:rPr>
              <a:t>v</a:t>
            </a:r>
            <a:r>
              <a:rPr lang="en-US" altLang="zh-CN" baseline="-30000" dirty="0" err="1">
                <a:solidFill>
                  <a:srgbClr val="000000"/>
                </a:solidFill>
                <a:latin typeface=""/>
              </a:rPr>
              <a:t>j</a:t>
            </a:r>
            <a:r>
              <a:rPr lang="en-US" altLang="zh-CN" dirty="0">
                <a:solidFill>
                  <a:srgbClr val="000000"/>
                </a:solidFill>
                <a:latin typeface=""/>
              </a:rPr>
              <a:t>，</a:t>
            </a:r>
            <a:r>
              <a:rPr lang="zh-CN" altLang="en-US" dirty="0">
                <a:solidFill>
                  <a:srgbClr val="000000"/>
                </a:solidFill>
                <a:latin typeface=""/>
              </a:rPr>
              <a:t>记作</a:t>
            </a:r>
            <a:r>
              <a:rPr lang="en-US" altLang="zh-CN" dirty="0" err="1">
                <a:solidFill>
                  <a:srgbClr val="000000"/>
                </a:solidFill>
                <a:latin typeface=""/>
              </a:rPr>
              <a:t>v</a:t>
            </a:r>
            <a:r>
              <a:rPr lang="en-US" altLang="zh-CN" baseline="-30000" dirty="0" err="1">
                <a:solidFill>
                  <a:srgbClr val="000000"/>
                </a:solidFill>
                <a:latin typeface=""/>
              </a:rPr>
              <a:t>i</a:t>
            </a:r>
            <a:r>
              <a:rPr lang="en-US" altLang="zh-CN" dirty="0" err="1">
                <a:solidFill>
                  <a:srgbClr val="000000"/>
                </a:solidFill>
                <a:latin typeface=""/>
              </a:rPr>
              <a:t>→v</a:t>
            </a:r>
            <a:r>
              <a:rPr lang="en-US" altLang="zh-CN" baseline="-30000" dirty="0" err="1">
                <a:solidFill>
                  <a:srgbClr val="000000"/>
                </a:solidFill>
                <a:latin typeface=""/>
              </a:rPr>
              <a:t>j</a:t>
            </a:r>
            <a:r>
              <a:rPr lang="en-US" altLang="zh-CN" dirty="0">
                <a:solidFill>
                  <a:srgbClr val="000000"/>
                </a:solidFill>
                <a:latin typeface=""/>
              </a:rPr>
              <a:t>，</a:t>
            </a:r>
            <a:r>
              <a:rPr lang="zh-CN" altLang="en-US" dirty="0">
                <a:solidFill>
                  <a:srgbClr val="000000"/>
                </a:solidFill>
                <a:latin typeface=""/>
              </a:rPr>
              <a:t>规定</a:t>
            </a:r>
            <a:r>
              <a:rPr lang="en-US" altLang="zh-CN" dirty="0">
                <a:solidFill>
                  <a:srgbClr val="000000"/>
                </a:solidFill>
                <a:latin typeface=""/>
              </a:rPr>
              <a:t>v</a:t>
            </a:r>
            <a:r>
              <a:rPr lang="en-US" altLang="zh-CN" baseline="-30000" dirty="0">
                <a:solidFill>
                  <a:srgbClr val="000000"/>
                </a:solidFill>
                <a:latin typeface=""/>
              </a:rPr>
              <a:t>i</a:t>
            </a:r>
            <a:r>
              <a:rPr lang="zh-CN" altLang="en-US" dirty="0">
                <a:solidFill>
                  <a:srgbClr val="000000"/>
                </a:solidFill>
                <a:latin typeface=""/>
              </a:rPr>
              <a:t>总是可达自身的，即</a:t>
            </a:r>
            <a:r>
              <a:rPr lang="en-US" altLang="zh-CN" dirty="0" err="1">
                <a:solidFill>
                  <a:srgbClr val="000000"/>
                </a:solidFill>
                <a:latin typeface=""/>
              </a:rPr>
              <a:t>v</a:t>
            </a:r>
            <a:r>
              <a:rPr lang="en-US" altLang="zh-CN" baseline="-30000" dirty="0" err="1">
                <a:solidFill>
                  <a:srgbClr val="000000"/>
                </a:solidFill>
                <a:latin typeface=""/>
              </a:rPr>
              <a:t>i</a:t>
            </a:r>
            <a:r>
              <a:rPr lang="en-US" altLang="zh-CN" dirty="0" err="1">
                <a:solidFill>
                  <a:srgbClr val="000000"/>
                </a:solidFill>
                <a:latin typeface=""/>
              </a:rPr>
              <a:t>→v</a:t>
            </a:r>
            <a:r>
              <a:rPr lang="en-US" altLang="zh-CN" baseline="-30000" dirty="0" err="1">
                <a:solidFill>
                  <a:srgbClr val="000000"/>
                </a:solidFill>
                <a:latin typeface=""/>
              </a:rPr>
              <a:t>i</a:t>
            </a:r>
            <a:r>
              <a:rPr lang="en-US" altLang="zh-CN" dirty="0">
                <a:solidFill>
                  <a:srgbClr val="000000"/>
                </a:solidFill>
                <a:latin typeface=""/>
              </a:rPr>
              <a:t>.</a:t>
            </a:r>
          </a:p>
          <a:p>
            <a:pPr lvl="1" eaLnBrk="1" hangingPunct="1"/>
            <a:r>
              <a:rPr lang="zh-CN" altLang="en-US" dirty="0">
                <a:solidFill>
                  <a:srgbClr val="000000"/>
                </a:solidFill>
                <a:latin typeface=""/>
              </a:rPr>
              <a:t>若</a:t>
            </a:r>
            <a:r>
              <a:rPr lang="en-US" altLang="zh-CN" dirty="0" err="1">
                <a:solidFill>
                  <a:srgbClr val="000000"/>
                </a:solidFill>
                <a:latin typeface=""/>
              </a:rPr>
              <a:t>v</a:t>
            </a:r>
            <a:r>
              <a:rPr lang="en-US" altLang="zh-CN" baseline="-30000" dirty="0" err="1">
                <a:solidFill>
                  <a:srgbClr val="000000"/>
                </a:solidFill>
                <a:latin typeface=""/>
              </a:rPr>
              <a:t>i</a:t>
            </a:r>
            <a:r>
              <a:rPr lang="en-US" altLang="zh-CN" dirty="0" err="1">
                <a:solidFill>
                  <a:srgbClr val="000000"/>
                </a:solidFill>
                <a:latin typeface=""/>
              </a:rPr>
              <a:t>→v</a:t>
            </a:r>
            <a:r>
              <a:rPr lang="en-US" altLang="zh-CN" baseline="-30000" dirty="0" err="1">
                <a:solidFill>
                  <a:srgbClr val="000000"/>
                </a:solidFill>
                <a:latin typeface=""/>
              </a:rPr>
              <a:t>j</a:t>
            </a:r>
            <a:r>
              <a:rPr lang="zh-CN" altLang="en-US" dirty="0">
                <a:solidFill>
                  <a:srgbClr val="000000"/>
                </a:solidFill>
                <a:latin typeface=""/>
              </a:rPr>
              <a:t>且</a:t>
            </a:r>
            <a:r>
              <a:rPr lang="en-US" altLang="zh-CN" dirty="0" err="1">
                <a:solidFill>
                  <a:srgbClr val="000000"/>
                </a:solidFill>
                <a:latin typeface=""/>
              </a:rPr>
              <a:t>v</a:t>
            </a:r>
            <a:r>
              <a:rPr lang="en-US" altLang="zh-CN" baseline="-30000" dirty="0" err="1">
                <a:solidFill>
                  <a:srgbClr val="000000"/>
                </a:solidFill>
                <a:latin typeface=""/>
              </a:rPr>
              <a:t>j</a:t>
            </a:r>
            <a:r>
              <a:rPr lang="en-US" altLang="zh-CN" dirty="0" err="1">
                <a:solidFill>
                  <a:srgbClr val="000000"/>
                </a:solidFill>
                <a:latin typeface=""/>
              </a:rPr>
              <a:t>→v</a:t>
            </a:r>
            <a:r>
              <a:rPr lang="en-US" altLang="zh-CN" baseline="-30000" dirty="0" err="1">
                <a:solidFill>
                  <a:srgbClr val="000000"/>
                </a:solidFill>
                <a:latin typeface=""/>
              </a:rPr>
              <a:t>i</a:t>
            </a:r>
            <a:r>
              <a:rPr lang="en-US" altLang="zh-CN" dirty="0">
                <a:solidFill>
                  <a:srgbClr val="000000"/>
                </a:solidFill>
                <a:latin typeface=""/>
              </a:rPr>
              <a:t>，</a:t>
            </a:r>
            <a:r>
              <a:rPr lang="zh-CN" altLang="en-US" dirty="0">
                <a:solidFill>
                  <a:srgbClr val="000000"/>
                </a:solidFill>
                <a:latin typeface=""/>
              </a:rPr>
              <a:t>则称</a:t>
            </a:r>
            <a:r>
              <a:rPr lang="en-US" altLang="zh-CN" dirty="0">
                <a:solidFill>
                  <a:srgbClr val="000000"/>
                </a:solidFill>
                <a:latin typeface=""/>
              </a:rPr>
              <a:t>v</a:t>
            </a:r>
            <a:r>
              <a:rPr lang="en-US" altLang="zh-CN" baseline="-30000" dirty="0">
                <a:solidFill>
                  <a:srgbClr val="000000"/>
                </a:solidFill>
                <a:latin typeface=""/>
              </a:rPr>
              <a:t>i</a:t>
            </a:r>
            <a:r>
              <a:rPr lang="zh-CN" altLang="en-US" dirty="0">
                <a:solidFill>
                  <a:srgbClr val="000000"/>
                </a:solidFill>
                <a:latin typeface=""/>
              </a:rPr>
              <a:t>与</a:t>
            </a:r>
            <a:r>
              <a:rPr lang="en-US" altLang="zh-CN" dirty="0" err="1">
                <a:solidFill>
                  <a:srgbClr val="000000"/>
                </a:solidFill>
                <a:latin typeface=""/>
              </a:rPr>
              <a:t>v</a:t>
            </a:r>
            <a:r>
              <a:rPr lang="en-US" altLang="zh-CN" baseline="-30000" dirty="0" err="1">
                <a:solidFill>
                  <a:srgbClr val="000000"/>
                </a:solidFill>
                <a:latin typeface=""/>
              </a:rPr>
              <a:t>j</a:t>
            </a:r>
            <a:r>
              <a:rPr lang="zh-CN" altLang="en-US" dirty="0">
                <a:solidFill>
                  <a:srgbClr val="000000"/>
                </a:solidFill>
                <a:latin typeface=""/>
              </a:rPr>
              <a:t>是相互可达的，记作</a:t>
            </a:r>
            <a:r>
              <a:rPr lang="en-US" altLang="zh-CN" dirty="0">
                <a:solidFill>
                  <a:srgbClr val="000000"/>
                </a:solidFill>
                <a:latin typeface=""/>
              </a:rPr>
              <a:t>v</a:t>
            </a:r>
            <a:r>
              <a:rPr lang="en-US" altLang="zh-CN" baseline="-30000" dirty="0">
                <a:solidFill>
                  <a:srgbClr val="000000"/>
                </a:solidFill>
                <a:latin typeface=""/>
              </a:rPr>
              <a:t>i</a:t>
            </a:r>
            <a:r>
              <a:rPr lang="en-US" altLang="zh-CN" dirty="0">
                <a:solidFill>
                  <a:srgbClr val="000000"/>
                </a:solidFill>
                <a:latin typeface=""/>
              </a:rPr>
              <a:t> </a:t>
            </a:r>
            <a:r>
              <a:rPr lang="en-US" altLang="zh-CN" dirty="0">
                <a:solidFill>
                  <a:srgbClr val="000000"/>
                </a:solidFill>
                <a:latin typeface=""/>
                <a:sym typeface="Symbol" panose="05050102010706020507" pitchFamily="18" charset="2"/>
              </a:rPr>
              <a:t></a:t>
            </a:r>
            <a:r>
              <a:rPr lang="en-US" altLang="zh-CN" dirty="0" err="1">
                <a:solidFill>
                  <a:srgbClr val="000000"/>
                </a:solidFill>
                <a:latin typeface=""/>
              </a:rPr>
              <a:t>v</a:t>
            </a:r>
            <a:r>
              <a:rPr lang="en-US" altLang="zh-CN" baseline="-30000" dirty="0" err="1">
                <a:solidFill>
                  <a:srgbClr val="000000"/>
                </a:solidFill>
                <a:latin typeface=""/>
              </a:rPr>
              <a:t>j</a:t>
            </a:r>
            <a:r>
              <a:rPr lang="en-US" altLang="zh-CN" dirty="0">
                <a:solidFill>
                  <a:srgbClr val="000000"/>
                </a:solidFill>
                <a:latin typeface=""/>
              </a:rPr>
              <a:t>.</a:t>
            </a:r>
            <a:r>
              <a:rPr lang="zh-CN" altLang="en-US" dirty="0">
                <a:solidFill>
                  <a:srgbClr val="000000"/>
                </a:solidFill>
                <a:latin typeface=""/>
              </a:rPr>
              <a:t>规定</a:t>
            </a:r>
            <a:r>
              <a:rPr lang="en-US" altLang="zh-CN" dirty="0">
                <a:solidFill>
                  <a:srgbClr val="000000"/>
                </a:solidFill>
                <a:latin typeface=""/>
              </a:rPr>
              <a:t>v</a:t>
            </a:r>
            <a:r>
              <a:rPr lang="en-US" altLang="zh-CN" baseline="-30000" dirty="0">
                <a:solidFill>
                  <a:srgbClr val="000000"/>
                </a:solidFill>
                <a:latin typeface=""/>
              </a:rPr>
              <a:t>i</a:t>
            </a:r>
            <a:r>
              <a:rPr lang="en-US" altLang="zh-CN" dirty="0">
                <a:solidFill>
                  <a:srgbClr val="000000"/>
                </a:solidFill>
                <a:latin typeface=""/>
              </a:rPr>
              <a:t> </a:t>
            </a:r>
            <a:r>
              <a:rPr lang="en-US" altLang="zh-CN" dirty="0">
                <a:solidFill>
                  <a:srgbClr val="000000"/>
                </a:solidFill>
                <a:latin typeface=""/>
                <a:sym typeface="Symbol" panose="05050102010706020507" pitchFamily="18" charset="2"/>
              </a:rPr>
              <a:t></a:t>
            </a:r>
            <a:r>
              <a:rPr lang="en-US" altLang="zh-CN" dirty="0">
                <a:solidFill>
                  <a:srgbClr val="000000"/>
                </a:solidFill>
                <a:latin typeface=""/>
              </a:rPr>
              <a:t> v</a:t>
            </a:r>
            <a:r>
              <a:rPr lang="en-US" altLang="zh-CN" baseline="-30000" dirty="0">
                <a:solidFill>
                  <a:srgbClr val="000000"/>
                </a:solidFill>
                <a:latin typeface=""/>
              </a:rPr>
              <a:t>i</a:t>
            </a:r>
            <a:r>
              <a:rPr lang="en-US" altLang="zh-CN" dirty="0">
                <a:solidFill>
                  <a:srgbClr val="000000"/>
                </a:solidFill>
                <a:latin typeface=""/>
              </a:rPr>
              <a:t>.</a:t>
            </a:r>
          </a:p>
          <a:p>
            <a:pPr eaLnBrk="1" hangingPunct="1"/>
            <a:r>
              <a:rPr lang="zh-CN" altLang="en-US" dirty="0">
                <a:solidFill>
                  <a:srgbClr val="000000"/>
                </a:solidFill>
                <a:latin typeface=""/>
              </a:rPr>
              <a:t>→与 </a:t>
            </a:r>
            <a:r>
              <a:rPr lang="en-US" altLang="zh-CN" dirty="0">
                <a:solidFill>
                  <a:srgbClr val="000000"/>
                </a:solidFill>
                <a:latin typeface=""/>
                <a:sym typeface="Symbol" panose="05050102010706020507" pitchFamily="18" charset="2"/>
              </a:rPr>
              <a:t></a:t>
            </a:r>
            <a:r>
              <a:rPr lang="zh-CN" altLang="en-US" dirty="0">
                <a:solidFill>
                  <a:srgbClr val="000000"/>
                </a:solidFill>
                <a:latin typeface=""/>
              </a:rPr>
              <a:t>都是</a:t>
            </a:r>
            <a:r>
              <a:rPr lang="en-US" altLang="zh-CN" dirty="0">
                <a:solidFill>
                  <a:srgbClr val="000000"/>
                </a:solidFill>
                <a:latin typeface=""/>
              </a:rPr>
              <a:t>V</a:t>
            </a:r>
            <a:r>
              <a:rPr lang="zh-CN" altLang="en-US" dirty="0">
                <a:solidFill>
                  <a:srgbClr val="000000"/>
                </a:solidFill>
                <a:latin typeface=""/>
              </a:rPr>
              <a:t>上的二元关系</a:t>
            </a:r>
          </a:p>
          <a:p>
            <a:pPr eaLnBrk="1" hangingPunct="1"/>
            <a:r>
              <a:rPr lang="en-US" altLang="zh-CN" dirty="0">
                <a:solidFill>
                  <a:srgbClr val="FF0000"/>
                </a:solidFill>
                <a:latin typeface=""/>
                <a:sym typeface="Symbol" panose="05050102010706020507" pitchFamily="18" charset="2"/>
              </a:rPr>
              <a:t></a:t>
            </a:r>
            <a:r>
              <a:rPr lang="zh-CN" altLang="en-US" dirty="0">
                <a:solidFill>
                  <a:srgbClr val="FF0000"/>
                </a:solidFill>
                <a:latin typeface=""/>
              </a:rPr>
              <a:t> 是</a:t>
            </a:r>
            <a:r>
              <a:rPr lang="en-US" altLang="zh-CN" dirty="0">
                <a:solidFill>
                  <a:srgbClr val="FF0000"/>
                </a:solidFill>
                <a:latin typeface=""/>
              </a:rPr>
              <a:t>V</a:t>
            </a:r>
            <a:r>
              <a:rPr lang="zh-CN" altLang="en-US" dirty="0">
                <a:solidFill>
                  <a:srgbClr val="FF0000"/>
                </a:solidFill>
                <a:latin typeface=""/>
              </a:rPr>
              <a:t>上的等价关系</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zh-CN" altLang="en-US" dirty="0">
                <a:solidFill>
                  <a:srgbClr val="000000"/>
                </a:solidFill>
                <a:ea typeface="_GB2312"/>
                <a:cs typeface="_GB2312"/>
              </a:rPr>
              <a:t>有向图的连通性及其分类 </a:t>
            </a:r>
          </a:p>
        </p:txBody>
      </p:sp>
      <p:sp>
        <p:nvSpPr>
          <p:cNvPr id="122883" name="Rectangle 3"/>
          <p:cNvSpPr>
            <a:spLocks noGrp="1" noChangeArrowheads="1"/>
          </p:cNvSpPr>
          <p:nvPr>
            <p:ph sz="quarter" idx="1"/>
          </p:nvPr>
        </p:nvSpPr>
        <p:spPr/>
        <p:txBody>
          <a:bodyPr/>
          <a:lstStyle/>
          <a:p>
            <a:pPr eaLnBrk="1" hangingPunct="1"/>
            <a:r>
              <a:rPr lang="zh-CN" altLang="en-US" dirty="0">
                <a:solidFill>
                  <a:srgbClr val="000000"/>
                </a:solidFill>
                <a:latin typeface=""/>
              </a:rPr>
              <a:t>定义</a:t>
            </a:r>
            <a:r>
              <a:rPr lang="en-US" altLang="zh-CN" dirty="0">
                <a:solidFill>
                  <a:srgbClr val="000000"/>
                </a:solidFill>
                <a:latin typeface=""/>
              </a:rPr>
              <a:t>10.21 </a:t>
            </a:r>
            <a:r>
              <a:rPr lang="zh-CN" altLang="en-US" dirty="0">
                <a:solidFill>
                  <a:srgbClr val="000000"/>
                </a:solidFill>
                <a:latin typeface=""/>
              </a:rPr>
              <a:t>设</a:t>
            </a:r>
            <a:r>
              <a:rPr lang="en-US" altLang="zh-CN" dirty="0">
                <a:solidFill>
                  <a:srgbClr val="000000"/>
                </a:solidFill>
                <a:latin typeface=""/>
              </a:rPr>
              <a:t>D=&lt;V,E&gt;</a:t>
            </a:r>
            <a:r>
              <a:rPr lang="zh-CN" altLang="en-US" dirty="0">
                <a:solidFill>
                  <a:srgbClr val="000000"/>
                </a:solidFill>
                <a:latin typeface=""/>
              </a:rPr>
              <a:t>为有向图， </a:t>
            </a:r>
            <a:r>
              <a:rPr lang="en-US" altLang="zh-CN" dirty="0" err="1">
                <a:solidFill>
                  <a:srgbClr val="000000"/>
                </a:solidFill>
                <a:latin typeface=""/>
              </a:rPr>
              <a:t>v</a:t>
            </a:r>
            <a:r>
              <a:rPr lang="en-US" altLang="zh-CN" baseline="-30000" dirty="0" err="1">
                <a:solidFill>
                  <a:srgbClr val="000000"/>
                </a:solidFill>
                <a:latin typeface=""/>
              </a:rPr>
              <a:t>i</a:t>
            </a:r>
            <a:r>
              <a:rPr lang="en-US" altLang="zh-CN" dirty="0" err="1">
                <a:solidFill>
                  <a:srgbClr val="000000"/>
                </a:solidFill>
                <a:latin typeface=""/>
              </a:rPr>
              <a:t>,v</a:t>
            </a:r>
            <a:r>
              <a:rPr lang="en-US" altLang="zh-CN" baseline="-30000" dirty="0" err="1">
                <a:solidFill>
                  <a:srgbClr val="000000"/>
                </a:solidFill>
                <a:latin typeface=""/>
              </a:rPr>
              <a:t>j</a:t>
            </a:r>
            <a:r>
              <a:rPr lang="en-US" altLang="zh-CN" dirty="0" err="1">
                <a:solidFill>
                  <a:srgbClr val="000000"/>
                </a:solidFill>
                <a:latin typeface=""/>
              </a:rPr>
              <a:t>∈V</a:t>
            </a:r>
            <a:r>
              <a:rPr lang="en-US" altLang="zh-CN" dirty="0">
                <a:solidFill>
                  <a:srgbClr val="000000"/>
                </a:solidFill>
                <a:latin typeface=""/>
              </a:rPr>
              <a:t>，</a:t>
            </a:r>
            <a:r>
              <a:rPr lang="zh-CN" altLang="en-US" dirty="0">
                <a:solidFill>
                  <a:srgbClr val="000000"/>
                </a:solidFill>
                <a:latin typeface=""/>
              </a:rPr>
              <a:t>若</a:t>
            </a:r>
            <a:r>
              <a:rPr lang="en-US" altLang="zh-CN" dirty="0" err="1">
                <a:solidFill>
                  <a:srgbClr val="000000"/>
                </a:solidFill>
                <a:latin typeface=""/>
              </a:rPr>
              <a:t>v</a:t>
            </a:r>
            <a:r>
              <a:rPr lang="en-US" altLang="zh-CN" baseline="-30000" dirty="0" err="1">
                <a:solidFill>
                  <a:srgbClr val="000000"/>
                </a:solidFill>
                <a:latin typeface=""/>
              </a:rPr>
              <a:t>i</a:t>
            </a:r>
            <a:r>
              <a:rPr lang="en-US" altLang="zh-CN" dirty="0" err="1">
                <a:solidFill>
                  <a:srgbClr val="000000"/>
                </a:solidFill>
                <a:latin typeface=""/>
              </a:rPr>
              <a:t>→v</a:t>
            </a:r>
            <a:r>
              <a:rPr lang="en-US" altLang="zh-CN" baseline="-30000" dirty="0" err="1">
                <a:solidFill>
                  <a:srgbClr val="000000"/>
                </a:solidFill>
                <a:latin typeface=""/>
              </a:rPr>
              <a:t>j</a:t>
            </a:r>
            <a:r>
              <a:rPr lang="en-US" altLang="zh-CN" dirty="0">
                <a:solidFill>
                  <a:srgbClr val="000000"/>
                </a:solidFill>
                <a:latin typeface=""/>
              </a:rPr>
              <a:t>，</a:t>
            </a:r>
            <a:r>
              <a:rPr lang="zh-CN" altLang="en-US" dirty="0">
                <a:solidFill>
                  <a:srgbClr val="000000"/>
                </a:solidFill>
                <a:latin typeface=""/>
              </a:rPr>
              <a:t>称</a:t>
            </a:r>
            <a:r>
              <a:rPr lang="en-US" altLang="zh-CN" dirty="0">
                <a:solidFill>
                  <a:srgbClr val="000000"/>
                </a:solidFill>
                <a:latin typeface=""/>
              </a:rPr>
              <a:t>v</a:t>
            </a:r>
            <a:r>
              <a:rPr lang="en-US" altLang="zh-CN" baseline="-30000" dirty="0">
                <a:solidFill>
                  <a:srgbClr val="000000"/>
                </a:solidFill>
                <a:latin typeface=""/>
              </a:rPr>
              <a:t>i</a:t>
            </a:r>
            <a:r>
              <a:rPr lang="zh-CN" altLang="en-US" dirty="0">
                <a:solidFill>
                  <a:srgbClr val="000000"/>
                </a:solidFill>
                <a:latin typeface=""/>
              </a:rPr>
              <a:t>到</a:t>
            </a:r>
            <a:r>
              <a:rPr lang="en-US" altLang="zh-CN" dirty="0" err="1">
                <a:solidFill>
                  <a:srgbClr val="000000"/>
                </a:solidFill>
                <a:latin typeface=""/>
              </a:rPr>
              <a:t>v</a:t>
            </a:r>
            <a:r>
              <a:rPr lang="en-US" altLang="zh-CN" baseline="-30000" dirty="0" err="1">
                <a:solidFill>
                  <a:srgbClr val="000000"/>
                </a:solidFill>
                <a:latin typeface=""/>
              </a:rPr>
              <a:t>j</a:t>
            </a:r>
            <a:r>
              <a:rPr lang="zh-CN" altLang="en-US" dirty="0">
                <a:solidFill>
                  <a:srgbClr val="000000"/>
                </a:solidFill>
                <a:latin typeface=""/>
              </a:rPr>
              <a:t>长度最短的通路为</a:t>
            </a:r>
            <a:r>
              <a:rPr lang="en-US" altLang="zh-CN" dirty="0">
                <a:solidFill>
                  <a:srgbClr val="000000"/>
                </a:solidFill>
                <a:latin typeface=""/>
              </a:rPr>
              <a:t>v</a:t>
            </a:r>
            <a:r>
              <a:rPr lang="en-US" altLang="zh-CN" baseline="-30000" dirty="0">
                <a:solidFill>
                  <a:srgbClr val="000000"/>
                </a:solidFill>
                <a:latin typeface=""/>
              </a:rPr>
              <a:t>i</a:t>
            </a:r>
            <a:r>
              <a:rPr lang="zh-CN" altLang="en-US" dirty="0">
                <a:solidFill>
                  <a:srgbClr val="000000"/>
                </a:solidFill>
                <a:latin typeface=""/>
              </a:rPr>
              <a:t>到</a:t>
            </a:r>
            <a:r>
              <a:rPr lang="en-US" altLang="zh-CN" dirty="0" err="1">
                <a:solidFill>
                  <a:srgbClr val="000000"/>
                </a:solidFill>
                <a:latin typeface=""/>
              </a:rPr>
              <a:t>v</a:t>
            </a:r>
            <a:r>
              <a:rPr lang="en-US" altLang="zh-CN" baseline="-30000" dirty="0" err="1">
                <a:solidFill>
                  <a:srgbClr val="000000"/>
                </a:solidFill>
                <a:latin typeface=""/>
              </a:rPr>
              <a:t>j</a:t>
            </a:r>
            <a:r>
              <a:rPr lang="zh-CN" altLang="en-US" dirty="0">
                <a:solidFill>
                  <a:srgbClr val="000000"/>
                </a:solidFill>
                <a:latin typeface=""/>
              </a:rPr>
              <a:t>的</a:t>
            </a:r>
            <a:r>
              <a:rPr lang="zh-CN" altLang="en-US" dirty="0">
                <a:solidFill>
                  <a:srgbClr val="FF9900"/>
                </a:solidFill>
                <a:latin typeface=""/>
              </a:rPr>
              <a:t>短程线</a:t>
            </a:r>
            <a:r>
              <a:rPr lang="zh-CN" altLang="en-US" dirty="0">
                <a:solidFill>
                  <a:srgbClr val="000000"/>
                </a:solidFill>
                <a:latin typeface=""/>
              </a:rPr>
              <a:t>，短程线的长度为</a:t>
            </a:r>
            <a:r>
              <a:rPr lang="en-US" altLang="zh-CN" dirty="0">
                <a:solidFill>
                  <a:srgbClr val="000000"/>
                </a:solidFill>
                <a:latin typeface=""/>
              </a:rPr>
              <a:t>v</a:t>
            </a:r>
            <a:r>
              <a:rPr lang="en-US" altLang="zh-CN" baseline="-30000" dirty="0">
                <a:solidFill>
                  <a:srgbClr val="000000"/>
                </a:solidFill>
                <a:latin typeface=""/>
              </a:rPr>
              <a:t>i</a:t>
            </a:r>
            <a:r>
              <a:rPr lang="zh-CN" altLang="en-US" dirty="0">
                <a:solidFill>
                  <a:srgbClr val="000000"/>
                </a:solidFill>
                <a:latin typeface=""/>
              </a:rPr>
              <a:t>到</a:t>
            </a:r>
            <a:r>
              <a:rPr lang="en-US" altLang="zh-CN" dirty="0" err="1">
                <a:solidFill>
                  <a:srgbClr val="000000"/>
                </a:solidFill>
                <a:latin typeface=""/>
              </a:rPr>
              <a:t>v</a:t>
            </a:r>
            <a:r>
              <a:rPr lang="en-US" altLang="zh-CN" baseline="-30000" dirty="0" err="1">
                <a:solidFill>
                  <a:srgbClr val="000000"/>
                </a:solidFill>
                <a:latin typeface=""/>
              </a:rPr>
              <a:t>j</a:t>
            </a:r>
            <a:r>
              <a:rPr lang="zh-CN" altLang="en-US" dirty="0">
                <a:solidFill>
                  <a:srgbClr val="000000"/>
                </a:solidFill>
                <a:latin typeface=""/>
              </a:rPr>
              <a:t>的距离，记作</a:t>
            </a:r>
            <a:r>
              <a:rPr lang="en-US" altLang="zh-CN" dirty="0">
                <a:solidFill>
                  <a:srgbClr val="000000"/>
                </a:solidFill>
                <a:latin typeface=""/>
              </a:rPr>
              <a:t>d&lt;</a:t>
            </a:r>
            <a:r>
              <a:rPr lang="en-US" altLang="zh-CN" dirty="0" err="1">
                <a:solidFill>
                  <a:srgbClr val="000000"/>
                </a:solidFill>
                <a:latin typeface=""/>
              </a:rPr>
              <a:t>v</a:t>
            </a:r>
            <a:r>
              <a:rPr lang="en-US" altLang="zh-CN" baseline="-30000" dirty="0" err="1">
                <a:solidFill>
                  <a:srgbClr val="000000"/>
                </a:solidFill>
                <a:latin typeface=""/>
              </a:rPr>
              <a:t>i</a:t>
            </a:r>
            <a:r>
              <a:rPr lang="en-US" altLang="zh-CN" dirty="0" err="1">
                <a:solidFill>
                  <a:srgbClr val="000000"/>
                </a:solidFill>
                <a:latin typeface=""/>
              </a:rPr>
              <a:t>,v</a:t>
            </a:r>
            <a:r>
              <a:rPr lang="en-US" altLang="zh-CN" baseline="-30000" dirty="0" err="1">
                <a:solidFill>
                  <a:srgbClr val="000000"/>
                </a:solidFill>
                <a:latin typeface=""/>
              </a:rPr>
              <a:t>j</a:t>
            </a:r>
            <a:r>
              <a:rPr lang="en-US" altLang="zh-CN" dirty="0">
                <a:solidFill>
                  <a:srgbClr val="000000"/>
                </a:solidFill>
                <a:latin typeface=""/>
              </a:rPr>
              <a:t>&gt;. </a:t>
            </a:r>
          </a:p>
          <a:p>
            <a:pPr eaLnBrk="1" hangingPunct="1"/>
            <a:r>
              <a:rPr lang="en-US" altLang="zh-CN" dirty="0">
                <a:solidFill>
                  <a:srgbClr val="000000"/>
                </a:solidFill>
                <a:latin typeface=""/>
              </a:rPr>
              <a:t>d&lt;</a:t>
            </a:r>
            <a:r>
              <a:rPr lang="en-US" altLang="zh-CN" dirty="0" err="1">
                <a:solidFill>
                  <a:srgbClr val="000000"/>
                </a:solidFill>
                <a:latin typeface=""/>
              </a:rPr>
              <a:t>v</a:t>
            </a:r>
            <a:r>
              <a:rPr lang="en-US" altLang="zh-CN" baseline="-30000" dirty="0" err="1">
                <a:solidFill>
                  <a:srgbClr val="000000"/>
                </a:solidFill>
                <a:latin typeface=""/>
              </a:rPr>
              <a:t>i</a:t>
            </a:r>
            <a:r>
              <a:rPr lang="en-US" altLang="zh-CN" dirty="0" err="1">
                <a:solidFill>
                  <a:srgbClr val="000000"/>
                </a:solidFill>
                <a:latin typeface=""/>
              </a:rPr>
              <a:t>,v</a:t>
            </a:r>
            <a:r>
              <a:rPr lang="en-US" altLang="zh-CN" baseline="-30000" dirty="0" err="1">
                <a:solidFill>
                  <a:srgbClr val="000000"/>
                </a:solidFill>
                <a:latin typeface=""/>
              </a:rPr>
              <a:t>j</a:t>
            </a:r>
            <a:r>
              <a:rPr lang="en-US" altLang="zh-CN" dirty="0">
                <a:solidFill>
                  <a:srgbClr val="000000"/>
                </a:solidFill>
                <a:latin typeface=""/>
              </a:rPr>
              <a:t>&gt;</a:t>
            </a:r>
            <a:r>
              <a:rPr lang="zh-CN" altLang="en-US" dirty="0">
                <a:solidFill>
                  <a:srgbClr val="000000"/>
                </a:solidFill>
                <a:latin typeface=""/>
              </a:rPr>
              <a:t>除无对称性外，具有</a:t>
            </a:r>
            <a:r>
              <a:rPr lang="en-US" altLang="zh-CN" dirty="0">
                <a:solidFill>
                  <a:srgbClr val="000000"/>
                </a:solidFill>
                <a:latin typeface=""/>
              </a:rPr>
              <a:t>d(</a:t>
            </a:r>
            <a:r>
              <a:rPr lang="en-US" altLang="zh-CN" dirty="0" err="1">
                <a:solidFill>
                  <a:srgbClr val="000000"/>
                </a:solidFill>
                <a:latin typeface=""/>
              </a:rPr>
              <a:t>v</a:t>
            </a:r>
            <a:r>
              <a:rPr lang="en-US" altLang="zh-CN" baseline="-30000" dirty="0" err="1">
                <a:solidFill>
                  <a:srgbClr val="000000"/>
                </a:solidFill>
                <a:latin typeface=""/>
              </a:rPr>
              <a:t>i</a:t>
            </a:r>
            <a:r>
              <a:rPr lang="en-US" altLang="zh-CN" dirty="0" err="1">
                <a:solidFill>
                  <a:srgbClr val="000000"/>
                </a:solidFill>
                <a:latin typeface=""/>
              </a:rPr>
              <a:t>,v</a:t>
            </a:r>
            <a:r>
              <a:rPr lang="en-US" altLang="zh-CN" baseline="-30000" dirty="0" err="1">
                <a:solidFill>
                  <a:srgbClr val="000000"/>
                </a:solidFill>
                <a:latin typeface=""/>
              </a:rPr>
              <a:t>j</a:t>
            </a:r>
            <a:r>
              <a:rPr lang="en-US" altLang="zh-CN" dirty="0">
                <a:solidFill>
                  <a:srgbClr val="000000"/>
                </a:solidFill>
                <a:latin typeface=""/>
              </a:rPr>
              <a:t>)</a:t>
            </a:r>
            <a:r>
              <a:rPr lang="zh-CN" altLang="en-US" dirty="0">
                <a:solidFill>
                  <a:srgbClr val="000000"/>
                </a:solidFill>
                <a:latin typeface=""/>
              </a:rPr>
              <a:t>所具有的一切性质。</a:t>
            </a:r>
            <a:endParaRPr lang="en-US" altLang="zh-CN" dirty="0">
              <a:solidFill>
                <a:srgbClr val="000000"/>
              </a:solidFill>
              <a:latin typeface=""/>
            </a:endParaRPr>
          </a:p>
          <a:p>
            <a:r>
              <a:rPr lang="zh-CN" altLang="en-US" dirty="0"/>
              <a:t>当</a:t>
            </a:r>
            <a:r>
              <a:rPr lang="en-US" altLang="zh-CN" dirty="0" err="1"/>
              <a:t>u,v</a:t>
            </a:r>
            <a:r>
              <a:rPr lang="zh-CN" altLang="en-US" dirty="0"/>
              <a:t>不连通时，规定</a:t>
            </a:r>
            <a:r>
              <a:rPr lang="en-US" altLang="zh-CN" dirty="0">
                <a:solidFill>
                  <a:srgbClr val="000000"/>
                </a:solidFill>
                <a:latin typeface=""/>
              </a:rPr>
              <a:t>d&lt;</a:t>
            </a:r>
            <a:r>
              <a:rPr lang="en-US" altLang="zh-CN" dirty="0" err="1">
                <a:solidFill>
                  <a:srgbClr val="000000"/>
                </a:solidFill>
                <a:latin typeface=""/>
              </a:rPr>
              <a:t>v</a:t>
            </a:r>
            <a:r>
              <a:rPr lang="en-US" altLang="zh-CN" baseline="-30000" dirty="0" err="1">
                <a:solidFill>
                  <a:srgbClr val="000000"/>
                </a:solidFill>
                <a:latin typeface=""/>
              </a:rPr>
              <a:t>i</a:t>
            </a:r>
            <a:r>
              <a:rPr lang="en-US" altLang="zh-CN" dirty="0" err="1">
                <a:solidFill>
                  <a:srgbClr val="000000"/>
                </a:solidFill>
                <a:latin typeface=""/>
              </a:rPr>
              <a:t>,v</a:t>
            </a:r>
            <a:r>
              <a:rPr lang="en-US" altLang="zh-CN" baseline="-30000" dirty="0" err="1">
                <a:solidFill>
                  <a:srgbClr val="000000"/>
                </a:solidFill>
                <a:latin typeface=""/>
              </a:rPr>
              <a:t>j</a:t>
            </a:r>
            <a:r>
              <a:rPr lang="en-US" altLang="zh-CN" dirty="0">
                <a:solidFill>
                  <a:srgbClr val="000000"/>
                </a:solidFill>
                <a:latin typeface=""/>
              </a:rPr>
              <a:t>&gt; </a:t>
            </a:r>
            <a:r>
              <a:rPr lang="en-US" altLang="zh-CN" dirty="0"/>
              <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ltLang="zh-CN" dirty="0"/>
              <a:t>10.1 </a:t>
            </a:r>
            <a:r>
              <a:rPr lang="zh-CN" altLang="en-US" dirty="0"/>
              <a:t>图</a:t>
            </a:r>
            <a:r>
              <a:rPr lang="en-US" altLang="zh-CN" dirty="0"/>
              <a:t>(Graph)</a:t>
            </a:r>
            <a:endParaRPr lang="zh-CN" altLang="en-US" dirty="0"/>
          </a:p>
        </p:txBody>
      </p:sp>
      <p:sp>
        <p:nvSpPr>
          <p:cNvPr id="18435" name="Rectangle 3"/>
          <p:cNvSpPr>
            <a:spLocks noGrp="1" noChangeArrowheads="1"/>
          </p:cNvSpPr>
          <p:nvPr>
            <p:ph sz="quarter" idx="1"/>
          </p:nvPr>
        </p:nvSpPr>
        <p:spPr/>
        <p:txBody>
          <a:bodyPr/>
          <a:lstStyle/>
          <a:p>
            <a:pPr algn="just" eaLnBrk="1" hangingPunct="1"/>
            <a:r>
              <a:rPr lang="zh-CN" altLang="en-US" sz="2800"/>
              <a:t>例 </a:t>
            </a:r>
          </a:p>
          <a:p>
            <a:pPr lvl="1" algn="just" eaLnBrk="1" hangingPunct="1"/>
            <a:r>
              <a:rPr lang="en-US" altLang="zh-CN" sz="2300"/>
              <a:t>G2=&lt;V2,E2&gt;</a:t>
            </a:r>
          </a:p>
          <a:p>
            <a:pPr lvl="1" algn="just" eaLnBrk="1" hangingPunct="1"/>
            <a:r>
              <a:rPr lang="en-US" altLang="zh-CN" sz="2300"/>
              <a:t>V2={v1,v2,v3,v4 }</a:t>
            </a:r>
          </a:p>
          <a:p>
            <a:pPr lvl="1" algn="just" eaLnBrk="1" hangingPunct="1"/>
            <a:r>
              <a:rPr lang="en-US" altLang="zh-CN" sz="2300"/>
              <a:t>E2={&lt;v1,v2&gt;, &lt;v1,v3&gt;, &lt;v3,v4&gt; , &lt;v4,v1&gt;}</a:t>
            </a:r>
          </a:p>
        </p:txBody>
      </p:sp>
      <p:grpSp>
        <p:nvGrpSpPr>
          <p:cNvPr id="18436" name="Group 43"/>
          <p:cNvGrpSpPr>
            <a:grpSpLocks/>
          </p:cNvGrpSpPr>
          <p:nvPr/>
        </p:nvGrpSpPr>
        <p:grpSpPr bwMode="auto">
          <a:xfrm>
            <a:off x="5791200" y="4343401"/>
            <a:ext cx="2133600" cy="1681163"/>
            <a:chOff x="2688" y="2736"/>
            <a:chExt cx="1344" cy="1059"/>
          </a:xfrm>
        </p:grpSpPr>
        <p:sp>
          <p:nvSpPr>
            <p:cNvPr id="18437" name="Line 23"/>
            <p:cNvSpPr>
              <a:spLocks noChangeShapeType="1"/>
            </p:cNvSpPr>
            <p:nvPr/>
          </p:nvSpPr>
          <p:spPr bwMode="auto">
            <a:xfrm>
              <a:off x="2897" y="3041"/>
              <a:ext cx="0" cy="431"/>
            </a:xfrm>
            <a:prstGeom prst="line">
              <a:avLst/>
            </a:prstGeom>
            <a:noFill/>
            <a:ln w="38100">
              <a:solidFill>
                <a:srgbClr val="01010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8438" name="Group 42"/>
            <p:cNvGrpSpPr>
              <a:grpSpLocks/>
            </p:cNvGrpSpPr>
            <p:nvPr/>
          </p:nvGrpSpPr>
          <p:grpSpPr bwMode="auto">
            <a:xfrm>
              <a:off x="2688" y="2736"/>
              <a:ext cx="454" cy="305"/>
              <a:chOff x="2688" y="2736"/>
              <a:chExt cx="454" cy="305"/>
            </a:xfrm>
          </p:grpSpPr>
          <p:sp>
            <p:nvSpPr>
              <p:cNvPr id="18451" name="Oval 25"/>
              <p:cNvSpPr>
                <a:spLocks noChangeArrowheads="1"/>
              </p:cNvSpPr>
              <p:nvPr/>
            </p:nvSpPr>
            <p:spPr bwMode="auto">
              <a:xfrm>
                <a:off x="2726" y="2736"/>
                <a:ext cx="321" cy="305"/>
              </a:xfrm>
              <a:prstGeom prst="ellipse">
                <a:avLst/>
              </a:prstGeom>
              <a:solidFill>
                <a:srgbClr val="FFFFCC"/>
              </a:solidFill>
              <a:ln w="12700" cap="rnd">
                <a:solidFill>
                  <a:srgbClr val="010103"/>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18452" name="Text Box 26"/>
              <p:cNvSpPr txBox="1">
                <a:spLocks noChangeArrowheads="1"/>
              </p:cNvSpPr>
              <p:nvPr/>
            </p:nvSpPr>
            <p:spPr bwMode="auto">
              <a:xfrm>
                <a:off x="2688" y="2736"/>
                <a:ext cx="45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1400" b="1">
                    <a:solidFill>
                      <a:srgbClr val="010103"/>
                    </a:solidFill>
                    <a:latin typeface="黑体" panose="02010609060101010101" pitchFamily="49" charset="-122"/>
                    <a:ea typeface="黑体" panose="02010609060101010101" pitchFamily="49" charset="-122"/>
                  </a:rPr>
                  <a:t> </a:t>
                </a:r>
                <a:r>
                  <a:rPr lang="en-US" altLang="zh-CN" sz="2400" b="1">
                    <a:solidFill>
                      <a:srgbClr val="010103"/>
                    </a:solidFill>
                    <a:latin typeface="黑体" panose="02010609060101010101" pitchFamily="49" charset="-122"/>
                    <a:ea typeface="黑体" panose="02010609060101010101" pitchFamily="49" charset="-122"/>
                  </a:rPr>
                  <a:t>V1</a:t>
                </a:r>
              </a:p>
            </p:txBody>
          </p:sp>
        </p:grpSp>
        <p:grpSp>
          <p:nvGrpSpPr>
            <p:cNvPr id="18439" name="Group 41"/>
            <p:cNvGrpSpPr>
              <a:grpSpLocks/>
            </p:cNvGrpSpPr>
            <p:nvPr/>
          </p:nvGrpSpPr>
          <p:grpSpPr bwMode="auto">
            <a:xfrm>
              <a:off x="3558" y="2736"/>
              <a:ext cx="454" cy="305"/>
              <a:chOff x="3558" y="2736"/>
              <a:chExt cx="454" cy="305"/>
            </a:xfrm>
          </p:grpSpPr>
          <p:sp>
            <p:nvSpPr>
              <p:cNvPr id="18449" name="Oval 28"/>
              <p:cNvSpPr>
                <a:spLocks noChangeArrowheads="1"/>
              </p:cNvSpPr>
              <p:nvPr/>
            </p:nvSpPr>
            <p:spPr bwMode="auto">
              <a:xfrm>
                <a:off x="3595" y="2736"/>
                <a:ext cx="322" cy="305"/>
              </a:xfrm>
              <a:prstGeom prst="ellipse">
                <a:avLst/>
              </a:prstGeom>
              <a:solidFill>
                <a:srgbClr val="FFFFCC"/>
              </a:solidFill>
              <a:ln w="12700" cap="rnd">
                <a:solidFill>
                  <a:srgbClr val="010103"/>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18450" name="Text Box 29"/>
              <p:cNvSpPr txBox="1">
                <a:spLocks noChangeArrowheads="1"/>
              </p:cNvSpPr>
              <p:nvPr/>
            </p:nvSpPr>
            <p:spPr bwMode="auto">
              <a:xfrm>
                <a:off x="3558" y="2736"/>
                <a:ext cx="45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1400" b="1">
                    <a:solidFill>
                      <a:srgbClr val="010103"/>
                    </a:solidFill>
                    <a:latin typeface="黑体" panose="02010609060101010101" pitchFamily="49" charset="-122"/>
                    <a:ea typeface="黑体" panose="02010609060101010101" pitchFamily="49" charset="-122"/>
                  </a:rPr>
                  <a:t> </a:t>
                </a:r>
                <a:r>
                  <a:rPr lang="en-US" altLang="zh-CN" sz="2400" b="1">
                    <a:solidFill>
                      <a:srgbClr val="010103"/>
                    </a:solidFill>
                    <a:latin typeface="黑体" panose="02010609060101010101" pitchFamily="49" charset="-122"/>
                    <a:ea typeface="黑体" panose="02010609060101010101" pitchFamily="49" charset="-122"/>
                  </a:rPr>
                  <a:t>V2</a:t>
                </a:r>
              </a:p>
            </p:txBody>
          </p:sp>
        </p:grpSp>
        <p:grpSp>
          <p:nvGrpSpPr>
            <p:cNvPr id="18440" name="Group 40"/>
            <p:cNvGrpSpPr>
              <a:grpSpLocks/>
            </p:cNvGrpSpPr>
            <p:nvPr/>
          </p:nvGrpSpPr>
          <p:grpSpPr bwMode="auto">
            <a:xfrm>
              <a:off x="2688" y="3487"/>
              <a:ext cx="454" cy="305"/>
              <a:chOff x="2688" y="3487"/>
              <a:chExt cx="454" cy="305"/>
            </a:xfrm>
          </p:grpSpPr>
          <p:sp>
            <p:nvSpPr>
              <p:cNvPr id="18447" name="Oval 31"/>
              <p:cNvSpPr>
                <a:spLocks noChangeArrowheads="1"/>
              </p:cNvSpPr>
              <p:nvPr/>
            </p:nvSpPr>
            <p:spPr bwMode="auto">
              <a:xfrm>
                <a:off x="2726" y="3487"/>
                <a:ext cx="321" cy="305"/>
              </a:xfrm>
              <a:prstGeom prst="ellipse">
                <a:avLst/>
              </a:prstGeom>
              <a:solidFill>
                <a:srgbClr val="FFFFCC"/>
              </a:solidFill>
              <a:ln w="12700" cap="rnd">
                <a:solidFill>
                  <a:srgbClr val="010103"/>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18448" name="Text Box 32"/>
              <p:cNvSpPr txBox="1">
                <a:spLocks noChangeArrowheads="1"/>
              </p:cNvSpPr>
              <p:nvPr/>
            </p:nvSpPr>
            <p:spPr bwMode="auto">
              <a:xfrm>
                <a:off x="2688" y="3488"/>
                <a:ext cx="45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1400" b="1">
                    <a:solidFill>
                      <a:srgbClr val="010103"/>
                    </a:solidFill>
                    <a:latin typeface="黑体" panose="02010609060101010101" pitchFamily="49" charset="-122"/>
                    <a:ea typeface="黑体" panose="02010609060101010101" pitchFamily="49" charset="-122"/>
                  </a:rPr>
                  <a:t> </a:t>
                </a:r>
                <a:r>
                  <a:rPr lang="en-US" altLang="zh-CN" sz="2400" b="1">
                    <a:solidFill>
                      <a:srgbClr val="010103"/>
                    </a:solidFill>
                    <a:latin typeface="黑体" panose="02010609060101010101" pitchFamily="49" charset="-122"/>
                    <a:ea typeface="黑体" panose="02010609060101010101" pitchFamily="49" charset="-122"/>
                  </a:rPr>
                  <a:t>V3</a:t>
                </a:r>
              </a:p>
            </p:txBody>
          </p:sp>
        </p:grpSp>
        <p:sp>
          <p:nvSpPr>
            <p:cNvPr id="18441" name="Line 33"/>
            <p:cNvSpPr>
              <a:spLocks noChangeShapeType="1"/>
            </p:cNvSpPr>
            <p:nvPr/>
          </p:nvSpPr>
          <p:spPr bwMode="auto">
            <a:xfrm>
              <a:off x="3048" y="3651"/>
              <a:ext cx="568" cy="0"/>
            </a:xfrm>
            <a:prstGeom prst="line">
              <a:avLst/>
            </a:prstGeom>
            <a:noFill/>
            <a:ln w="38100">
              <a:solidFill>
                <a:srgbClr val="01010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42" name="Line 34"/>
            <p:cNvSpPr>
              <a:spLocks noChangeShapeType="1"/>
            </p:cNvSpPr>
            <p:nvPr/>
          </p:nvSpPr>
          <p:spPr bwMode="auto">
            <a:xfrm>
              <a:off x="3048" y="2862"/>
              <a:ext cx="530" cy="0"/>
            </a:xfrm>
            <a:prstGeom prst="line">
              <a:avLst/>
            </a:prstGeom>
            <a:noFill/>
            <a:ln w="38100">
              <a:solidFill>
                <a:srgbClr val="01010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43" name="Line 35"/>
            <p:cNvSpPr>
              <a:spLocks noChangeShapeType="1"/>
            </p:cNvSpPr>
            <p:nvPr/>
          </p:nvSpPr>
          <p:spPr bwMode="auto">
            <a:xfrm flipH="1" flipV="1">
              <a:off x="3024" y="2976"/>
              <a:ext cx="672" cy="672"/>
            </a:xfrm>
            <a:prstGeom prst="line">
              <a:avLst/>
            </a:prstGeom>
            <a:noFill/>
            <a:ln w="38100">
              <a:solidFill>
                <a:srgbClr val="01010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8444" name="Group 39"/>
            <p:cNvGrpSpPr>
              <a:grpSpLocks/>
            </p:cNvGrpSpPr>
            <p:nvPr/>
          </p:nvGrpSpPr>
          <p:grpSpPr bwMode="auto">
            <a:xfrm>
              <a:off x="3578" y="3490"/>
              <a:ext cx="454" cy="305"/>
              <a:chOff x="3578" y="3490"/>
              <a:chExt cx="454" cy="305"/>
            </a:xfrm>
          </p:grpSpPr>
          <p:sp>
            <p:nvSpPr>
              <p:cNvPr id="18445" name="Oval 37"/>
              <p:cNvSpPr>
                <a:spLocks noChangeArrowheads="1"/>
              </p:cNvSpPr>
              <p:nvPr/>
            </p:nvSpPr>
            <p:spPr bwMode="auto">
              <a:xfrm>
                <a:off x="3616" y="3490"/>
                <a:ext cx="321" cy="305"/>
              </a:xfrm>
              <a:prstGeom prst="ellipse">
                <a:avLst/>
              </a:prstGeom>
              <a:solidFill>
                <a:srgbClr val="FFFFCC"/>
              </a:solidFill>
              <a:ln w="12700" cap="rnd">
                <a:solidFill>
                  <a:srgbClr val="010103"/>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18446" name="Text Box 38"/>
              <p:cNvSpPr txBox="1">
                <a:spLocks noChangeArrowheads="1"/>
              </p:cNvSpPr>
              <p:nvPr/>
            </p:nvSpPr>
            <p:spPr bwMode="auto">
              <a:xfrm>
                <a:off x="3578" y="3491"/>
                <a:ext cx="45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1400" b="1">
                    <a:solidFill>
                      <a:srgbClr val="010103"/>
                    </a:solidFill>
                    <a:latin typeface="黑体" panose="02010609060101010101" pitchFamily="49" charset="-122"/>
                    <a:ea typeface="黑体" panose="02010609060101010101" pitchFamily="49" charset="-122"/>
                  </a:rPr>
                  <a:t> </a:t>
                </a:r>
                <a:r>
                  <a:rPr lang="en-US" altLang="zh-CN" sz="2400" b="1">
                    <a:solidFill>
                      <a:srgbClr val="010103"/>
                    </a:solidFill>
                    <a:latin typeface="黑体" panose="02010609060101010101" pitchFamily="49" charset="-122"/>
                    <a:ea typeface="黑体" panose="02010609060101010101" pitchFamily="49" charset="-122"/>
                  </a:rPr>
                  <a:t>V4</a:t>
                </a:r>
              </a:p>
            </p:txBody>
          </p:sp>
        </p:grpSp>
      </p:gr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eaLnBrk="1" hangingPunct="1"/>
            <a:r>
              <a:rPr lang="zh-CN" altLang="en-US" dirty="0">
                <a:solidFill>
                  <a:srgbClr val="000000"/>
                </a:solidFill>
                <a:ea typeface="_GB2312"/>
                <a:cs typeface="_GB2312"/>
              </a:rPr>
              <a:t>无向图中顶点之间的短程线及距离</a:t>
            </a:r>
          </a:p>
        </p:txBody>
      </p:sp>
      <p:sp>
        <p:nvSpPr>
          <p:cNvPr id="107523" name="Rectangle 3"/>
          <p:cNvSpPr>
            <a:spLocks noGrp="1" noChangeArrowheads="1"/>
          </p:cNvSpPr>
          <p:nvPr>
            <p:ph sz="quarter" idx="1"/>
          </p:nvPr>
        </p:nvSpPr>
        <p:spPr/>
        <p:txBody>
          <a:bodyPr/>
          <a:lstStyle/>
          <a:p>
            <a:pPr eaLnBrk="1" hangingPunct="1"/>
            <a:r>
              <a:rPr lang="zh-CN" altLang="en-US" dirty="0"/>
              <a:t>距离有以下性质</a:t>
            </a:r>
            <a:r>
              <a:rPr lang="en-US" altLang="zh-CN" dirty="0"/>
              <a:t>:</a:t>
            </a:r>
            <a:r>
              <a:rPr lang="zh-CN" altLang="en-US" dirty="0"/>
              <a:t> </a:t>
            </a:r>
          </a:p>
          <a:p>
            <a:pPr marL="366713" lvl="1" indent="0" eaLnBrk="1" hangingPunct="1">
              <a:buNone/>
            </a:pPr>
            <a:r>
              <a:rPr lang="zh-CN" altLang="en-US" dirty="0"/>
              <a:t>1．</a:t>
            </a:r>
            <a:r>
              <a:rPr lang="en-US" altLang="zh-CN" dirty="0"/>
              <a:t>d(</a:t>
            </a:r>
            <a:r>
              <a:rPr lang="en-US" altLang="zh-CN" dirty="0" err="1"/>
              <a:t>u,v</a:t>
            </a:r>
            <a:r>
              <a:rPr lang="en-US" altLang="zh-CN" dirty="0"/>
              <a:t>)≥0，u=v</a:t>
            </a:r>
            <a:r>
              <a:rPr lang="zh-CN" altLang="en-US" dirty="0"/>
              <a:t>时，等号成立；</a:t>
            </a:r>
          </a:p>
          <a:p>
            <a:pPr marL="366713" lvl="1" indent="0" eaLnBrk="1" hangingPunct="1">
              <a:buNone/>
            </a:pPr>
            <a:r>
              <a:rPr lang="zh-CN" altLang="en-US" dirty="0"/>
              <a:t>2．具有对称性，</a:t>
            </a:r>
            <a:r>
              <a:rPr lang="en-US" altLang="zh-CN" dirty="0"/>
              <a:t>d(</a:t>
            </a:r>
            <a:r>
              <a:rPr lang="en-US" altLang="zh-CN" dirty="0" err="1"/>
              <a:t>u,v</a:t>
            </a:r>
            <a:r>
              <a:rPr lang="en-US" altLang="zh-CN" dirty="0"/>
              <a:t>)=d(</a:t>
            </a:r>
            <a:r>
              <a:rPr lang="en-US" altLang="zh-CN" dirty="0" err="1"/>
              <a:t>v,u</a:t>
            </a:r>
            <a:r>
              <a:rPr lang="en-US" altLang="zh-CN" dirty="0"/>
              <a:t>)；</a:t>
            </a:r>
          </a:p>
          <a:p>
            <a:pPr marL="366713" lvl="1" indent="0" eaLnBrk="1" hangingPunct="1">
              <a:buNone/>
            </a:pPr>
            <a:r>
              <a:rPr lang="en-US" altLang="zh-CN" dirty="0"/>
              <a:t>3．</a:t>
            </a:r>
            <a:r>
              <a:rPr lang="zh-CN" altLang="en-US" dirty="0"/>
              <a:t>满足三角不等式</a:t>
            </a:r>
            <a:r>
              <a:rPr lang="en-US" altLang="zh-CN" dirty="0"/>
              <a:t>:</a:t>
            </a:r>
            <a:r>
              <a:rPr lang="zh-CN" altLang="en-US" dirty="0"/>
              <a:t> </a:t>
            </a:r>
            <a:r>
              <a:rPr lang="en-US" altLang="zh-CN" dirty="0" err="1"/>
              <a:t>u,v,w∈V</a:t>
            </a:r>
            <a:r>
              <a:rPr lang="en-US" altLang="zh-CN" dirty="0"/>
              <a:t>(G)，</a:t>
            </a:r>
            <a:r>
              <a:rPr lang="zh-CN" altLang="en-US" dirty="0"/>
              <a:t>则</a:t>
            </a:r>
            <a:r>
              <a:rPr lang="en-US" altLang="zh-CN" dirty="0"/>
              <a:t>d(</a:t>
            </a:r>
            <a:r>
              <a:rPr lang="en-US" altLang="zh-CN" dirty="0" err="1"/>
              <a:t>u,v</a:t>
            </a:r>
            <a:r>
              <a:rPr lang="en-US" altLang="zh-CN" dirty="0"/>
              <a:t>)+d(</a:t>
            </a:r>
            <a:r>
              <a:rPr lang="en-US" altLang="zh-CN" dirty="0" err="1"/>
              <a:t>v,w</a:t>
            </a:r>
            <a:r>
              <a:rPr lang="en-US" altLang="zh-CN" dirty="0"/>
              <a:t>)≥d(</a:t>
            </a:r>
            <a:r>
              <a:rPr lang="en-US" altLang="zh-CN" dirty="0" err="1"/>
              <a:t>u,w</a:t>
            </a:r>
            <a:r>
              <a:rPr lang="en-US" altLang="zh-CN" dirty="0"/>
              <a:t>) </a:t>
            </a:r>
          </a:p>
          <a:p>
            <a:pPr eaLnBrk="1" hangingPunct="1"/>
            <a:r>
              <a:rPr lang="zh-CN" altLang="en-US" dirty="0"/>
              <a:t>在完全图</a:t>
            </a:r>
            <a:r>
              <a:rPr lang="en-US" altLang="zh-CN" dirty="0" err="1"/>
              <a:t>K</a:t>
            </a:r>
            <a:r>
              <a:rPr lang="en-US" altLang="zh-CN" baseline="-30000" dirty="0" err="1"/>
              <a:t>n</a:t>
            </a:r>
            <a:r>
              <a:rPr lang="en-US" altLang="zh-CN" dirty="0"/>
              <a:t>(n≥2)</a:t>
            </a:r>
            <a:r>
              <a:rPr lang="zh-CN" altLang="en-US" dirty="0"/>
              <a:t>中，任何两个顶点之间的距离都是1，而在</a:t>
            </a:r>
            <a:r>
              <a:rPr lang="en-US" altLang="zh-CN" dirty="0"/>
              <a:t>n</a:t>
            </a:r>
            <a:r>
              <a:rPr lang="zh-CN" altLang="en-US" dirty="0"/>
              <a:t>阶零图</a:t>
            </a:r>
            <a:r>
              <a:rPr lang="en-US" altLang="zh-CN" dirty="0" err="1"/>
              <a:t>N</a:t>
            </a:r>
            <a:r>
              <a:rPr lang="en-US" altLang="zh-CN" baseline="-30000" dirty="0" err="1"/>
              <a:t>n</a:t>
            </a:r>
            <a:r>
              <a:rPr lang="en-US" altLang="zh-CN" dirty="0"/>
              <a:t>(n≥2)</a:t>
            </a:r>
            <a:r>
              <a:rPr lang="zh-CN" altLang="en-US" dirty="0"/>
              <a:t>中，任何两个顶点之间的距离都为∞. </a:t>
            </a:r>
          </a:p>
        </p:txBody>
      </p:sp>
    </p:spTree>
    <p:extLst>
      <p:ext uri="{BB962C8B-B14F-4D97-AF65-F5344CB8AC3E}">
        <p14:creationId xmlns:p14="http://schemas.microsoft.com/office/powerpoint/2010/main" val="110720960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a:t>
            </a:r>
          </a:p>
        </p:txBody>
      </p:sp>
      <p:sp>
        <p:nvSpPr>
          <p:cNvPr id="3" name="内容占位符 2"/>
          <p:cNvSpPr>
            <a:spLocks noGrp="1"/>
          </p:cNvSpPr>
          <p:nvPr>
            <p:ph sz="quarter" idx="1"/>
          </p:nvPr>
        </p:nvSpPr>
        <p:spPr/>
        <p:txBody>
          <a:bodyPr/>
          <a:lstStyle/>
          <a:p>
            <a:pPr>
              <a:lnSpc>
                <a:spcPct val="90000"/>
              </a:lnSpc>
            </a:pPr>
            <a:r>
              <a:rPr lang="zh-CN" altLang="en-US" sz="2400" dirty="0"/>
              <a:t>在</a:t>
            </a:r>
            <a:r>
              <a:rPr lang="en-US" altLang="zh-CN" sz="2400" dirty="0"/>
              <a:t>(a)</a:t>
            </a:r>
            <a:r>
              <a:rPr lang="zh-CN" altLang="en-US" sz="2400" dirty="0"/>
              <a:t>中有</a:t>
            </a:r>
            <a:r>
              <a:rPr lang="en-US" altLang="zh-CN" sz="2400" dirty="0"/>
              <a:t>:</a:t>
            </a:r>
            <a:endParaRPr lang="zh-CN" altLang="en-US" sz="2400" dirty="0"/>
          </a:p>
          <a:p>
            <a:pPr marL="0" indent="0">
              <a:lnSpc>
                <a:spcPct val="90000"/>
              </a:lnSpc>
              <a:buNone/>
            </a:pPr>
            <a:r>
              <a:rPr lang="zh-CN" altLang="en-US" sz="2400" dirty="0"/>
              <a:t>	</a:t>
            </a:r>
            <a:r>
              <a:rPr lang="en-US" altLang="zh-CN" sz="2400" dirty="0"/>
              <a:t>d&lt;v</a:t>
            </a:r>
            <a:r>
              <a:rPr lang="en-US" altLang="zh-CN" sz="2400" baseline="-30000" dirty="0"/>
              <a:t>2</a:t>
            </a:r>
            <a:r>
              <a:rPr lang="en-US" altLang="zh-CN" sz="2400" dirty="0"/>
              <a:t>，v</a:t>
            </a:r>
            <a:r>
              <a:rPr lang="en-US" altLang="zh-CN" sz="2400" baseline="-30000" dirty="0"/>
              <a:t>1</a:t>
            </a:r>
            <a:r>
              <a:rPr lang="en-US" altLang="zh-CN" sz="2400" dirty="0"/>
              <a:t>&gt;＝1，	d&lt;v</a:t>
            </a:r>
            <a:r>
              <a:rPr lang="en-US" altLang="zh-CN" sz="2400" baseline="-30000" dirty="0"/>
              <a:t>1</a:t>
            </a:r>
            <a:r>
              <a:rPr lang="en-US" altLang="zh-CN" sz="2400" dirty="0"/>
              <a:t>，v</a:t>
            </a:r>
            <a:r>
              <a:rPr lang="en-US" altLang="zh-CN" sz="2400" baseline="-30000" dirty="0"/>
              <a:t>2</a:t>
            </a:r>
            <a:r>
              <a:rPr lang="en-US" altLang="zh-CN" sz="2400" dirty="0"/>
              <a:t>&gt;＝2，</a:t>
            </a:r>
          </a:p>
          <a:p>
            <a:pPr marL="0" indent="0">
              <a:lnSpc>
                <a:spcPct val="90000"/>
              </a:lnSpc>
              <a:buNone/>
            </a:pPr>
            <a:r>
              <a:rPr lang="en-US" altLang="zh-CN" sz="2400" dirty="0"/>
              <a:t>	d&lt;v</a:t>
            </a:r>
            <a:r>
              <a:rPr lang="en-US" altLang="zh-CN" sz="2400" baseline="-30000" dirty="0"/>
              <a:t>3</a:t>
            </a:r>
            <a:r>
              <a:rPr lang="en-US" altLang="zh-CN" sz="2400" dirty="0"/>
              <a:t>，v</a:t>
            </a:r>
            <a:r>
              <a:rPr lang="en-US" altLang="zh-CN" sz="2400" baseline="-30000" dirty="0"/>
              <a:t>1</a:t>
            </a:r>
            <a:r>
              <a:rPr lang="en-US" altLang="zh-CN" sz="2400" dirty="0"/>
              <a:t>&gt;＝2，	d&lt;v</a:t>
            </a:r>
            <a:r>
              <a:rPr lang="en-US" altLang="zh-CN" sz="2400" baseline="-30000" dirty="0"/>
              <a:t>1</a:t>
            </a:r>
            <a:r>
              <a:rPr lang="en-US" altLang="zh-CN" sz="2400" dirty="0"/>
              <a:t>，v</a:t>
            </a:r>
            <a:r>
              <a:rPr lang="en-US" altLang="zh-CN" sz="2400" baseline="-30000" dirty="0"/>
              <a:t>3</a:t>
            </a:r>
            <a:r>
              <a:rPr lang="en-US" altLang="zh-CN" sz="2400" dirty="0"/>
              <a:t>&gt;＝4；</a:t>
            </a:r>
          </a:p>
          <a:p>
            <a:pPr>
              <a:lnSpc>
                <a:spcPct val="90000"/>
              </a:lnSpc>
            </a:pPr>
            <a:r>
              <a:rPr lang="zh-CN" altLang="en-US" sz="2400" dirty="0"/>
              <a:t>在</a:t>
            </a:r>
            <a:r>
              <a:rPr lang="en-US" altLang="zh-CN" sz="2400" dirty="0"/>
              <a:t>(b)</a:t>
            </a:r>
            <a:r>
              <a:rPr lang="zh-CN" altLang="en-US" sz="2400" dirty="0"/>
              <a:t>中有</a:t>
            </a:r>
            <a:r>
              <a:rPr lang="en-US" altLang="zh-CN" sz="2400" dirty="0"/>
              <a:t>:</a:t>
            </a:r>
            <a:endParaRPr lang="zh-CN" altLang="en-US" sz="2400" dirty="0"/>
          </a:p>
          <a:p>
            <a:pPr marL="0" indent="0">
              <a:lnSpc>
                <a:spcPct val="90000"/>
              </a:lnSpc>
              <a:buNone/>
            </a:pPr>
            <a:r>
              <a:rPr lang="zh-CN" altLang="en-US" sz="2400" dirty="0"/>
              <a:t>	</a:t>
            </a:r>
            <a:r>
              <a:rPr lang="en-US" altLang="zh-CN" sz="2400" dirty="0"/>
              <a:t>d(v</a:t>
            </a:r>
            <a:r>
              <a:rPr lang="en-US" altLang="zh-CN" sz="2400" baseline="-30000" dirty="0"/>
              <a:t>1</a:t>
            </a:r>
            <a:r>
              <a:rPr lang="en-US" altLang="zh-CN" sz="2400" dirty="0"/>
              <a:t>，v</a:t>
            </a:r>
            <a:r>
              <a:rPr lang="en-US" altLang="zh-CN" sz="2400" baseline="-30000" dirty="0"/>
              <a:t>3</a:t>
            </a:r>
            <a:r>
              <a:rPr lang="en-US" altLang="zh-CN" sz="2400" dirty="0"/>
              <a:t>)＝2，	d(v</a:t>
            </a:r>
            <a:r>
              <a:rPr lang="en-US" altLang="zh-CN" sz="2400" baseline="-30000" dirty="0"/>
              <a:t>3</a:t>
            </a:r>
            <a:r>
              <a:rPr lang="en-US" altLang="zh-CN" sz="2400" dirty="0"/>
              <a:t>，v</a:t>
            </a:r>
            <a:r>
              <a:rPr lang="en-US" altLang="zh-CN" sz="2400" baseline="-30000" dirty="0"/>
              <a:t>7</a:t>
            </a:r>
            <a:r>
              <a:rPr lang="en-US" altLang="zh-CN" sz="2400" dirty="0"/>
              <a:t>)＝3，	d(v</a:t>
            </a:r>
            <a:r>
              <a:rPr lang="en-US" altLang="zh-CN" sz="2400" baseline="-30000" dirty="0"/>
              <a:t>1</a:t>
            </a:r>
            <a:r>
              <a:rPr lang="en-US" altLang="zh-CN" sz="2400" dirty="0"/>
              <a:t>，v</a:t>
            </a:r>
            <a:r>
              <a:rPr lang="en-US" altLang="zh-CN" sz="2400" baseline="-30000" dirty="0"/>
              <a:t>7</a:t>
            </a:r>
            <a:r>
              <a:rPr lang="en-US" altLang="zh-CN" sz="2400" dirty="0"/>
              <a:t>)＝4。</a:t>
            </a:r>
          </a:p>
        </p:txBody>
      </p:sp>
      <p:pic>
        <p:nvPicPr>
          <p:cNvPr id="4" name="Picture 4" descr="43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75520" y="3813125"/>
            <a:ext cx="8113109" cy="3024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993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r>
              <a:rPr lang="zh-CN" altLang="en-US">
                <a:solidFill>
                  <a:srgbClr val="000000"/>
                </a:solidFill>
                <a:ea typeface="_GB2312"/>
                <a:cs typeface="_GB2312"/>
              </a:rPr>
              <a:t>有向图的连通性及其分类 </a:t>
            </a:r>
          </a:p>
        </p:txBody>
      </p:sp>
      <p:sp>
        <p:nvSpPr>
          <p:cNvPr id="124931" name="Rectangle 3"/>
          <p:cNvSpPr>
            <a:spLocks noGrp="1" noChangeArrowheads="1"/>
          </p:cNvSpPr>
          <p:nvPr>
            <p:ph sz="quarter" idx="1"/>
          </p:nvPr>
        </p:nvSpPr>
        <p:spPr/>
        <p:txBody>
          <a:bodyPr/>
          <a:lstStyle/>
          <a:p>
            <a:pPr eaLnBrk="1" hangingPunct="1"/>
            <a:r>
              <a:rPr lang="zh-CN" altLang="en-US" dirty="0">
                <a:solidFill>
                  <a:srgbClr val="000000"/>
                </a:solidFill>
                <a:latin typeface=""/>
              </a:rPr>
              <a:t>定义</a:t>
            </a:r>
            <a:r>
              <a:rPr lang="en-US" altLang="zh-CN" dirty="0">
                <a:solidFill>
                  <a:srgbClr val="000000"/>
                </a:solidFill>
                <a:latin typeface=""/>
              </a:rPr>
              <a:t>10.22 </a:t>
            </a:r>
          </a:p>
          <a:p>
            <a:pPr lvl="1" eaLnBrk="1" hangingPunct="1"/>
            <a:r>
              <a:rPr lang="zh-CN" altLang="en-US" dirty="0">
                <a:solidFill>
                  <a:srgbClr val="000000"/>
                </a:solidFill>
                <a:latin typeface=""/>
              </a:rPr>
              <a:t>设</a:t>
            </a:r>
            <a:r>
              <a:rPr lang="en-US" altLang="zh-CN" dirty="0">
                <a:solidFill>
                  <a:srgbClr val="000000"/>
                </a:solidFill>
                <a:latin typeface=""/>
              </a:rPr>
              <a:t>D=&lt;V,E&gt;</a:t>
            </a:r>
            <a:r>
              <a:rPr lang="zh-CN" altLang="en-US" dirty="0">
                <a:solidFill>
                  <a:srgbClr val="000000"/>
                </a:solidFill>
                <a:latin typeface=""/>
              </a:rPr>
              <a:t>为一个有向图。</a:t>
            </a:r>
          </a:p>
          <a:p>
            <a:pPr lvl="2" eaLnBrk="1" hangingPunct="1"/>
            <a:r>
              <a:rPr lang="zh-CN" altLang="en-US" dirty="0">
                <a:solidFill>
                  <a:srgbClr val="000000"/>
                </a:solidFill>
                <a:latin typeface=""/>
              </a:rPr>
              <a:t>若</a:t>
            </a:r>
            <a:r>
              <a:rPr lang="en-US" altLang="zh-CN" dirty="0">
                <a:solidFill>
                  <a:srgbClr val="000000"/>
                </a:solidFill>
                <a:latin typeface=""/>
              </a:rPr>
              <a:t>D</a:t>
            </a:r>
            <a:r>
              <a:rPr lang="zh-CN" altLang="en-US" dirty="0">
                <a:solidFill>
                  <a:srgbClr val="000000"/>
                </a:solidFill>
                <a:latin typeface=""/>
              </a:rPr>
              <a:t>的</a:t>
            </a:r>
            <a:r>
              <a:rPr lang="zh-CN" altLang="en-US" dirty="0">
                <a:solidFill>
                  <a:srgbClr val="FF0000"/>
                </a:solidFill>
                <a:latin typeface=""/>
              </a:rPr>
              <a:t>基图</a:t>
            </a:r>
            <a:r>
              <a:rPr lang="zh-CN" altLang="en-US" dirty="0">
                <a:solidFill>
                  <a:srgbClr val="000000"/>
                </a:solidFill>
                <a:latin typeface=""/>
              </a:rPr>
              <a:t>是连通图，则称</a:t>
            </a:r>
            <a:r>
              <a:rPr lang="en-US" altLang="zh-CN" dirty="0">
                <a:solidFill>
                  <a:srgbClr val="000000"/>
                </a:solidFill>
                <a:latin typeface=""/>
              </a:rPr>
              <a:t>D</a:t>
            </a:r>
            <a:r>
              <a:rPr lang="zh-CN" altLang="en-US" dirty="0">
                <a:solidFill>
                  <a:srgbClr val="000000"/>
                </a:solidFill>
                <a:latin typeface=""/>
              </a:rPr>
              <a:t>是</a:t>
            </a:r>
            <a:r>
              <a:rPr lang="zh-CN" altLang="en-US" dirty="0">
                <a:solidFill>
                  <a:srgbClr val="FF0000"/>
                </a:solidFill>
                <a:latin typeface=""/>
              </a:rPr>
              <a:t>弱连通图</a:t>
            </a:r>
            <a:r>
              <a:rPr lang="zh-CN" altLang="en-US" dirty="0">
                <a:solidFill>
                  <a:srgbClr val="000000"/>
                </a:solidFill>
                <a:latin typeface=""/>
              </a:rPr>
              <a:t>，简称为连通图;</a:t>
            </a:r>
          </a:p>
          <a:p>
            <a:pPr lvl="2" eaLnBrk="1" hangingPunct="1"/>
            <a:r>
              <a:rPr lang="zh-CN" altLang="en-US" dirty="0">
                <a:solidFill>
                  <a:srgbClr val="000000"/>
                </a:solidFill>
                <a:latin typeface=""/>
              </a:rPr>
              <a:t>若 </a:t>
            </a:r>
            <a:r>
              <a:rPr lang="en-US" altLang="zh-CN" dirty="0" err="1">
                <a:solidFill>
                  <a:srgbClr val="000000"/>
                </a:solidFill>
                <a:latin typeface=""/>
              </a:rPr>
              <a:t>v</a:t>
            </a:r>
            <a:r>
              <a:rPr lang="en-US" altLang="zh-CN" baseline="-30000" dirty="0" err="1">
                <a:solidFill>
                  <a:srgbClr val="000000"/>
                </a:solidFill>
                <a:latin typeface=""/>
              </a:rPr>
              <a:t>i</a:t>
            </a:r>
            <a:r>
              <a:rPr lang="en-US" altLang="zh-CN" dirty="0" err="1">
                <a:solidFill>
                  <a:srgbClr val="000000"/>
                </a:solidFill>
                <a:latin typeface=""/>
              </a:rPr>
              <a:t>,v</a:t>
            </a:r>
            <a:r>
              <a:rPr lang="en-US" altLang="zh-CN" baseline="-30000" dirty="0" err="1">
                <a:solidFill>
                  <a:srgbClr val="000000"/>
                </a:solidFill>
                <a:latin typeface=""/>
              </a:rPr>
              <a:t>j</a:t>
            </a:r>
            <a:r>
              <a:rPr lang="en-US" altLang="zh-CN" dirty="0" err="1">
                <a:solidFill>
                  <a:srgbClr val="000000"/>
                </a:solidFill>
                <a:latin typeface=""/>
              </a:rPr>
              <a:t>∈V</a:t>
            </a:r>
            <a:r>
              <a:rPr lang="en-US" altLang="zh-CN" dirty="0">
                <a:solidFill>
                  <a:srgbClr val="000000"/>
                </a:solidFill>
                <a:latin typeface=""/>
              </a:rPr>
              <a:t> ，</a:t>
            </a:r>
            <a:r>
              <a:rPr lang="en-US" altLang="zh-CN" dirty="0" err="1">
                <a:solidFill>
                  <a:srgbClr val="000000"/>
                </a:solidFill>
                <a:latin typeface=""/>
              </a:rPr>
              <a:t>v</a:t>
            </a:r>
            <a:r>
              <a:rPr lang="en-US" altLang="zh-CN" baseline="-30000" dirty="0" err="1">
                <a:solidFill>
                  <a:srgbClr val="000000"/>
                </a:solidFill>
                <a:latin typeface=""/>
              </a:rPr>
              <a:t>i</a:t>
            </a:r>
            <a:r>
              <a:rPr lang="en-US" altLang="zh-CN" dirty="0" err="1">
                <a:solidFill>
                  <a:srgbClr val="000000"/>
                </a:solidFill>
                <a:latin typeface=""/>
              </a:rPr>
              <a:t>→v</a:t>
            </a:r>
            <a:r>
              <a:rPr lang="en-US" altLang="zh-CN" baseline="-30000" dirty="0" err="1">
                <a:solidFill>
                  <a:srgbClr val="000000"/>
                </a:solidFill>
                <a:latin typeface=""/>
              </a:rPr>
              <a:t>j</a:t>
            </a:r>
            <a:r>
              <a:rPr lang="zh-CN" altLang="en-US" dirty="0">
                <a:solidFill>
                  <a:srgbClr val="000000"/>
                </a:solidFill>
                <a:latin typeface=""/>
              </a:rPr>
              <a:t>与</a:t>
            </a:r>
            <a:r>
              <a:rPr lang="en-US" altLang="zh-CN" dirty="0" err="1">
                <a:solidFill>
                  <a:srgbClr val="000000"/>
                </a:solidFill>
                <a:latin typeface=""/>
              </a:rPr>
              <a:t>v</a:t>
            </a:r>
            <a:r>
              <a:rPr lang="en-US" altLang="zh-CN" baseline="-30000" dirty="0" err="1">
                <a:solidFill>
                  <a:srgbClr val="000000"/>
                </a:solidFill>
                <a:latin typeface=""/>
              </a:rPr>
              <a:t>j</a:t>
            </a:r>
            <a:r>
              <a:rPr lang="en-US" altLang="zh-CN" dirty="0" err="1">
                <a:solidFill>
                  <a:srgbClr val="000000"/>
                </a:solidFill>
                <a:latin typeface=""/>
              </a:rPr>
              <a:t>→v</a:t>
            </a:r>
            <a:r>
              <a:rPr lang="en-US" altLang="zh-CN" baseline="-30000" dirty="0" err="1">
                <a:solidFill>
                  <a:srgbClr val="000000"/>
                </a:solidFill>
                <a:latin typeface=""/>
              </a:rPr>
              <a:t>i</a:t>
            </a:r>
            <a:r>
              <a:rPr lang="zh-CN" altLang="en-US" dirty="0">
                <a:solidFill>
                  <a:srgbClr val="000000"/>
                </a:solidFill>
                <a:latin typeface=""/>
              </a:rPr>
              <a:t>至少成立其一，则称</a:t>
            </a:r>
            <a:r>
              <a:rPr lang="en-US" altLang="zh-CN" dirty="0">
                <a:solidFill>
                  <a:srgbClr val="000000"/>
                </a:solidFill>
                <a:latin typeface=""/>
              </a:rPr>
              <a:t>D</a:t>
            </a:r>
            <a:r>
              <a:rPr lang="zh-CN" altLang="en-US" dirty="0">
                <a:solidFill>
                  <a:srgbClr val="000000"/>
                </a:solidFill>
                <a:latin typeface=""/>
              </a:rPr>
              <a:t>是</a:t>
            </a:r>
            <a:r>
              <a:rPr lang="zh-CN" altLang="en-US" dirty="0">
                <a:solidFill>
                  <a:srgbClr val="FF0000"/>
                </a:solidFill>
                <a:latin typeface=""/>
              </a:rPr>
              <a:t>单向连通图;</a:t>
            </a:r>
          </a:p>
          <a:p>
            <a:pPr lvl="2" eaLnBrk="1" hangingPunct="1"/>
            <a:r>
              <a:rPr lang="zh-CN" altLang="en-US" dirty="0">
                <a:solidFill>
                  <a:srgbClr val="000000"/>
                </a:solidFill>
                <a:latin typeface=""/>
              </a:rPr>
              <a:t>若均有</a:t>
            </a:r>
            <a:r>
              <a:rPr lang="en-US" altLang="zh-CN" dirty="0">
                <a:solidFill>
                  <a:srgbClr val="000000"/>
                </a:solidFill>
                <a:latin typeface=""/>
              </a:rPr>
              <a:t>v</a:t>
            </a:r>
            <a:r>
              <a:rPr lang="en-US" altLang="zh-CN" baseline="-30000" dirty="0">
                <a:solidFill>
                  <a:srgbClr val="000000"/>
                </a:solidFill>
                <a:latin typeface=""/>
              </a:rPr>
              <a:t>i</a:t>
            </a:r>
            <a:r>
              <a:rPr lang="en-US" altLang="zh-CN" dirty="0">
                <a:solidFill>
                  <a:srgbClr val="000000"/>
                </a:solidFill>
                <a:latin typeface=""/>
              </a:rPr>
              <a:t> </a:t>
            </a:r>
            <a:r>
              <a:rPr lang="en-US" altLang="zh-CN" dirty="0">
                <a:solidFill>
                  <a:srgbClr val="000000"/>
                </a:solidFill>
                <a:latin typeface=""/>
                <a:sym typeface="Symbol" panose="05050102010706020507" pitchFamily="18" charset="2"/>
              </a:rPr>
              <a:t></a:t>
            </a:r>
            <a:r>
              <a:rPr lang="en-US" altLang="zh-CN" dirty="0">
                <a:solidFill>
                  <a:srgbClr val="000000"/>
                </a:solidFill>
                <a:latin typeface=""/>
              </a:rPr>
              <a:t> </a:t>
            </a:r>
            <a:r>
              <a:rPr lang="en-US" altLang="zh-CN" dirty="0" err="1">
                <a:solidFill>
                  <a:srgbClr val="000000"/>
                </a:solidFill>
                <a:latin typeface=""/>
              </a:rPr>
              <a:t>v</a:t>
            </a:r>
            <a:r>
              <a:rPr lang="en-US" altLang="zh-CN" baseline="-30000" dirty="0" err="1">
                <a:solidFill>
                  <a:srgbClr val="000000"/>
                </a:solidFill>
                <a:latin typeface=""/>
              </a:rPr>
              <a:t>j</a:t>
            </a:r>
            <a:r>
              <a:rPr lang="en-US" altLang="zh-CN" dirty="0">
                <a:solidFill>
                  <a:srgbClr val="000000"/>
                </a:solidFill>
                <a:latin typeface=""/>
              </a:rPr>
              <a:t>，</a:t>
            </a:r>
            <a:r>
              <a:rPr lang="zh-CN" altLang="en-US" dirty="0">
                <a:solidFill>
                  <a:srgbClr val="000000"/>
                </a:solidFill>
                <a:latin typeface=""/>
              </a:rPr>
              <a:t>则称</a:t>
            </a:r>
            <a:r>
              <a:rPr lang="en-US" altLang="zh-CN" dirty="0">
                <a:solidFill>
                  <a:srgbClr val="000000"/>
                </a:solidFill>
                <a:latin typeface=""/>
              </a:rPr>
              <a:t>D</a:t>
            </a:r>
            <a:r>
              <a:rPr lang="zh-CN" altLang="en-US" dirty="0">
                <a:solidFill>
                  <a:srgbClr val="000000"/>
                </a:solidFill>
                <a:latin typeface=""/>
              </a:rPr>
              <a:t>是</a:t>
            </a:r>
            <a:r>
              <a:rPr lang="zh-CN" altLang="en-US" dirty="0">
                <a:solidFill>
                  <a:srgbClr val="FF0000"/>
                </a:solidFill>
                <a:latin typeface=""/>
              </a:rPr>
              <a:t>强连通图</a:t>
            </a:r>
            <a:r>
              <a:rPr lang="zh-CN" altLang="en-US" dirty="0">
                <a:solidFill>
                  <a:srgbClr val="000000"/>
                </a:solidFill>
                <a:latin typeface=""/>
              </a:rPr>
              <a:t>。</a:t>
            </a:r>
            <a:endParaRPr lang="en-US" altLang="zh-CN" dirty="0">
              <a:solidFill>
                <a:srgbClr val="000000"/>
              </a:solidFill>
              <a:latin typeface=""/>
            </a:endParaRPr>
          </a:p>
          <a:p>
            <a:pPr lvl="1"/>
            <a:r>
              <a:rPr lang="zh-CN" altLang="en-US" sz="2700" dirty="0">
                <a:solidFill>
                  <a:srgbClr val="000000"/>
                </a:solidFill>
                <a:latin typeface=""/>
              </a:rPr>
              <a:t>由定义可知，强连通图一定是单向连通图，单向连通图一定是弱连通图。 </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eaLnBrk="1" hangingPunct="1"/>
            <a:r>
              <a:rPr lang="zh-CN" altLang="en-US">
                <a:solidFill>
                  <a:srgbClr val="000000"/>
                </a:solidFill>
                <a:ea typeface="_GB2312"/>
                <a:cs typeface="_GB2312"/>
              </a:rPr>
              <a:t>有向图的连通性及其分类 </a:t>
            </a:r>
          </a:p>
        </p:txBody>
      </p:sp>
      <p:sp>
        <p:nvSpPr>
          <p:cNvPr id="125955" name="Rectangle 3"/>
          <p:cNvSpPr>
            <a:spLocks noGrp="1" noChangeArrowheads="1"/>
          </p:cNvSpPr>
          <p:nvPr>
            <p:ph sz="quarter" idx="1"/>
          </p:nvPr>
        </p:nvSpPr>
        <p:spPr/>
        <p:txBody>
          <a:bodyPr/>
          <a:lstStyle/>
          <a:p>
            <a:pPr eaLnBrk="1" hangingPunct="1">
              <a:lnSpc>
                <a:spcPct val="90000"/>
              </a:lnSpc>
            </a:pPr>
            <a:r>
              <a:rPr lang="zh-CN" altLang="en-US" sz="2800" dirty="0">
                <a:solidFill>
                  <a:srgbClr val="000000"/>
                </a:solidFill>
                <a:latin typeface=""/>
              </a:rPr>
              <a:t>在图</a:t>
            </a:r>
            <a:r>
              <a:rPr lang="en-US" altLang="zh-CN" sz="2800" dirty="0">
                <a:solidFill>
                  <a:srgbClr val="000000"/>
                </a:solidFill>
                <a:latin typeface=""/>
              </a:rPr>
              <a:t>10.11</a:t>
            </a:r>
            <a:r>
              <a:rPr lang="zh-CN" altLang="en-US" sz="2800" dirty="0">
                <a:solidFill>
                  <a:srgbClr val="000000"/>
                </a:solidFill>
                <a:latin typeface=""/>
              </a:rPr>
              <a:t>中，</a:t>
            </a:r>
            <a:r>
              <a:rPr lang="en-US" altLang="zh-CN" sz="2800" dirty="0">
                <a:solidFill>
                  <a:srgbClr val="000000"/>
                </a:solidFill>
                <a:latin typeface=""/>
              </a:rPr>
              <a:t>(</a:t>
            </a:r>
            <a:r>
              <a:rPr lang="zh-CN" altLang="en-US" sz="2800" dirty="0">
                <a:solidFill>
                  <a:srgbClr val="000000"/>
                </a:solidFill>
                <a:latin typeface=""/>
              </a:rPr>
              <a:t>1</a:t>
            </a:r>
            <a:r>
              <a:rPr lang="en-US" altLang="zh-CN" sz="2800" dirty="0">
                <a:solidFill>
                  <a:srgbClr val="000000"/>
                </a:solidFill>
                <a:latin typeface=""/>
              </a:rPr>
              <a:t>)</a:t>
            </a:r>
            <a:r>
              <a:rPr lang="zh-CN" altLang="en-US" sz="2800" dirty="0">
                <a:solidFill>
                  <a:srgbClr val="000000"/>
                </a:solidFill>
                <a:latin typeface=""/>
              </a:rPr>
              <a:t>为强连通图，</a:t>
            </a:r>
            <a:r>
              <a:rPr lang="en-US" altLang="zh-CN" sz="2800" dirty="0">
                <a:solidFill>
                  <a:srgbClr val="000000"/>
                </a:solidFill>
                <a:latin typeface=""/>
              </a:rPr>
              <a:t>(</a:t>
            </a:r>
            <a:r>
              <a:rPr lang="zh-CN" altLang="en-US" sz="2800" dirty="0">
                <a:solidFill>
                  <a:srgbClr val="000000"/>
                </a:solidFill>
                <a:latin typeface=""/>
              </a:rPr>
              <a:t>2</a:t>
            </a:r>
            <a:r>
              <a:rPr lang="en-US" altLang="zh-CN" sz="2800" dirty="0">
                <a:solidFill>
                  <a:srgbClr val="000000"/>
                </a:solidFill>
                <a:latin typeface=""/>
              </a:rPr>
              <a:t>)</a:t>
            </a:r>
            <a:r>
              <a:rPr lang="zh-CN" altLang="en-US" sz="2800" dirty="0">
                <a:solidFill>
                  <a:srgbClr val="000000"/>
                </a:solidFill>
                <a:latin typeface=""/>
              </a:rPr>
              <a:t>为单连通图，</a:t>
            </a:r>
            <a:r>
              <a:rPr lang="en-US" altLang="zh-CN" sz="2800" dirty="0">
                <a:solidFill>
                  <a:srgbClr val="000000"/>
                </a:solidFill>
                <a:latin typeface=""/>
              </a:rPr>
              <a:t>(</a:t>
            </a:r>
            <a:r>
              <a:rPr lang="zh-CN" altLang="en-US" sz="2800" dirty="0">
                <a:solidFill>
                  <a:srgbClr val="000000"/>
                </a:solidFill>
                <a:latin typeface=""/>
              </a:rPr>
              <a:t>3</a:t>
            </a:r>
            <a:r>
              <a:rPr lang="en-US" altLang="zh-CN" sz="2800" dirty="0">
                <a:solidFill>
                  <a:srgbClr val="000000"/>
                </a:solidFill>
                <a:latin typeface=""/>
              </a:rPr>
              <a:t>)</a:t>
            </a:r>
            <a:r>
              <a:rPr lang="zh-CN" altLang="en-US" sz="2800" dirty="0">
                <a:solidFill>
                  <a:srgbClr val="000000"/>
                </a:solidFill>
                <a:latin typeface=""/>
              </a:rPr>
              <a:t>是弱连通图。</a:t>
            </a:r>
            <a:endParaRPr lang="en-US" altLang="zh-CN" sz="2800" dirty="0">
              <a:solidFill>
                <a:srgbClr val="000000"/>
              </a:solidFill>
              <a:latin typeface=""/>
            </a:endParaRPr>
          </a:p>
          <a:p>
            <a:pPr lvl="1">
              <a:lnSpc>
                <a:spcPct val="90000"/>
              </a:lnSpc>
            </a:pPr>
            <a:r>
              <a:rPr lang="zh-CN" altLang="en-US" sz="2500" dirty="0">
                <a:solidFill>
                  <a:srgbClr val="000000"/>
                </a:solidFill>
                <a:latin typeface=""/>
              </a:rPr>
              <a:t>定义验证</a:t>
            </a:r>
            <a:endParaRPr lang="en-US" altLang="zh-CN" sz="2500" dirty="0">
              <a:solidFill>
                <a:srgbClr val="000000"/>
              </a:solidFill>
              <a:latin typeface=""/>
            </a:endParaRPr>
          </a:p>
          <a:p>
            <a:pPr lvl="1">
              <a:lnSpc>
                <a:spcPct val="90000"/>
              </a:lnSpc>
            </a:pPr>
            <a:r>
              <a:rPr lang="en-US" altLang="zh-CN" sz="2500" dirty="0">
                <a:solidFill>
                  <a:srgbClr val="000000"/>
                </a:solidFill>
                <a:latin typeface=""/>
              </a:rPr>
              <a:t>(3)</a:t>
            </a:r>
            <a:r>
              <a:rPr lang="zh-CN" altLang="en-US" sz="2500" dirty="0">
                <a:solidFill>
                  <a:srgbClr val="000000"/>
                </a:solidFill>
                <a:latin typeface=""/>
              </a:rPr>
              <a:t>顶层的顶点与底层的顶点不可达</a:t>
            </a:r>
          </a:p>
        </p:txBody>
      </p:sp>
      <p:pic>
        <p:nvPicPr>
          <p:cNvPr id="125956" name="Picture 5" descr="14_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5680" y="3212976"/>
            <a:ext cx="628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pPr eaLnBrk="1" hangingPunct="1"/>
            <a:r>
              <a:rPr lang="zh-CN" altLang="en-US">
                <a:solidFill>
                  <a:srgbClr val="000000"/>
                </a:solidFill>
                <a:ea typeface="_GB2312"/>
                <a:cs typeface="_GB2312"/>
              </a:rPr>
              <a:t>强连通图的判别定理</a:t>
            </a:r>
          </a:p>
        </p:txBody>
      </p:sp>
      <p:sp>
        <p:nvSpPr>
          <p:cNvPr id="126979" name="Rectangle 5"/>
          <p:cNvSpPr>
            <a:spLocks noGrp="1" noChangeArrowheads="1"/>
          </p:cNvSpPr>
          <p:nvPr>
            <p:ph sz="quarter" idx="1"/>
          </p:nvPr>
        </p:nvSpPr>
        <p:spPr/>
        <p:txBody>
          <a:bodyPr/>
          <a:lstStyle/>
          <a:p>
            <a:pPr eaLnBrk="1" hangingPunct="1">
              <a:lnSpc>
                <a:spcPct val="90000"/>
              </a:lnSpc>
            </a:pPr>
            <a:r>
              <a:rPr lang="zh-CN" altLang="en-US" sz="2800" dirty="0">
                <a:solidFill>
                  <a:srgbClr val="000000"/>
                </a:solidFill>
                <a:latin typeface=""/>
              </a:rPr>
              <a:t>定理</a:t>
            </a:r>
            <a:r>
              <a:rPr lang="en-US" altLang="zh-CN" sz="2800" dirty="0">
                <a:solidFill>
                  <a:srgbClr val="000000"/>
                </a:solidFill>
                <a:latin typeface=""/>
              </a:rPr>
              <a:t>10.8</a:t>
            </a:r>
            <a:r>
              <a:rPr lang="en-US" altLang="zh-CN" sz="2800" dirty="0"/>
              <a:t> </a:t>
            </a:r>
          </a:p>
          <a:p>
            <a:pPr lvl="1" eaLnBrk="1" hangingPunct="1">
              <a:lnSpc>
                <a:spcPct val="90000"/>
              </a:lnSpc>
            </a:pPr>
            <a:r>
              <a:rPr lang="zh-CN" altLang="en-US" sz="2800" dirty="0"/>
              <a:t>设有向图</a:t>
            </a:r>
            <a:r>
              <a:rPr lang="en-US" altLang="zh-CN" sz="2800" dirty="0"/>
              <a:t>D=&lt;V,E&gt;，D={v</a:t>
            </a:r>
            <a:r>
              <a:rPr lang="en-US" altLang="zh-CN" sz="2800" baseline="-30000" dirty="0"/>
              <a:t>1</a:t>
            </a:r>
            <a:r>
              <a:rPr lang="en-US" altLang="zh-CN" sz="2800" dirty="0"/>
              <a:t>,v</a:t>
            </a:r>
            <a:r>
              <a:rPr lang="en-US" altLang="zh-CN" sz="2800" baseline="-30000" dirty="0"/>
              <a:t>2</a:t>
            </a:r>
            <a:r>
              <a:rPr lang="en-US" altLang="zh-CN" sz="2800" dirty="0"/>
              <a:t>,…,</a:t>
            </a:r>
            <a:r>
              <a:rPr lang="en-US" altLang="zh-CN" sz="2800" dirty="0" err="1"/>
              <a:t>v</a:t>
            </a:r>
            <a:r>
              <a:rPr lang="en-US" altLang="zh-CN" sz="2800" baseline="-30000" dirty="0" err="1"/>
              <a:t>n</a:t>
            </a:r>
            <a:r>
              <a:rPr lang="en-US" altLang="zh-CN" sz="2800" dirty="0"/>
              <a:t>}.</a:t>
            </a:r>
          </a:p>
          <a:p>
            <a:pPr lvl="1" eaLnBrk="1" hangingPunct="1">
              <a:lnSpc>
                <a:spcPct val="90000"/>
              </a:lnSpc>
            </a:pPr>
            <a:r>
              <a:rPr lang="en-US" altLang="zh-CN" sz="2800" dirty="0"/>
              <a:t>D</a:t>
            </a:r>
            <a:r>
              <a:rPr lang="zh-CN" altLang="en-US" sz="2800" dirty="0"/>
              <a:t>是强连通图当且仅当</a:t>
            </a:r>
            <a:r>
              <a:rPr lang="en-US" altLang="zh-CN" sz="2800" dirty="0"/>
              <a:t>D</a:t>
            </a:r>
            <a:r>
              <a:rPr lang="zh-CN" altLang="en-US" sz="2800" dirty="0"/>
              <a:t>中存在</a:t>
            </a:r>
            <a:r>
              <a:rPr lang="zh-CN" altLang="en-US" sz="2800" dirty="0">
                <a:solidFill>
                  <a:srgbClr val="FF0000"/>
                </a:solidFill>
              </a:rPr>
              <a:t>经过每个顶点至少一次</a:t>
            </a:r>
            <a:r>
              <a:rPr lang="zh-CN" altLang="en-US" sz="2800" dirty="0"/>
              <a:t>的</a:t>
            </a:r>
            <a:r>
              <a:rPr lang="zh-CN" altLang="en-US" sz="2800" dirty="0">
                <a:solidFill>
                  <a:srgbClr val="FF0000"/>
                </a:solidFill>
              </a:rPr>
              <a:t>回路</a:t>
            </a:r>
            <a:r>
              <a:rPr lang="zh-CN" altLang="en-US" sz="2800" dirty="0"/>
              <a:t>。 　　</a:t>
            </a:r>
          </a:p>
          <a:p>
            <a:pPr eaLnBrk="1" hangingPunct="1">
              <a:lnSpc>
                <a:spcPct val="90000"/>
              </a:lnSpc>
            </a:pPr>
            <a:r>
              <a:rPr lang="zh-CN" altLang="en-US" sz="2800" dirty="0">
                <a:solidFill>
                  <a:srgbClr val="000000"/>
                </a:solidFill>
                <a:latin typeface=""/>
              </a:rPr>
              <a:t>证明</a:t>
            </a:r>
            <a:r>
              <a:rPr lang="en-US" altLang="zh-CN" sz="2800" dirty="0">
                <a:solidFill>
                  <a:srgbClr val="000000"/>
                </a:solidFill>
                <a:latin typeface=""/>
              </a:rPr>
              <a:t>:</a:t>
            </a:r>
            <a:endParaRPr lang="zh-CN" altLang="en-US" sz="2800" dirty="0">
              <a:solidFill>
                <a:srgbClr val="000000"/>
              </a:solidFill>
              <a:latin typeface=""/>
            </a:endParaRPr>
          </a:p>
          <a:p>
            <a:pPr lvl="1" eaLnBrk="1" hangingPunct="1">
              <a:lnSpc>
                <a:spcPct val="90000"/>
              </a:lnSpc>
            </a:pPr>
            <a:r>
              <a:rPr lang="zh-CN" altLang="en-US" sz="2800" dirty="0"/>
              <a:t>充分性</a:t>
            </a:r>
            <a:r>
              <a:rPr lang="en-US" altLang="zh-CN" sz="2800" dirty="0"/>
              <a:t>:</a:t>
            </a:r>
            <a:r>
              <a:rPr lang="zh-CN" altLang="en-US" sz="2800" dirty="0"/>
              <a:t>显然。</a:t>
            </a:r>
          </a:p>
          <a:p>
            <a:pPr lvl="1" eaLnBrk="1" hangingPunct="1">
              <a:lnSpc>
                <a:spcPct val="90000"/>
              </a:lnSpc>
            </a:pPr>
            <a:r>
              <a:rPr lang="zh-CN" altLang="en-US" sz="2800" dirty="0"/>
              <a:t>必要性</a:t>
            </a:r>
            <a:r>
              <a:rPr lang="en-US" altLang="zh-CN" sz="2800" dirty="0"/>
              <a:t>:</a:t>
            </a:r>
            <a:r>
              <a:rPr lang="zh-CN" altLang="en-US" sz="2800" dirty="0"/>
              <a:t>由</a:t>
            </a:r>
            <a:r>
              <a:rPr lang="en-US" altLang="zh-CN" sz="2800" dirty="0"/>
              <a:t>D</a:t>
            </a:r>
            <a:r>
              <a:rPr lang="zh-CN" altLang="en-US" sz="2800" dirty="0"/>
              <a:t>的强连通性可知，</a:t>
            </a:r>
            <a:r>
              <a:rPr lang="en-US" altLang="zh-CN" sz="2800" dirty="0"/>
              <a:t>v</a:t>
            </a:r>
            <a:r>
              <a:rPr lang="en-US" altLang="zh-CN" sz="2800" baseline="-30000" dirty="0"/>
              <a:t>i</a:t>
            </a:r>
            <a:r>
              <a:rPr lang="en-US" altLang="zh-CN" sz="2800" dirty="0"/>
              <a:t>→v</a:t>
            </a:r>
            <a:r>
              <a:rPr lang="en-US" altLang="zh-CN" sz="2800" baseline="-30000" dirty="0"/>
              <a:t>i+1</a:t>
            </a:r>
            <a:r>
              <a:rPr lang="en-US" altLang="zh-CN" sz="2800" dirty="0"/>
              <a:t>，i=1,2,…,n-1，</a:t>
            </a:r>
            <a:r>
              <a:rPr lang="zh-CN" altLang="en-US" sz="2800" dirty="0"/>
              <a:t>设</a:t>
            </a:r>
            <a:r>
              <a:rPr lang="en-US" altLang="zh-CN" sz="2800" dirty="0" err="1"/>
              <a:t>Г</a:t>
            </a:r>
            <a:r>
              <a:rPr lang="en-US" altLang="zh-CN" sz="2800" baseline="-30000" dirty="0" err="1"/>
              <a:t>i</a:t>
            </a:r>
            <a:r>
              <a:rPr lang="zh-CN" altLang="en-US" sz="2800" dirty="0"/>
              <a:t>为</a:t>
            </a:r>
            <a:r>
              <a:rPr lang="en-US" altLang="zh-CN" sz="2800" dirty="0"/>
              <a:t>v</a:t>
            </a:r>
            <a:r>
              <a:rPr lang="en-US" altLang="zh-CN" sz="2800" baseline="-30000" dirty="0"/>
              <a:t>i</a:t>
            </a:r>
            <a:r>
              <a:rPr lang="zh-CN" altLang="en-US" sz="2800" dirty="0"/>
              <a:t>到</a:t>
            </a:r>
            <a:r>
              <a:rPr lang="en-US" altLang="zh-CN" sz="2800" dirty="0"/>
              <a:t>v</a:t>
            </a:r>
            <a:r>
              <a:rPr lang="en-US" altLang="zh-CN" sz="2800" baseline="-30000" dirty="0"/>
              <a:t>i+1</a:t>
            </a:r>
            <a:r>
              <a:rPr lang="zh-CN" altLang="en-US" sz="2800" dirty="0"/>
              <a:t>的通路。</a:t>
            </a:r>
          </a:p>
          <a:p>
            <a:pPr lvl="1" eaLnBrk="1" hangingPunct="1">
              <a:lnSpc>
                <a:spcPct val="90000"/>
              </a:lnSpc>
            </a:pPr>
            <a:r>
              <a:rPr lang="zh-CN" altLang="en-US" sz="2800" dirty="0"/>
              <a:t>又因为</a:t>
            </a:r>
            <a:r>
              <a:rPr lang="en-US" altLang="zh-CN" sz="2800" dirty="0"/>
              <a:t>v</a:t>
            </a:r>
            <a:r>
              <a:rPr lang="en-US" altLang="zh-CN" sz="2800" baseline="-30000" dirty="0"/>
              <a:t>n</a:t>
            </a:r>
            <a:r>
              <a:rPr lang="en-US" altLang="zh-CN" sz="2800" dirty="0"/>
              <a:t>→v</a:t>
            </a:r>
            <a:r>
              <a:rPr lang="en-US" altLang="zh-CN" sz="2800" baseline="-30000" dirty="0"/>
              <a:t>1</a:t>
            </a:r>
            <a:r>
              <a:rPr lang="en-US" altLang="zh-CN" sz="2800" dirty="0"/>
              <a:t>，</a:t>
            </a:r>
            <a:r>
              <a:rPr lang="zh-CN" altLang="en-US" sz="2800" dirty="0"/>
              <a:t>设</a:t>
            </a:r>
            <a:r>
              <a:rPr lang="en-US" altLang="zh-CN" sz="2800" dirty="0" err="1"/>
              <a:t>Г</a:t>
            </a:r>
            <a:r>
              <a:rPr lang="en-US" altLang="zh-CN" sz="2800" baseline="-30000" dirty="0" err="1"/>
              <a:t>n</a:t>
            </a:r>
            <a:r>
              <a:rPr lang="zh-CN" altLang="en-US" sz="2800" dirty="0"/>
              <a:t>为</a:t>
            </a:r>
            <a:r>
              <a:rPr lang="en-US" altLang="zh-CN" sz="2800" dirty="0" err="1"/>
              <a:t>v</a:t>
            </a:r>
            <a:r>
              <a:rPr lang="en-US" altLang="zh-CN" sz="2800" baseline="-30000" dirty="0" err="1"/>
              <a:t>n</a:t>
            </a:r>
            <a:r>
              <a:rPr lang="zh-CN" altLang="en-US" sz="2800" dirty="0"/>
              <a:t>到</a:t>
            </a:r>
            <a:r>
              <a:rPr lang="en-US" altLang="zh-CN" sz="2800" dirty="0"/>
              <a:t>v</a:t>
            </a:r>
            <a:r>
              <a:rPr lang="en-US" altLang="zh-CN" sz="2800" baseline="-30000" dirty="0"/>
              <a:t>1</a:t>
            </a:r>
            <a:r>
              <a:rPr lang="zh-CN" altLang="en-US" sz="2800" dirty="0"/>
              <a:t>的通路，则</a:t>
            </a:r>
            <a:r>
              <a:rPr lang="en-US" altLang="zh-CN" sz="2800" dirty="0"/>
              <a:t>Г</a:t>
            </a:r>
            <a:r>
              <a:rPr lang="en-US" altLang="zh-CN" sz="2800" baseline="-30000" dirty="0"/>
              <a:t>1</a:t>
            </a:r>
            <a:r>
              <a:rPr lang="en-US" altLang="zh-CN" sz="2800" dirty="0"/>
              <a:t>,Г</a:t>
            </a:r>
            <a:r>
              <a:rPr lang="en-US" altLang="zh-CN" sz="2800" baseline="-30000" dirty="0"/>
              <a:t>2</a:t>
            </a:r>
            <a:r>
              <a:rPr lang="en-US" altLang="zh-CN" sz="2800" dirty="0"/>
              <a:t>,…,Г</a:t>
            </a:r>
            <a:r>
              <a:rPr lang="en-US" altLang="zh-CN" sz="2800" baseline="-30000" dirty="0"/>
              <a:t>n-1</a:t>
            </a:r>
            <a:r>
              <a:rPr lang="en-US" altLang="zh-CN" sz="2800" dirty="0"/>
              <a:t>,Г</a:t>
            </a:r>
            <a:r>
              <a:rPr lang="en-US" altLang="zh-CN" sz="2800" baseline="-30000" dirty="0"/>
              <a:t>n</a:t>
            </a:r>
            <a:r>
              <a:rPr lang="zh-CN" altLang="en-US" sz="2800" dirty="0"/>
              <a:t>所围成的回路经过</a:t>
            </a:r>
            <a:r>
              <a:rPr lang="en-US" altLang="zh-CN" sz="2800" dirty="0"/>
              <a:t>D</a:t>
            </a:r>
            <a:r>
              <a:rPr lang="zh-CN" altLang="en-US" sz="2800" dirty="0"/>
              <a:t>中每个顶点至少一次。 </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pPr eaLnBrk="1" hangingPunct="1"/>
            <a:r>
              <a:rPr lang="zh-CN" altLang="en-US">
                <a:solidFill>
                  <a:srgbClr val="000000"/>
                </a:solidFill>
                <a:ea typeface="_GB2312"/>
                <a:cs typeface="_GB2312"/>
              </a:rPr>
              <a:t>单向连通图的判别定理</a:t>
            </a:r>
          </a:p>
        </p:txBody>
      </p:sp>
      <p:sp>
        <p:nvSpPr>
          <p:cNvPr id="128003" name="Rectangle 3"/>
          <p:cNvSpPr>
            <a:spLocks noGrp="1" noChangeArrowheads="1"/>
          </p:cNvSpPr>
          <p:nvPr>
            <p:ph sz="quarter" idx="1"/>
          </p:nvPr>
        </p:nvSpPr>
        <p:spPr/>
        <p:txBody>
          <a:bodyPr/>
          <a:lstStyle/>
          <a:p>
            <a:pPr eaLnBrk="1" hangingPunct="1"/>
            <a:r>
              <a:rPr lang="zh-CN" altLang="en-US" dirty="0">
                <a:solidFill>
                  <a:srgbClr val="000000"/>
                </a:solidFill>
                <a:latin typeface=""/>
              </a:rPr>
              <a:t>定理</a:t>
            </a:r>
            <a:r>
              <a:rPr lang="en-US" altLang="zh-CN" dirty="0">
                <a:solidFill>
                  <a:srgbClr val="000000"/>
                </a:solidFill>
                <a:latin typeface=""/>
              </a:rPr>
              <a:t>10.9</a:t>
            </a:r>
            <a:r>
              <a:rPr lang="en-US" altLang="zh-CN" dirty="0"/>
              <a:t> </a:t>
            </a:r>
            <a:r>
              <a:rPr lang="zh-CN" altLang="en-US" dirty="0"/>
              <a:t>设</a:t>
            </a:r>
            <a:r>
              <a:rPr lang="en-US" altLang="zh-CN" dirty="0"/>
              <a:t>D</a:t>
            </a:r>
            <a:r>
              <a:rPr lang="zh-CN" altLang="en-US" dirty="0"/>
              <a:t>是</a:t>
            </a:r>
            <a:r>
              <a:rPr lang="en-US" altLang="zh-CN" dirty="0"/>
              <a:t>n</a:t>
            </a:r>
            <a:r>
              <a:rPr lang="zh-CN" altLang="en-US" dirty="0"/>
              <a:t>阶有向图，</a:t>
            </a:r>
            <a:r>
              <a:rPr lang="en-US" altLang="zh-CN" dirty="0"/>
              <a:t>D</a:t>
            </a:r>
            <a:r>
              <a:rPr lang="zh-CN" altLang="en-US" dirty="0"/>
              <a:t>是单向连通图当且仅当</a:t>
            </a:r>
            <a:r>
              <a:rPr lang="en-US" altLang="zh-CN" dirty="0"/>
              <a:t>D</a:t>
            </a:r>
            <a:r>
              <a:rPr lang="zh-CN" altLang="en-US" dirty="0"/>
              <a:t>中存在经过</a:t>
            </a:r>
            <a:r>
              <a:rPr lang="zh-CN" altLang="en-US" dirty="0">
                <a:solidFill>
                  <a:srgbClr val="FF0000"/>
                </a:solidFill>
              </a:rPr>
              <a:t>每个顶点至少一次</a:t>
            </a:r>
            <a:r>
              <a:rPr lang="zh-CN" altLang="en-US" dirty="0"/>
              <a:t>的</a:t>
            </a:r>
            <a:r>
              <a:rPr lang="zh-CN" altLang="en-US" i="1" dirty="0">
                <a:solidFill>
                  <a:srgbClr val="FF0000"/>
                </a:solidFill>
              </a:rPr>
              <a:t>通路</a:t>
            </a:r>
            <a:r>
              <a:rPr lang="zh-CN" altLang="en-US" dirty="0"/>
              <a:t>。 </a:t>
            </a:r>
          </a:p>
        </p:txBody>
      </p:sp>
      <p:pic>
        <p:nvPicPr>
          <p:cNvPr id="2" name="图片 1"/>
          <p:cNvPicPr>
            <a:picLocks noChangeAspect="1"/>
          </p:cNvPicPr>
          <p:nvPr/>
        </p:nvPicPr>
        <p:blipFill>
          <a:blip r:embed="rId3"/>
          <a:stretch>
            <a:fillRect/>
          </a:stretch>
        </p:blipFill>
        <p:spPr>
          <a:xfrm>
            <a:off x="2967775" y="3573017"/>
            <a:ext cx="6285521" cy="182895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sz="quarter" idx="1"/>
          </p:nvPr>
        </p:nvSpPr>
        <p:spPr/>
        <p:txBody>
          <a:bodyPr/>
          <a:lstStyle/>
          <a:p>
            <a:r>
              <a:rPr lang="zh-CN" altLang="en-US" sz="2000" dirty="0"/>
              <a:t>证明：充分性显然。</a:t>
            </a:r>
            <a:endParaRPr lang="en-US" altLang="zh-CN" sz="2000" dirty="0"/>
          </a:p>
          <a:p>
            <a:r>
              <a:rPr lang="zh-CN" altLang="en-US" sz="2000" dirty="0"/>
              <a:t>必要性：记</a:t>
            </a:r>
            <a:r>
              <a:rPr lang="en-US" altLang="zh-CN" sz="2000" dirty="0"/>
              <a:t>Г</a:t>
            </a:r>
            <a:r>
              <a:rPr lang="zh-CN" altLang="en-US" sz="2000" dirty="0"/>
              <a:t>是</a:t>
            </a:r>
            <a:r>
              <a:rPr lang="en-US" altLang="zh-CN" sz="2000" dirty="0"/>
              <a:t>G</a:t>
            </a:r>
            <a:r>
              <a:rPr lang="zh-CN" altLang="en-US" sz="2000" dirty="0"/>
              <a:t>中经历</a:t>
            </a:r>
            <a:r>
              <a:rPr lang="zh-CN" altLang="en-US" sz="2000" dirty="0">
                <a:solidFill>
                  <a:srgbClr val="FF0000"/>
                </a:solidFill>
              </a:rPr>
              <a:t>不同顶点</a:t>
            </a:r>
            <a:r>
              <a:rPr lang="zh-CN" altLang="en-US" sz="2000" dirty="0"/>
              <a:t>的</a:t>
            </a:r>
            <a:r>
              <a:rPr lang="zh-CN" altLang="en-US" sz="2000" dirty="0">
                <a:solidFill>
                  <a:srgbClr val="FF0000"/>
                </a:solidFill>
              </a:rPr>
              <a:t>个数最多</a:t>
            </a:r>
            <a:r>
              <a:rPr lang="zh-CN" altLang="en-US" sz="2000" dirty="0"/>
              <a:t>的一条通路。现证明</a:t>
            </a:r>
            <a:r>
              <a:rPr lang="zh-CN" altLang="en-US" sz="2000" dirty="0">
                <a:solidFill>
                  <a:srgbClr val="FF0000"/>
                </a:solidFill>
              </a:rPr>
              <a:t>所有顶点都在</a:t>
            </a:r>
            <a:r>
              <a:rPr lang="en-US" altLang="zh-CN" sz="2000" dirty="0">
                <a:solidFill>
                  <a:srgbClr val="FF0000"/>
                </a:solidFill>
              </a:rPr>
              <a:t>Г</a:t>
            </a:r>
            <a:r>
              <a:rPr lang="zh-CN" altLang="en-US" sz="2000" dirty="0">
                <a:solidFill>
                  <a:srgbClr val="FF0000"/>
                </a:solidFill>
              </a:rPr>
              <a:t>上</a:t>
            </a:r>
            <a:r>
              <a:rPr lang="zh-CN" altLang="en-US" sz="2000" dirty="0"/>
              <a:t>。</a:t>
            </a:r>
            <a:endParaRPr lang="en-US" altLang="zh-CN" sz="2000" dirty="0"/>
          </a:p>
          <a:p>
            <a:r>
              <a:rPr lang="zh-CN" altLang="en-US" sz="2000" dirty="0"/>
              <a:t>使用反证法，假设有某个顶点</a:t>
            </a:r>
            <a:r>
              <a:rPr lang="en-US" altLang="zh-CN" sz="2000" dirty="0"/>
              <a:t>x</a:t>
            </a:r>
            <a:r>
              <a:rPr lang="zh-CN" altLang="en-US" sz="2000" dirty="0"/>
              <a:t>不在</a:t>
            </a:r>
            <a:r>
              <a:rPr lang="en-US" altLang="zh-CN" sz="2000" dirty="0"/>
              <a:t>Г</a:t>
            </a:r>
            <a:r>
              <a:rPr lang="zh-CN" altLang="en-US" sz="2000" dirty="0"/>
              <a:t>上，证明存在矛盾，从而证明所有顶点都在</a:t>
            </a:r>
            <a:r>
              <a:rPr lang="en-US" altLang="zh-CN" sz="2000" dirty="0"/>
              <a:t>Г</a:t>
            </a:r>
            <a:r>
              <a:rPr lang="zh-CN" altLang="en-US" sz="2000" dirty="0"/>
              <a:t>上。</a:t>
            </a:r>
            <a:endParaRPr lang="en-US" altLang="zh-CN" sz="2000" dirty="0"/>
          </a:p>
          <a:p>
            <a:r>
              <a:rPr lang="zh-CN" altLang="en-US" sz="2000" dirty="0"/>
              <a:t>记</a:t>
            </a:r>
            <a:r>
              <a:rPr lang="en-US" altLang="zh-CN" sz="2000" dirty="0"/>
              <a:t>Г</a:t>
            </a:r>
            <a:r>
              <a:rPr lang="zh-CN" altLang="en-US" sz="2000" dirty="0"/>
              <a:t>的初始顶点为</a:t>
            </a:r>
            <a:r>
              <a:rPr lang="en-US" altLang="zh-CN" sz="2000" dirty="0"/>
              <a:t>u</a:t>
            </a:r>
            <a:r>
              <a:rPr lang="zh-CN" altLang="en-US" sz="2000" dirty="0"/>
              <a:t>、最终顶点为</a:t>
            </a:r>
            <a:r>
              <a:rPr lang="en-US" altLang="zh-CN" sz="2000" dirty="0"/>
              <a:t>v</a:t>
            </a:r>
            <a:r>
              <a:rPr lang="zh-CN" altLang="en-US" sz="2000" dirty="0"/>
              <a:t>。</a:t>
            </a:r>
            <a:r>
              <a:rPr lang="zh-CN" altLang="en-US" sz="2000" dirty="0">
                <a:solidFill>
                  <a:srgbClr val="FF0000"/>
                </a:solidFill>
              </a:rPr>
              <a:t>由条件可知，</a:t>
            </a:r>
            <a:r>
              <a:rPr lang="en-US" altLang="zh-CN" sz="2000" dirty="0">
                <a:solidFill>
                  <a:srgbClr val="FF0000"/>
                </a:solidFill>
              </a:rPr>
              <a:t>Г</a:t>
            </a:r>
            <a:r>
              <a:rPr lang="zh-CN" altLang="en-US" sz="2000" dirty="0">
                <a:solidFill>
                  <a:srgbClr val="FF0000"/>
                </a:solidFill>
              </a:rPr>
              <a:t>上的任意顶点都与</a:t>
            </a:r>
            <a:r>
              <a:rPr lang="en-US" altLang="zh-CN" sz="2000" dirty="0">
                <a:solidFill>
                  <a:srgbClr val="FF0000"/>
                </a:solidFill>
              </a:rPr>
              <a:t>x</a:t>
            </a:r>
            <a:r>
              <a:rPr lang="zh-CN" altLang="en-US" sz="2000" dirty="0">
                <a:solidFill>
                  <a:srgbClr val="FF0000"/>
                </a:solidFill>
              </a:rPr>
              <a:t>是单向连通的</a:t>
            </a:r>
            <a:r>
              <a:rPr lang="en-US" altLang="zh-CN" sz="2000" dirty="0"/>
              <a:t>,</a:t>
            </a:r>
            <a:r>
              <a:rPr lang="zh-CN" altLang="en-US" sz="2000" dirty="0"/>
              <a:t>包括</a:t>
            </a:r>
            <a:r>
              <a:rPr lang="en-US" altLang="zh-CN" sz="2000" dirty="0"/>
              <a:t>u</a:t>
            </a:r>
            <a:r>
              <a:rPr lang="zh-CN" altLang="en-US" sz="2000" dirty="0"/>
              <a:t>、</a:t>
            </a:r>
            <a:r>
              <a:rPr lang="en-US" altLang="zh-CN" sz="2000" dirty="0"/>
              <a:t>v</a:t>
            </a:r>
            <a:r>
              <a:rPr lang="zh-CN" altLang="en-US" sz="2000" dirty="0"/>
              <a:t>。现分情况讨论。</a:t>
            </a:r>
            <a:endParaRPr lang="en-US" altLang="zh-CN" sz="2000" dirty="0"/>
          </a:p>
          <a:p>
            <a:r>
              <a:rPr lang="zh-CN" altLang="en-US" sz="2000" dirty="0">
                <a:solidFill>
                  <a:srgbClr val="FF0000"/>
                </a:solidFill>
              </a:rPr>
              <a:t>第一种情形：对</a:t>
            </a:r>
            <a:r>
              <a:rPr lang="en-US" altLang="zh-CN" sz="2000" dirty="0">
                <a:solidFill>
                  <a:srgbClr val="FF0000"/>
                </a:solidFill>
              </a:rPr>
              <a:t>Г</a:t>
            </a:r>
            <a:r>
              <a:rPr lang="zh-CN" altLang="en-US" sz="2000" dirty="0">
                <a:solidFill>
                  <a:srgbClr val="FF0000"/>
                </a:solidFill>
              </a:rPr>
              <a:t>上的任何顶点</a:t>
            </a:r>
            <a:r>
              <a:rPr lang="en-US" altLang="zh-CN" sz="2000" dirty="0">
                <a:solidFill>
                  <a:srgbClr val="FF0000"/>
                </a:solidFill>
              </a:rPr>
              <a:t>w</a:t>
            </a:r>
            <a:r>
              <a:rPr lang="zh-CN" altLang="en-US" sz="2000" dirty="0">
                <a:solidFill>
                  <a:srgbClr val="FF0000"/>
                </a:solidFill>
              </a:rPr>
              <a:t>，都不存在从</a:t>
            </a:r>
            <a:r>
              <a:rPr lang="en-US" altLang="zh-CN" sz="2000" dirty="0">
                <a:solidFill>
                  <a:srgbClr val="FF0000"/>
                </a:solidFill>
              </a:rPr>
              <a:t>w</a:t>
            </a:r>
            <a:r>
              <a:rPr lang="zh-CN" altLang="en-US" sz="2000" dirty="0">
                <a:solidFill>
                  <a:srgbClr val="FF0000"/>
                </a:solidFill>
              </a:rPr>
              <a:t>到</a:t>
            </a:r>
            <a:r>
              <a:rPr lang="en-US" altLang="zh-CN" sz="2000" dirty="0">
                <a:solidFill>
                  <a:srgbClr val="FF0000"/>
                </a:solidFill>
              </a:rPr>
              <a:t>x</a:t>
            </a:r>
            <a:r>
              <a:rPr lang="zh-CN" altLang="en-US" sz="2000" dirty="0">
                <a:solidFill>
                  <a:srgbClr val="FF0000"/>
                </a:solidFill>
              </a:rPr>
              <a:t>的通路</a:t>
            </a:r>
            <a:r>
              <a:rPr lang="zh-CN" altLang="en-US" sz="2000" dirty="0"/>
              <a:t>。此时必有从</a:t>
            </a:r>
            <a:r>
              <a:rPr lang="en-US" altLang="zh-CN" sz="2000" dirty="0"/>
              <a:t>x</a:t>
            </a:r>
            <a:r>
              <a:rPr lang="zh-CN" altLang="en-US" sz="2000" dirty="0"/>
              <a:t>到</a:t>
            </a:r>
            <a:r>
              <a:rPr lang="en-US" altLang="zh-CN" sz="2000" dirty="0"/>
              <a:t>u</a:t>
            </a:r>
            <a:r>
              <a:rPr lang="zh-CN" altLang="en-US" sz="2000" dirty="0"/>
              <a:t>的通路</a:t>
            </a:r>
            <a:r>
              <a:rPr lang="en-US" altLang="zh-CN" sz="2000" dirty="0"/>
              <a:t>Г</a:t>
            </a:r>
            <a:r>
              <a:rPr lang="en-US" altLang="zh-CN" sz="2000" baseline="-25000" dirty="0"/>
              <a:t>1</a:t>
            </a:r>
            <a:r>
              <a:rPr lang="zh-CN" altLang="en-US" sz="2000" dirty="0"/>
              <a:t>，那么把</a:t>
            </a:r>
            <a:r>
              <a:rPr lang="en-US" altLang="zh-CN" sz="2000" dirty="0"/>
              <a:t>Г</a:t>
            </a:r>
            <a:r>
              <a:rPr lang="en-US" altLang="zh-CN" sz="2000" baseline="-25000" dirty="0"/>
              <a:t>1</a:t>
            </a:r>
            <a:r>
              <a:rPr lang="zh-CN" altLang="en-US" sz="2000" dirty="0"/>
              <a:t>和</a:t>
            </a:r>
            <a:r>
              <a:rPr lang="en-US" altLang="zh-CN" sz="2000" dirty="0"/>
              <a:t>Г</a:t>
            </a:r>
            <a:r>
              <a:rPr lang="zh-CN" altLang="en-US" sz="2000" dirty="0"/>
              <a:t>连起来得到的通路</a:t>
            </a:r>
            <a:r>
              <a:rPr lang="en-US" altLang="zh-CN" sz="2000" dirty="0"/>
              <a:t>Г</a:t>
            </a:r>
            <a:r>
              <a:rPr lang="en-US" altLang="zh-CN" sz="2000" baseline="-25000" dirty="0"/>
              <a:t>2</a:t>
            </a:r>
            <a:r>
              <a:rPr lang="en-US" altLang="zh-CN" sz="2000" dirty="0"/>
              <a:t>, Г</a:t>
            </a:r>
            <a:r>
              <a:rPr lang="en-US" altLang="zh-CN" sz="2000" baseline="-25000" dirty="0"/>
              <a:t>2</a:t>
            </a:r>
            <a:r>
              <a:rPr lang="zh-CN" altLang="en-US" sz="2000" dirty="0"/>
              <a:t>比</a:t>
            </a:r>
            <a:r>
              <a:rPr lang="en-US" altLang="zh-CN" sz="2000" dirty="0"/>
              <a:t>Г</a:t>
            </a:r>
            <a:r>
              <a:rPr lang="zh-CN" altLang="en-US" sz="2000" dirty="0"/>
              <a:t>经历的不同顶点的个数要多。这与“</a:t>
            </a:r>
            <a:r>
              <a:rPr lang="en-US" altLang="zh-CN" sz="2000" dirty="0"/>
              <a:t>Г</a:t>
            </a:r>
            <a:r>
              <a:rPr lang="zh-CN" altLang="en-US" sz="2000" dirty="0"/>
              <a:t>是</a:t>
            </a:r>
            <a:r>
              <a:rPr lang="en-US" altLang="zh-CN" sz="2000" dirty="0"/>
              <a:t>G</a:t>
            </a:r>
            <a:r>
              <a:rPr lang="zh-CN" altLang="en-US" sz="2000" dirty="0"/>
              <a:t>中经历不同顶点的个数最多的一条通路”的假设矛盾矛盾。</a:t>
            </a:r>
            <a:endParaRPr lang="en-US" altLang="zh-CN" sz="2000" dirty="0"/>
          </a:p>
          <a:p>
            <a:r>
              <a:rPr lang="zh-CN" altLang="en-US" sz="2000" dirty="0">
                <a:solidFill>
                  <a:srgbClr val="FF0000"/>
                </a:solidFill>
              </a:rPr>
              <a:t>第二种情形：</a:t>
            </a:r>
            <a:r>
              <a:rPr lang="en-US" altLang="zh-CN" sz="2000" dirty="0">
                <a:solidFill>
                  <a:srgbClr val="FF0000"/>
                </a:solidFill>
              </a:rPr>
              <a:t>Г</a:t>
            </a:r>
            <a:r>
              <a:rPr lang="zh-CN" altLang="en-US" sz="2000" dirty="0">
                <a:solidFill>
                  <a:srgbClr val="FF0000"/>
                </a:solidFill>
              </a:rPr>
              <a:t>上至少存在一个顶点</a:t>
            </a:r>
            <a:r>
              <a:rPr lang="en-US" altLang="zh-CN" sz="2000" dirty="0">
                <a:solidFill>
                  <a:srgbClr val="FF0000"/>
                </a:solidFill>
              </a:rPr>
              <a:t>w</a:t>
            </a:r>
            <a:r>
              <a:rPr lang="zh-CN" altLang="en-US" sz="2000" dirty="0">
                <a:solidFill>
                  <a:srgbClr val="FF0000"/>
                </a:solidFill>
              </a:rPr>
              <a:t>具有从</a:t>
            </a:r>
            <a:r>
              <a:rPr lang="en-US" altLang="zh-CN" sz="2000" dirty="0">
                <a:solidFill>
                  <a:srgbClr val="FF0000"/>
                </a:solidFill>
              </a:rPr>
              <a:t>w</a:t>
            </a:r>
            <a:r>
              <a:rPr lang="zh-CN" altLang="en-US" sz="2000" dirty="0">
                <a:solidFill>
                  <a:srgbClr val="FF0000"/>
                </a:solidFill>
              </a:rPr>
              <a:t>到</a:t>
            </a:r>
            <a:r>
              <a:rPr lang="en-US" altLang="zh-CN" sz="2000" dirty="0">
                <a:solidFill>
                  <a:srgbClr val="FF0000"/>
                </a:solidFill>
              </a:rPr>
              <a:t>x</a:t>
            </a:r>
            <a:r>
              <a:rPr lang="zh-CN" altLang="en-US" sz="2000" dirty="0">
                <a:solidFill>
                  <a:srgbClr val="FF0000"/>
                </a:solidFill>
              </a:rPr>
              <a:t>的通路。</a:t>
            </a:r>
            <a:r>
              <a:rPr lang="zh-CN" altLang="en-US" sz="2000" dirty="0"/>
              <a:t>假</a:t>
            </a:r>
            <a:r>
              <a:rPr lang="zh-CN" altLang="en-US" sz="2000" dirty="0">
                <a:solidFill>
                  <a:srgbClr val="FF0000"/>
                </a:solidFill>
              </a:rPr>
              <a:t>设</a:t>
            </a:r>
            <a:r>
              <a:rPr lang="en-US" altLang="zh-CN" sz="2000" dirty="0">
                <a:solidFill>
                  <a:srgbClr val="FF0000"/>
                </a:solidFill>
              </a:rPr>
              <a:t>w </a:t>
            </a:r>
            <a:r>
              <a:rPr lang="zh-CN" altLang="en-US" sz="2000" dirty="0">
                <a:solidFill>
                  <a:srgbClr val="FF0000"/>
                </a:solidFill>
              </a:rPr>
              <a:t>是</a:t>
            </a:r>
            <a:r>
              <a:rPr lang="en-US" altLang="zh-CN" sz="2000" dirty="0">
                <a:solidFill>
                  <a:srgbClr val="FF0000"/>
                </a:solidFill>
              </a:rPr>
              <a:t>Г</a:t>
            </a:r>
            <a:r>
              <a:rPr lang="zh-CN" altLang="en-US" sz="2000" dirty="0">
                <a:solidFill>
                  <a:srgbClr val="FF0000"/>
                </a:solidFill>
              </a:rPr>
              <a:t>上最后一个具有从该点到到</a:t>
            </a:r>
            <a:r>
              <a:rPr lang="en-US" altLang="zh-CN" sz="2000" dirty="0">
                <a:solidFill>
                  <a:srgbClr val="FF0000"/>
                </a:solidFill>
              </a:rPr>
              <a:t>x</a:t>
            </a:r>
            <a:r>
              <a:rPr lang="zh-CN" altLang="en-US" sz="2000" dirty="0">
                <a:solidFill>
                  <a:srgbClr val="FF0000"/>
                </a:solidFill>
              </a:rPr>
              <a:t>存在通路的顶点，并且</a:t>
            </a:r>
            <a:r>
              <a:rPr lang="en-US" altLang="zh-CN" sz="2000" dirty="0">
                <a:solidFill>
                  <a:srgbClr val="FF0000"/>
                </a:solidFill>
              </a:rPr>
              <a:t>w=v</a:t>
            </a:r>
            <a:r>
              <a:rPr lang="zh-CN" altLang="en-US" sz="2000" dirty="0"/>
              <a:t>，此时必有从</a:t>
            </a:r>
            <a:r>
              <a:rPr lang="en-US" altLang="zh-CN" sz="2000" dirty="0"/>
              <a:t>v</a:t>
            </a:r>
            <a:r>
              <a:rPr lang="zh-CN" altLang="en-US" sz="2000" dirty="0"/>
              <a:t>到</a:t>
            </a:r>
            <a:r>
              <a:rPr lang="en-US" altLang="zh-CN" sz="2000" dirty="0"/>
              <a:t>x</a:t>
            </a:r>
            <a:r>
              <a:rPr lang="zh-CN" altLang="en-US" sz="2000" dirty="0"/>
              <a:t>的通路</a:t>
            </a:r>
            <a:r>
              <a:rPr lang="en-US" altLang="zh-CN" sz="2000" dirty="0"/>
              <a:t>Г</a:t>
            </a:r>
            <a:r>
              <a:rPr lang="en-US" altLang="zh-CN" sz="2000" baseline="-25000" dirty="0"/>
              <a:t>1 </a:t>
            </a:r>
            <a:r>
              <a:rPr lang="zh-CN" altLang="en-US" sz="2000" dirty="0"/>
              <a:t>，那么把</a:t>
            </a:r>
            <a:r>
              <a:rPr lang="en-US" altLang="zh-CN" sz="2000" dirty="0"/>
              <a:t>Г</a:t>
            </a:r>
            <a:r>
              <a:rPr lang="zh-CN" altLang="en-US" sz="2000" dirty="0"/>
              <a:t>和</a:t>
            </a:r>
            <a:r>
              <a:rPr lang="en-US" altLang="zh-CN" sz="2000" dirty="0"/>
              <a:t>Г</a:t>
            </a:r>
            <a:r>
              <a:rPr lang="en-US" altLang="zh-CN" sz="2000" baseline="-25000" dirty="0"/>
              <a:t>1</a:t>
            </a:r>
            <a:r>
              <a:rPr lang="zh-CN" altLang="en-US" sz="2000" dirty="0"/>
              <a:t>连起来得到的通路</a:t>
            </a:r>
            <a:r>
              <a:rPr lang="en-US" altLang="zh-CN" sz="2000" dirty="0"/>
              <a:t>Г</a:t>
            </a:r>
            <a:r>
              <a:rPr lang="en-US" altLang="zh-CN" sz="2000" baseline="-25000" dirty="0"/>
              <a:t>2</a:t>
            </a:r>
            <a:r>
              <a:rPr lang="en-US" altLang="zh-CN" sz="2000" dirty="0"/>
              <a:t>, Г</a:t>
            </a:r>
            <a:r>
              <a:rPr lang="en-US" altLang="zh-CN" sz="2000" baseline="-25000" dirty="0"/>
              <a:t>2</a:t>
            </a:r>
            <a:r>
              <a:rPr lang="zh-CN" altLang="en-US" sz="2000" dirty="0"/>
              <a:t>比</a:t>
            </a:r>
            <a:r>
              <a:rPr lang="en-US" altLang="zh-CN" sz="2000" dirty="0"/>
              <a:t>Г</a:t>
            </a:r>
            <a:r>
              <a:rPr lang="zh-CN" altLang="en-US" sz="2000" dirty="0"/>
              <a:t>经历的不同顶点的个数要多，这与“</a:t>
            </a:r>
            <a:r>
              <a:rPr lang="en-US" altLang="zh-CN" sz="2000" dirty="0"/>
              <a:t>Г</a:t>
            </a:r>
            <a:r>
              <a:rPr lang="zh-CN" altLang="en-US" sz="2000" dirty="0"/>
              <a:t>是</a:t>
            </a:r>
            <a:r>
              <a:rPr lang="en-US" altLang="zh-CN" sz="2000" dirty="0"/>
              <a:t>G</a:t>
            </a:r>
            <a:r>
              <a:rPr lang="zh-CN" altLang="en-US" sz="2000" dirty="0"/>
              <a:t>中经历不同顶点的个数最多的一条通路”的假设矛盾矛盾。</a:t>
            </a:r>
            <a:endParaRPr lang="en-US" altLang="zh-CN" sz="2000" dirty="0"/>
          </a:p>
          <a:p>
            <a:endParaRPr lang="en-US" altLang="zh-CN" sz="2000" dirty="0"/>
          </a:p>
        </p:txBody>
      </p:sp>
      <p:pic>
        <p:nvPicPr>
          <p:cNvPr id="6" name="图片 5"/>
          <p:cNvPicPr>
            <a:picLocks noChangeAspect="1"/>
          </p:cNvPicPr>
          <p:nvPr/>
        </p:nvPicPr>
        <p:blipFill>
          <a:blip r:embed="rId3"/>
          <a:stretch>
            <a:fillRect/>
          </a:stretch>
        </p:blipFill>
        <p:spPr>
          <a:xfrm>
            <a:off x="1238216" y="228600"/>
            <a:ext cx="7561475" cy="990600"/>
          </a:xfrm>
          <a:prstGeom prst="rect">
            <a:avLst/>
          </a:prstGeom>
        </p:spPr>
      </p:pic>
    </p:spTree>
    <p:extLst>
      <p:ext uri="{BB962C8B-B14F-4D97-AF65-F5344CB8AC3E}">
        <p14:creationId xmlns:p14="http://schemas.microsoft.com/office/powerpoint/2010/main" val="327983606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证明</a:t>
            </a:r>
            <a:r>
              <a:rPr lang="en-US" altLang="zh-CN" dirty="0">
                <a:sym typeface="Wingdings" panose="05000000000000000000" pitchFamily="2" charset="2"/>
              </a:rPr>
              <a:t>(</a:t>
            </a:r>
            <a:r>
              <a:rPr lang="zh-CN" altLang="en-US" dirty="0">
                <a:sym typeface="Wingdings" panose="05000000000000000000" pitchFamily="2" charset="2"/>
              </a:rPr>
              <a:t>续</a:t>
            </a:r>
            <a:r>
              <a:rPr lang="en-US" altLang="zh-CN" dirty="0">
                <a:sym typeface="Wingdings" panose="05000000000000000000" pitchFamily="2" charset="2"/>
              </a:rPr>
              <a:t>)</a:t>
            </a:r>
            <a:endParaRPr lang="zh-CN" altLang="en-US" dirty="0"/>
          </a:p>
        </p:txBody>
      </p:sp>
      <p:sp>
        <p:nvSpPr>
          <p:cNvPr id="3" name="内容占位符 2"/>
          <p:cNvSpPr>
            <a:spLocks noGrp="1"/>
          </p:cNvSpPr>
          <p:nvPr>
            <p:ph sz="quarter" idx="1"/>
          </p:nvPr>
        </p:nvSpPr>
        <p:spPr/>
        <p:txBody>
          <a:bodyPr/>
          <a:lstStyle/>
          <a:p>
            <a:r>
              <a:rPr lang="zh-CN" altLang="en-US" sz="2400" dirty="0">
                <a:solidFill>
                  <a:srgbClr val="FF0000"/>
                </a:solidFill>
              </a:rPr>
              <a:t>假设</a:t>
            </a:r>
            <a:r>
              <a:rPr lang="en-US" altLang="zh-CN" sz="2400" dirty="0">
                <a:solidFill>
                  <a:srgbClr val="FF0000"/>
                </a:solidFill>
              </a:rPr>
              <a:t>w </a:t>
            </a:r>
            <a:r>
              <a:rPr lang="zh-CN" altLang="en-US" sz="2400" dirty="0">
                <a:solidFill>
                  <a:srgbClr val="FF0000"/>
                </a:solidFill>
              </a:rPr>
              <a:t>是</a:t>
            </a:r>
            <a:r>
              <a:rPr lang="en-US" altLang="zh-CN" sz="2400" dirty="0">
                <a:solidFill>
                  <a:srgbClr val="FF0000"/>
                </a:solidFill>
              </a:rPr>
              <a:t>Г</a:t>
            </a:r>
            <a:r>
              <a:rPr lang="zh-CN" altLang="en-US" sz="2400" dirty="0">
                <a:solidFill>
                  <a:srgbClr val="FF0000"/>
                </a:solidFill>
              </a:rPr>
              <a:t>上最后一个具有从该点到到</a:t>
            </a:r>
            <a:r>
              <a:rPr lang="en-US" altLang="zh-CN" sz="2400" dirty="0">
                <a:solidFill>
                  <a:srgbClr val="FF0000"/>
                </a:solidFill>
              </a:rPr>
              <a:t>x</a:t>
            </a:r>
            <a:r>
              <a:rPr lang="zh-CN" altLang="en-US" sz="2400" dirty="0">
                <a:solidFill>
                  <a:srgbClr val="FF0000"/>
                </a:solidFill>
              </a:rPr>
              <a:t>存在通路的顶点，并且</a:t>
            </a:r>
            <a:r>
              <a:rPr lang="en-US" altLang="zh-CN" sz="2400" dirty="0" err="1">
                <a:solidFill>
                  <a:srgbClr val="FF0000"/>
                </a:solidFill>
              </a:rPr>
              <a:t>w≠</a:t>
            </a:r>
            <a:r>
              <a:rPr lang="en-US" altLang="zh-CN" sz="2400" dirty="0" err="1"/>
              <a:t>v</a:t>
            </a:r>
            <a:r>
              <a:rPr lang="zh-CN" altLang="en-US" sz="2400" dirty="0"/>
              <a:t>，则在</a:t>
            </a:r>
            <a:r>
              <a:rPr lang="en-US" altLang="zh-CN" sz="2400" dirty="0"/>
              <a:t>Г</a:t>
            </a:r>
            <a:r>
              <a:rPr lang="zh-CN" altLang="en-US" sz="2400" dirty="0"/>
              <a:t>上</a:t>
            </a:r>
            <a:r>
              <a:rPr lang="en-US" altLang="zh-CN" sz="2400" dirty="0"/>
              <a:t>w </a:t>
            </a:r>
            <a:r>
              <a:rPr lang="zh-CN" altLang="en-US" sz="2400" dirty="0"/>
              <a:t>有后续节点，记为</a:t>
            </a:r>
            <a:r>
              <a:rPr lang="en-US" altLang="zh-CN" sz="2400" dirty="0"/>
              <a:t>r</a:t>
            </a:r>
            <a:r>
              <a:rPr lang="zh-CN" altLang="en-US" sz="2400" dirty="0"/>
              <a:t>，此时必存在</a:t>
            </a:r>
            <a:r>
              <a:rPr lang="en-US" altLang="zh-CN" sz="2400" dirty="0"/>
              <a:t>x</a:t>
            </a:r>
            <a:r>
              <a:rPr lang="zh-CN" altLang="en-US" sz="2400" dirty="0"/>
              <a:t>到</a:t>
            </a:r>
            <a:r>
              <a:rPr lang="en-US" altLang="zh-CN" sz="2400" dirty="0"/>
              <a:t>r</a:t>
            </a:r>
            <a:r>
              <a:rPr lang="zh-CN" altLang="en-US" sz="2400" dirty="0"/>
              <a:t>的通路，记</a:t>
            </a:r>
            <a:r>
              <a:rPr lang="en-US" altLang="zh-CN" sz="2400" dirty="0"/>
              <a:t>Г</a:t>
            </a:r>
            <a:r>
              <a:rPr lang="en-US" altLang="zh-CN" sz="2400" baseline="-25000" dirty="0"/>
              <a:t>1</a:t>
            </a:r>
            <a:r>
              <a:rPr lang="zh-CN" altLang="en-US" sz="2400" dirty="0"/>
              <a:t>，若记</a:t>
            </a:r>
            <a:r>
              <a:rPr lang="en-US" altLang="zh-CN" sz="2400" dirty="0"/>
              <a:t>Г</a:t>
            </a:r>
            <a:r>
              <a:rPr lang="zh-CN" altLang="en-US" sz="2400" dirty="0"/>
              <a:t>上从第一顶点到</a:t>
            </a:r>
            <a:r>
              <a:rPr lang="en-US" altLang="zh-CN" sz="2400" dirty="0"/>
              <a:t>w</a:t>
            </a:r>
            <a:r>
              <a:rPr lang="zh-CN" altLang="en-US" sz="2400" dirty="0"/>
              <a:t>的那段通路记为</a:t>
            </a:r>
            <a:r>
              <a:rPr lang="en-US" altLang="zh-CN" sz="2400" dirty="0"/>
              <a:t>Г</a:t>
            </a:r>
            <a:r>
              <a:rPr lang="en-US" altLang="zh-CN" sz="2400" baseline="-25000" dirty="0"/>
              <a:t>2 </a:t>
            </a:r>
            <a:r>
              <a:rPr lang="zh-CN" altLang="en-US" sz="2400" dirty="0"/>
              <a:t>，</a:t>
            </a:r>
            <a:r>
              <a:rPr lang="en-US" altLang="zh-CN" sz="2400" dirty="0"/>
              <a:t>r</a:t>
            </a:r>
            <a:r>
              <a:rPr lang="zh-CN" altLang="en-US" sz="2400" dirty="0"/>
              <a:t>到最后一个顶点的那段通路记为</a:t>
            </a:r>
            <a:r>
              <a:rPr lang="en-US" altLang="zh-CN" sz="2400" dirty="0"/>
              <a:t>Г</a:t>
            </a:r>
            <a:r>
              <a:rPr lang="en-US" altLang="zh-CN" sz="2400" baseline="-25000" dirty="0"/>
              <a:t>3 </a:t>
            </a:r>
            <a:r>
              <a:rPr lang="zh-CN" altLang="en-US" sz="2400" dirty="0"/>
              <a:t>，</a:t>
            </a:r>
            <a:r>
              <a:rPr lang="en-US" altLang="zh-CN" sz="2400" dirty="0"/>
              <a:t>w</a:t>
            </a:r>
            <a:r>
              <a:rPr lang="zh-CN" altLang="en-US" sz="2400" dirty="0"/>
              <a:t>到</a:t>
            </a:r>
            <a:r>
              <a:rPr lang="en-US" altLang="zh-CN" sz="2400" dirty="0"/>
              <a:t>x</a:t>
            </a:r>
            <a:r>
              <a:rPr lang="zh-CN" altLang="en-US" sz="2400" dirty="0"/>
              <a:t>的一个通路记为</a:t>
            </a:r>
            <a:r>
              <a:rPr lang="en-US" altLang="zh-CN" sz="2400" dirty="0"/>
              <a:t>Г</a:t>
            </a:r>
            <a:r>
              <a:rPr lang="en-US" altLang="zh-CN" sz="2400" baseline="-25000" dirty="0"/>
              <a:t>4</a:t>
            </a:r>
            <a:r>
              <a:rPr lang="zh-CN" altLang="en-US" sz="2400" baseline="-25000" dirty="0"/>
              <a:t>，</a:t>
            </a:r>
            <a:r>
              <a:rPr lang="zh-CN" altLang="en-US" sz="2400" dirty="0"/>
              <a:t>则</a:t>
            </a:r>
            <a:r>
              <a:rPr lang="en-US" altLang="zh-CN" sz="2400" dirty="0"/>
              <a:t>Г</a:t>
            </a:r>
            <a:r>
              <a:rPr lang="en-US" altLang="zh-CN" sz="2400" baseline="-25000" dirty="0"/>
              <a:t>2</a:t>
            </a:r>
            <a:r>
              <a:rPr lang="zh-CN" altLang="en-US" sz="2400" baseline="-25000" dirty="0"/>
              <a:t>、</a:t>
            </a:r>
            <a:r>
              <a:rPr lang="en-US" altLang="zh-CN" sz="2400" dirty="0"/>
              <a:t> Г</a:t>
            </a:r>
            <a:r>
              <a:rPr lang="en-US" altLang="zh-CN" sz="2400" baseline="-25000" dirty="0"/>
              <a:t>4</a:t>
            </a:r>
            <a:r>
              <a:rPr lang="zh-CN" altLang="en-US" sz="2400" baseline="-25000" dirty="0"/>
              <a:t>、</a:t>
            </a:r>
            <a:r>
              <a:rPr lang="en-US" altLang="zh-CN" sz="2400" dirty="0"/>
              <a:t> Г</a:t>
            </a:r>
            <a:r>
              <a:rPr lang="en-US" altLang="zh-CN" sz="2400" baseline="-25000" dirty="0"/>
              <a:t>1</a:t>
            </a:r>
            <a:r>
              <a:rPr lang="zh-CN" altLang="en-US" sz="2400" baseline="-25000" dirty="0"/>
              <a:t>、</a:t>
            </a:r>
            <a:r>
              <a:rPr lang="en-US" altLang="zh-CN" sz="2400" dirty="0"/>
              <a:t> Г</a:t>
            </a:r>
            <a:r>
              <a:rPr lang="en-US" altLang="zh-CN" sz="2400" baseline="-25000" dirty="0"/>
              <a:t>3</a:t>
            </a:r>
            <a:r>
              <a:rPr lang="zh-CN" altLang="en-US" sz="2400" dirty="0"/>
              <a:t>连起来得到的通路</a:t>
            </a:r>
            <a:r>
              <a:rPr lang="en-US" altLang="zh-CN" sz="2400" dirty="0"/>
              <a:t>(</a:t>
            </a:r>
            <a:r>
              <a:rPr lang="zh-CN" altLang="en-US" sz="2400" dirty="0"/>
              <a:t>记为</a:t>
            </a:r>
            <a:r>
              <a:rPr lang="en-US" altLang="zh-CN" sz="2400" dirty="0"/>
              <a:t>Г</a:t>
            </a:r>
            <a:r>
              <a:rPr lang="en-US" altLang="zh-CN" sz="2400" baseline="-25000" dirty="0"/>
              <a:t>5</a:t>
            </a:r>
            <a:r>
              <a:rPr lang="en-US" altLang="zh-CN" sz="2400" dirty="0"/>
              <a:t>) </a:t>
            </a:r>
            <a:r>
              <a:rPr lang="zh-CN" altLang="en-US" sz="2400" dirty="0"/>
              <a:t>比</a:t>
            </a:r>
            <a:r>
              <a:rPr lang="en-US" altLang="zh-CN" sz="2400" dirty="0"/>
              <a:t>Г</a:t>
            </a:r>
            <a:r>
              <a:rPr lang="zh-CN" altLang="en-US" sz="2400" dirty="0"/>
              <a:t>经历的不同顶点的个数要多，这与“</a:t>
            </a:r>
            <a:r>
              <a:rPr lang="en-US" altLang="zh-CN" sz="2400" dirty="0"/>
              <a:t>Г</a:t>
            </a:r>
            <a:r>
              <a:rPr lang="zh-CN" altLang="en-US" sz="2400" dirty="0"/>
              <a:t>是</a:t>
            </a:r>
            <a:r>
              <a:rPr lang="en-US" altLang="zh-CN" sz="2400" dirty="0"/>
              <a:t>G</a:t>
            </a:r>
            <a:r>
              <a:rPr lang="zh-CN" altLang="en-US" sz="2400" dirty="0"/>
              <a:t>中经历不同顶点的个数最多的一条通路”的假设矛盾。</a:t>
            </a:r>
            <a:endParaRPr lang="en-US" altLang="zh-CN" sz="2400" dirty="0"/>
          </a:p>
          <a:p>
            <a:r>
              <a:rPr lang="zh-CN" altLang="en-US" sz="2400" dirty="0"/>
              <a:t>由上述讨论可知，图</a:t>
            </a:r>
            <a:r>
              <a:rPr lang="en-US" altLang="zh-CN" sz="2400" dirty="0"/>
              <a:t>G</a:t>
            </a:r>
            <a:r>
              <a:rPr lang="zh-CN" altLang="en-US" sz="2400" dirty="0"/>
              <a:t>的所有顶点都在</a:t>
            </a:r>
            <a:r>
              <a:rPr lang="en-US" altLang="zh-CN" sz="2400" dirty="0"/>
              <a:t>Г</a:t>
            </a:r>
            <a:r>
              <a:rPr lang="zh-CN" altLang="en-US" sz="2400" dirty="0"/>
              <a:t>上</a:t>
            </a:r>
            <a:r>
              <a:rPr lang="en-US" altLang="zh-CN" sz="2400" dirty="0"/>
              <a:t>.</a:t>
            </a:r>
            <a:r>
              <a:rPr lang="zh-CN" altLang="en-US" sz="2400" dirty="0"/>
              <a:t> </a:t>
            </a:r>
            <a:endParaRPr lang="en-US" altLang="zh-CN" sz="2400" dirty="0"/>
          </a:p>
          <a:p>
            <a:r>
              <a:rPr lang="zh-CN" altLang="en-US" sz="2400" dirty="0"/>
              <a:t>因此，定理成立。</a:t>
            </a:r>
            <a:endParaRPr lang="en-US" altLang="zh-CN" sz="2400" dirty="0"/>
          </a:p>
        </p:txBody>
      </p:sp>
      <p:pic>
        <p:nvPicPr>
          <p:cNvPr id="4" name="图片 3"/>
          <p:cNvPicPr>
            <a:picLocks noChangeAspect="1"/>
          </p:cNvPicPr>
          <p:nvPr/>
        </p:nvPicPr>
        <p:blipFill>
          <a:blip r:embed="rId3"/>
          <a:stretch>
            <a:fillRect/>
          </a:stretch>
        </p:blipFill>
        <p:spPr>
          <a:xfrm>
            <a:off x="3575085" y="228601"/>
            <a:ext cx="7561475" cy="990600"/>
          </a:xfrm>
          <a:prstGeom prst="rect">
            <a:avLst/>
          </a:prstGeom>
        </p:spPr>
      </p:pic>
    </p:spTree>
    <p:extLst>
      <p:ext uri="{BB962C8B-B14F-4D97-AF65-F5344CB8AC3E}">
        <p14:creationId xmlns:p14="http://schemas.microsoft.com/office/powerpoint/2010/main" val="420502638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eaLnBrk="1" hangingPunct="1"/>
            <a:r>
              <a:rPr lang="zh-CN" altLang="en-US">
                <a:solidFill>
                  <a:srgbClr val="000000"/>
                </a:solidFill>
                <a:latin typeface="_GB2312"/>
                <a:ea typeface="_GB2312"/>
                <a:cs typeface="_GB2312"/>
              </a:rPr>
              <a:t>扩大路径法及极大路径 </a:t>
            </a:r>
          </a:p>
        </p:txBody>
      </p:sp>
      <p:sp>
        <p:nvSpPr>
          <p:cNvPr id="129027" name="Rectangle 3"/>
          <p:cNvSpPr>
            <a:spLocks noGrp="1" noChangeArrowheads="1"/>
          </p:cNvSpPr>
          <p:nvPr>
            <p:ph sz="quarter" idx="1"/>
          </p:nvPr>
        </p:nvSpPr>
        <p:spPr/>
        <p:txBody>
          <a:bodyPr/>
          <a:lstStyle/>
          <a:p>
            <a:r>
              <a:rPr lang="zh-CN" altLang="en-US" sz="2400" dirty="0"/>
              <a:t>设</a:t>
            </a:r>
            <a:r>
              <a:rPr lang="en-US" altLang="zh-CN" sz="2400" dirty="0"/>
              <a:t>G=&lt;V,E&gt;</a:t>
            </a:r>
            <a:r>
              <a:rPr lang="zh-CN" altLang="en-US" sz="2400" dirty="0"/>
              <a:t>为</a:t>
            </a:r>
            <a:r>
              <a:rPr lang="en-US" altLang="zh-CN" sz="2400" dirty="0"/>
              <a:t>n</a:t>
            </a:r>
            <a:r>
              <a:rPr lang="zh-CN" altLang="en-US" sz="2400" dirty="0"/>
              <a:t>阶无向图，</a:t>
            </a:r>
            <a:r>
              <a:rPr lang="en-US" altLang="zh-CN" sz="2400" dirty="0"/>
              <a:t>E≠ </a:t>
            </a:r>
            <a:r>
              <a:rPr lang="en-US" altLang="zh-CN" sz="2400" dirty="0">
                <a:sym typeface="Symbol" panose="05050102010706020507" pitchFamily="18" charset="2"/>
              </a:rPr>
              <a:t></a:t>
            </a:r>
            <a:r>
              <a:rPr lang="en-US" altLang="zh-CN" sz="2400" dirty="0"/>
              <a:t> 。</a:t>
            </a:r>
            <a:r>
              <a:rPr lang="zh-CN" altLang="en-US" sz="2400" dirty="0"/>
              <a:t>又设</a:t>
            </a:r>
            <a:r>
              <a:rPr lang="en-US" altLang="zh-CN" sz="2400" dirty="0" err="1"/>
              <a:t>Г</a:t>
            </a:r>
            <a:r>
              <a:rPr lang="en-US" altLang="zh-CN" sz="2400" i="1" baseline="-30000" dirty="0" err="1"/>
              <a:t>l</a:t>
            </a:r>
            <a:r>
              <a:rPr lang="zh-CN" altLang="en-US" sz="2400" dirty="0"/>
              <a:t>为</a:t>
            </a:r>
            <a:r>
              <a:rPr lang="en-US" altLang="zh-CN" sz="2400" dirty="0"/>
              <a:t>G</a:t>
            </a:r>
            <a:r>
              <a:rPr lang="zh-CN" altLang="en-US" sz="2400" dirty="0"/>
              <a:t>中一条</a:t>
            </a:r>
            <a:r>
              <a:rPr lang="zh-CN" altLang="en-US" sz="2400" i="1" u="sng" dirty="0"/>
              <a:t>路径</a:t>
            </a:r>
            <a:r>
              <a:rPr lang="en-US" altLang="zh-CN" sz="2400" i="1" u="sng" dirty="0"/>
              <a:t>(</a:t>
            </a:r>
            <a:r>
              <a:rPr lang="zh-CN" altLang="en-US" sz="2400" i="1" u="sng" dirty="0"/>
              <a:t>即</a:t>
            </a:r>
            <a:r>
              <a:rPr lang="zh-CN" altLang="en-US" sz="2400" dirty="0">
                <a:solidFill>
                  <a:srgbClr val="FF0000"/>
                </a:solidFill>
              </a:rPr>
              <a:t>初级通路</a:t>
            </a:r>
            <a:r>
              <a:rPr lang="en-US" altLang="zh-CN" sz="2400" i="1" u="sng" dirty="0"/>
              <a:t>)</a:t>
            </a:r>
            <a:r>
              <a:rPr lang="zh-CN" altLang="en-US" sz="2400" dirty="0"/>
              <a:t>。</a:t>
            </a:r>
            <a:endParaRPr lang="en-US" altLang="zh-CN" sz="2400" dirty="0"/>
          </a:p>
          <a:p>
            <a:pPr lvl="1"/>
            <a:r>
              <a:rPr lang="zh-CN" altLang="en-US" sz="2400" dirty="0"/>
              <a:t>若此路径的始点或终点</a:t>
            </a:r>
            <a:r>
              <a:rPr lang="zh-CN" altLang="en-US" sz="2400" u="sng" dirty="0"/>
              <a:t>与</a:t>
            </a:r>
            <a:r>
              <a:rPr lang="zh-CN" altLang="en-US" sz="2400" u="sng" dirty="0">
                <a:solidFill>
                  <a:srgbClr val="FF0000"/>
                </a:solidFill>
              </a:rPr>
              <a:t>通路外的顶点</a:t>
            </a:r>
            <a:r>
              <a:rPr lang="zh-CN" altLang="en-US" sz="2400" u="sng" dirty="0"/>
              <a:t>相邻</a:t>
            </a:r>
            <a:r>
              <a:rPr lang="en-US" altLang="zh-CN" sz="2400" u="sng" dirty="0"/>
              <a:t>(</a:t>
            </a:r>
            <a:r>
              <a:rPr lang="zh-CN" altLang="en-US" sz="2400" u="sng" dirty="0"/>
              <a:t>保证扩充后得到的通路仍然是路径</a:t>
            </a:r>
            <a:r>
              <a:rPr lang="en-US" altLang="zh-CN" sz="2400" u="sng" dirty="0"/>
              <a:t>)</a:t>
            </a:r>
            <a:r>
              <a:rPr lang="en-US" altLang="zh-CN" sz="2400" dirty="0"/>
              <a:t>，</a:t>
            </a:r>
            <a:r>
              <a:rPr lang="zh-CN" altLang="en-US" sz="2400" dirty="0"/>
              <a:t>就将它们扩到通路中来；</a:t>
            </a:r>
            <a:endParaRPr lang="en-US" altLang="zh-CN" sz="2400" dirty="0"/>
          </a:p>
          <a:p>
            <a:pPr lvl="1"/>
            <a:r>
              <a:rPr lang="zh-CN" altLang="en-US" sz="2400" dirty="0"/>
              <a:t>继续这一过程，</a:t>
            </a:r>
            <a:r>
              <a:rPr lang="zh-CN" altLang="en-US" sz="2400" u="sng" dirty="0">
                <a:solidFill>
                  <a:srgbClr val="FF0000"/>
                </a:solidFill>
              </a:rPr>
              <a:t>直到最后得到的通路的两个端点不与通路外的顶点相邻为止</a:t>
            </a:r>
            <a:r>
              <a:rPr lang="zh-CN" altLang="en-US" sz="2400" dirty="0"/>
              <a:t>。</a:t>
            </a:r>
            <a:endParaRPr lang="en-US" altLang="zh-CN" sz="2400" dirty="0"/>
          </a:p>
          <a:p>
            <a:pPr lvl="1"/>
            <a:r>
              <a:rPr lang="zh-CN" altLang="en-US" sz="2400" dirty="0"/>
              <a:t>设</a:t>
            </a:r>
            <a:r>
              <a:rPr lang="zh-CN" altLang="en-US" sz="2400" u="sng" dirty="0"/>
              <a:t>最后得到的路径</a:t>
            </a:r>
            <a:r>
              <a:rPr lang="zh-CN" altLang="en-US" sz="2400" dirty="0"/>
              <a:t>为</a:t>
            </a:r>
            <a:r>
              <a:rPr lang="en-US" altLang="zh-CN" sz="2400" dirty="0" err="1"/>
              <a:t>Г</a:t>
            </a:r>
            <a:r>
              <a:rPr lang="en-US" altLang="zh-CN" sz="2400" i="1" baseline="-30000" dirty="0" err="1"/>
              <a:t>l</a:t>
            </a:r>
            <a:r>
              <a:rPr lang="en-US" altLang="zh-CN" sz="2400" baseline="-30000" dirty="0" err="1"/>
              <a:t>+k</a:t>
            </a:r>
            <a:r>
              <a:rPr lang="en-US" altLang="zh-CN" sz="2400" dirty="0"/>
              <a:t>(</a:t>
            </a:r>
            <a:r>
              <a:rPr lang="zh-CN" altLang="en-US" sz="2400" dirty="0"/>
              <a:t>长度为</a:t>
            </a:r>
            <a:r>
              <a:rPr lang="en-US" altLang="zh-CN" sz="2400" i="1" dirty="0"/>
              <a:t>l</a:t>
            </a:r>
            <a:r>
              <a:rPr lang="zh-CN" altLang="en-US" sz="2400" dirty="0"/>
              <a:t>的路径扩大成了长度为</a:t>
            </a:r>
            <a:r>
              <a:rPr lang="en-US" altLang="zh-CN" sz="2400" i="1" dirty="0" err="1"/>
              <a:t>l</a:t>
            </a:r>
            <a:r>
              <a:rPr lang="en-US" altLang="zh-CN" sz="2400" dirty="0" err="1"/>
              <a:t>+k</a:t>
            </a:r>
            <a:r>
              <a:rPr lang="zh-CN" altLang="en-US" sz="2400" dirty="0"/>
              <a:t>的路径</a:t>
            </a:r>
            <a:r>
              <a:rPr lang="en-US" altLang="zh-CN" sz="2400" dirty="0"/>
              <a:t>)</a:t>
            </a:r>
            <a:r>
              <a:rPr lang="zh-CN" altLang="en-US" sz="2400" dirty="0"/>
              <a:t>。</a:t>
            </a:r>
            <a:endParaRPr lang="en-US" altLang="zh-CN" sz="2400" dirty="0"/>
          </a:p>
          <a:p>
            <a:pPr lvl="1"/>
            <a:r>
              <a:rPr lang="zh-CN" altLang="en-US" sz="2400" dirty="0"/>
              <a:t>称</a:t>
            </a:r>
            <a:r>
              <a:rPr lang="en-US" altLang="zh-CN" sz="2400" dirty="0" err="1"/>
              <a:t>Г</a:t>
            </a:r>
            <a:r>
              <a:rPr lang="en-US" altLang="zh-CN" sz="2400" i="1" baseline="-30000" dirty="0" err="1"/>
              <a:t>l</a:t>
            </a:r>
            <a:r>
              <a:rPr lang="en-US" altLang="zh-CN" sz="2400" baseline="-30000" dirty="0" err="1"/>
              <a:t>+k</a:t>
            </a:r>
            <a:r>
              <a:rPr lang="zh-CN" altLang="en-US" sz="2400" dirty="0"/>
              <a:t>为“</a:t>
            </a:r>
            <a:r>
              <a:rPr lang="zh-CN" altLang="en-US" sz="2400" dirty="0">
                <a:solidFill>
                  <a:srgbClr val="FF0000"/>
                </a:solidFill>
              </a:rPr>
              <a:t>极大路径</a:t>
            </a:r>
            <a:r>
              <a:rPr lang="zh-CN" altLang="en-US" sz="2400" dirty="0"/>
              <a:t>”，称使用此种方法证明问题的方法为“</a:t>
            </a:r>
            <a:r>
              <a:rPr lang="zh-CN" altLang="en-US" sz="2400" dirty="0">
                <a:solidFill>
                  <a:srgbClr val="FF0000"/>
                </a:solidFill>
              </a:rPr>
              <a:t>扩大路径法</a:t>
            </a:r>
            <a:r>
              <a:rPr lang="zh-CN" altLang="en-US" sz="2400" dirty="0"/>
              <a:t>”。</a:t>
            </a:r>
          </a:p>
          <a:p>
            <a:r>
              <a:rPr lang="zh-CN" altLang="en-US" sz="2400" dirty="0"/>
              <a:t>扩充过程可从一条边开始，得到的极大路径不一定唯一</a:t>
            </a:r>
            <a:endParaRPr lang="en-US" altLang="zh-CN" sz="2400" dirty="0"/>
          </a:p>
          <a:p>
            <a:r>
              <a:rPr lang="zh-CN" altLang="en-US" sz="2400" dirty="0">
                <a:solidFill>
                  <a:srgbClr val="FF0000"/>
                </a:solidFill>
              </a:rPr>
              <a:t>扩大路径法</a:t>
            </a:r>
            <a:r>
              <a:rPr lang="zh-CN" altLang="en-US" sz="2400" dirty="0"/>
              <a:t>是寻找特殊通路、回路的手段之一。</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pPr eaLnBrk="1" hangingPunct="1"/>
            <a:r>
              <a:rPr lang="zh-CN" altLang="en-US">
                <a:solidFill>
                  <a:srgbClr val="000000"/>
                </a:solidFill>
                <a:latin typeface="_GB2312"/>
                <a:ea typeface="_GB2312"/>
                <a:cs typeface="_GB2312"/>
              </a:rPr>
              <a:t>扩大路径法及极大路径 </a:t>
            </a:r>
          </a:p>
        </p:txBody>
      </p:sp>
      <p:sp>
        <p:nvSpPr>
          <p:cNvPr id="130051" name="Rectangle 3"/>
          <p:cNvSpPr>
            <a:spLocks noGrp="1" noChangeArrowheads="1"/>
          </p:cNvSpPr>
          <p:nvPr>
            <p:ph sz="quarter" idx="1"/>
          </p:nvPr>
        </p:nvSpPr>
        <p:spPr/>
        <p:txBody>
          <a:bodyPr/>
          <a:lstStyle/>
          <a:p>
            <a:pPr eaLnBrk="1" hangingPunct="1">
              <a:lnSpc>
                <a:spcPct val="90000"/>
              </a:lnSpc>
            </a:pPr>
            <a:r>
              <a:rPr lang="zh-CN" altLang="en-US" dirty="0"/>
              <a:t>路径</a:t>
            </a:r>
            <a:r>
              <a:rPr lang="en-US" altLang="zh-CN" dirty="0"/>
              <a:t>v</a:t>
            </a:r>
            <a:r>
              <a:rPr lang="en-US" altLang="zh-CN" baseline="-25000" dirty="0"/>
              <a:t>1</a:t>
            </a:r>
            <a:r>
              <a:rPr lang="en-US" altLang="zh-CN" dirty="0"/>
              <a:t> v</a:t>
            </a:r>
            <a:r>
              <a:rPr lang="en-US" altLang="zh-CN" baseline="-25000" dirty="0"/>
              <a:t>3</a:t>
            </a:r>
            <a:r>
              <a:rPr lang="zh-CN" altLang="en-US" dirty="0"/>
              <a:t>的扩充</a:t>
            </a:r>
          </a:p>
          <a:p>
            <a:pPr eaLnBrk="1" hangingPunct="1">
              <a:lnSpc>
                <a:spcPct val="90000"/>
              </a:lnSpc>
            </a:pPr>
            <a:endParaRPr lang="zh-CN" altLang="en-US" dirty="0"/>
          </a:p>
          <a:p>
            <a:pPr eaLnBrk="1" hangingPunct="1">
              <a:lnSpc>
                <a:spcPct val="90000"/>
              </a:lnSpc>
            </a:pPr>
            <a:endParaRPr lang="zh-CN" altLang="en-US" dirty="0"/>
          </a:p>
          <a:p>
            <a:pPr eaLnBrk="1" hangingPunct="1">
              <a:lnSpc>
                <a:spcPct val="90000"/>
              </a:lnSpc>
            </a:pPr>
            <a:endParaRPr lang="zh-CN" altLang="en-US" dirty="0"/>
          </a:p>
          <a:p>
            <a:pPr eaLnBrk="1" hangingPunct="1">
              <a:lnSpc>
                <a:spcPct val="90000"/>
              </a:lnSpc>
            </a:pPr>
            <a:endParaRPr lang="zh-CN" altLang="en-US" dirty="0"/>
          </a:p>
          <a:p>
            <a:pPr eaLnBrk="1" hangingPunct="1">
              <a:lnSpc>
                <a:spcPct val="90000"/>
              </a:lnSpc>
            </a:pPr>
            <a:r>
              <a:rPr lang="en-US" altLang="zh-CN" dirty="0"/>
              <a:t>v</a:t>
            </a:r>
            <a:r>
              <a:rPr lang="en-US" altLang="zh-CN" baseline="-25000" dirty="0"/>
              <a:t>4</a:t>
            </a:r>
            <a:r>
              <a:rPr lang="en-US" altLang="zh-CN" dirty="0"/>
              <a:t> </a:t>
            </a:r>
            <a:r>
              <a:rPr lang="en-US" altLang="zh-CN" dirty="0">
                <a:solidFill>
                  <a:srgbClr val="FF0000"/>
                </a:solidFill>
              </a:rPr>
              <a:t>v</a:t>
            </a:r>
            <a:r>
              <a:rPr lang="en-US" altLang="zh-CN" baseline="-25000" dirty="0">
                <a:solidFill>
                  <a:srgbClr val="FF0000"/>
                </a:solidFill>
              </a:rPr>
              <a:t>1</a:t>
            </a:r>
            <a:r>
              <a:rPr lang="en-US" altLang="zh-CN" dirty="0">
                <a:solidFill>
                  <a:srgbClr val="FF0000"/>
                </a:solidFill>
              </a:rPr>
              <a:t> v</a:t>
            </a:r>
            <a:r>
              <a:rPr lang="en-US" altLang="zh-CN" baseline="-25000" dirty="0">
                <a:solidFill>
                  <a:srgbClr val="FF0000"/>
                </a:solidFill>
              </a:rPr>
              <a:t>3 </a:t>
            </a:r>
            <a:r>
              <a:rPr lang="en-US" altLang="zh-CN" dirty="0"/>
              <a:t>v</a:t>
            </a:r>
            <a:r>
              <a:rPr lang="en-US" altLang="zh-CN" baseline="-25000" dirty="0"/>
              <a:t>5</a:t>
            </a:r>
            <a:r>
              <a:rPr lang="en-US" altLang="zh-CN" dirty="0"/>
              <a:t> v</a:t>
            </a:r>
            <a:r>
              <a:rPr lang="en-US" altLang="zh-CN" baseline="-25000" dirty="0"/>
              <a:t>6</a:t>
            </a:r>
          </a:p>
          <a:p>
            <a:pPr eaLnBrk="1" hangingPunct="1">
              <a:lnSpc>
                <a:spcPct val="90000"/>
              </a:lnSpc>
            </a:pPr>
            <a:r>
              <a:rPr lang="en-US" altLang="zh-CN" baseline="-25000" dirty="0"/>
              <a:t> </a:t>
            </a:r>
            <a:r>
              <a:rPr lang="en-US" altLang="zh-CN" dirty="0"/>
              <a:t>v</a:t>
            </a:r>
            <a:r>
              <a:rPr lang="en-US" altLang="zh-CN" baseline="-25000" dirty="0"/>
              <a:t>2</a:t>
            </a:r>
            <a:r>
              <a:rPr lang="en-US" altLang="zh-CN" dirty="0"/>
              <a:t> </a:t>
            </a:r>
            <a:r>
              <a:rPr lang="en-US" altLang="zh-CN" dirty="0">
                <a:solidFill>
                  <a:srgbClr val="FF0000"/>
                </a:solidFill>
              </a:rPr>
              <a:t>v</a:t>
            </a:r>
            <a:r>
              <a:rPr lang="en-US" altLang="zh-CN" baseline="-25000" dirty="0">
                <a:solidFill>
                  <a:srgbClr val="FF0000"/>
                </a:solidFill>
              </a:rPr>
              <a:t>1</a:t>
            </a:r>
            <a:r>
              <a:rPr lang="en-US" altLang="zh-CN" dirty="0">
                <a:solidFill>
                  <a:srgbClr val="FF0000"/>
                </a:solidFill>
              </a:rPr>
              <a:t> v</a:t>
            </a:r>
            <a:r>
              <a:rPr lang="en-US" altLang="zh-CN" baseline="-25000" dirty="0">
                <a:solidFill>
                  <a:srgbClr val="FF0000"/>
                </a:solidFill>
              </a:rPr>
              <a:t>3 </a:t>
            </a:r>
            <a:r>
              <a:rPr lang="en-US" altLang="zh-CN" dirty="0"/>
              <a:t>v</a:t>
            </a:r>
            <a:r>
              <a:rPr lang="en-US" altLang="zh-CN" baseline="-25000" dirty="0"/>
              <a:t>4</a:t>
            </a:r>
          </a:p>
          <a:p>
            <a:pPr eaLnBrk="1" hangingPunct="1">
              <a:lnSpc>
                <a:spcPct val="90000"/>
              </a:lnSpc>
            </a:pPr>
            <a:r>
              <a:rPr lang="en-US" altLang="zh-CN" baseline="-25000" dirty="0"/>
              <a:t> </a:t>
            </a:r>
            <a:r>
              <a:rPr lang="en-US" altLang="zh-CN" dirty="0"/>
              <a:t>v</a:t>
            </a:r>
            <a:r>
              <a:rPr lang="en-US" altLang="zh-CN" baseline="-25000" dirty="0"/>
              <a:t>4</a:t>
            </a:r>
            <a:r>
              <a:rPr lang="en-US" altLang="zh-CN" dirty="0"/>
              <a:t> </a:t>
            </a:r>
            <a:r>
              <a:rPr lang="en-US" altLang="zh-CN" dirty="0">
                <a:solidFill>
                  <a:srgbClr val="FF0000"/>
                </a:solidFill>
              </a:rPr>
              <a:t>v</a:t>
            </a:r>
            <a:r>
              <a:rPr lang="en-US" altLang="zh-CN" baseline="-25000" dirty="0">
                <a:solidFill>
                  <a:srgbClr val="FF0000"/>
                </a:solidFill>
              </a:rPr>
              <a:t>1</a:t>
            </a:r>
            <a:r>
              <a:rPr lang="en-US" altLang="zh-CN" dirty="0">
                <a:solidFill>
                  <a:srgbClr val="FF0000"/>
                </a:solidFill>
              </a:rPr>
              <a:t> v</a:t>
            </a:r>
            <a:r>
              <a:rPr lang="en-US" altLang="zh-CN" baseline="-25000" dirty="0">
                <a:solidFill>
                  <a:srgbClr val="FF0000"/>
                </a:solidFill>
              </a:rPr>
              <a:t>3 </a:t>
            </a:r>
            <a:r>
              <a:rPr lang="en-US" altLang="zh-CN" dirty="0"/>
              <a:t>v</a:t>
            </a:r>
            <a:r>
              <a:rPr lang="en-US" altLang="zh-CN" baseline="-25000" dirty="0"/>
              <a:t>2 </a:t>
            </a:r>
          </a:p>
          <a:p>
            <a:pPr eaLnBrk="1" hangingPunct="1">
              <a:lnSpc>
                <a:spcPct val="90000"/>
              </a:lnSpc>
            </a:pPr>
            <a:r>
              <a:rPr lang="en-US" altLang="zh-CN" baseline="-25000" dirty="0"/>
              <a:t> </a:t>
            </a:r>
            <a:r>
              <a:rPr lang="en-US" altLang="zh-CN" dirty="0"/>
              <a:t>v</a:t>
            </a:r>
            <a:r>
              <a:rPr lang="en-US" altLang="zh-CN" baseline="-25000" dirty="0"/>
              <a:t>2</a:t>
            </a:r>
            <a:r>
              <a:rPr lang="en-US" altLang="zh-CN" dirty="0"/>
              <a:t> </a:t>
            </a:r>
            <a:r>
              <a:rPr lang="en-US" altLang="zh-CN" dirty="0">
                <a:solidFill>
                  <a:srgbClr val="FF0000"/>
                </a:solidFill>
              </a:rPr>
              <a:t>v</a:t>
            </a:r>
            <a:r>
              <a:rPr lang="en-US" altLang="zh-CN" baseline="-25000" dirty="0">
                <a:solidFill>
                  <a:srgbClr val="FF0000"/>
                </a:solidFill>
              </a:rPr>
              <a:t>1</a:t>
            </a:r>
            <a:r>
              <a:rPr lang="en-US" altLang="zh-CN" dirty="0">
                <a:solidFill>
                  <a:srgbClr val="FF0000"/>
                </a:solidFill>
              </a:rPr>
              <a:t> v</a:t>
            </a:r>
            <a:r>
              <a:rPr lang="en-US" altLang="zh-CN" baseline="-25000" dirty="0">
                <a:solidFill>
                  <a:srgbClr val="FF0000"/>
                </a:solidFill>
              </a:rPr>
              <a:t>3 </a:t>
            </a:r>
            <a:r>
              <a:rPr lang="en-US" altLang="zh-CN" dirty="0"/>
              <a:t>v</a:t>
            </a:r>
            <a:r>
              <a:rPr lang="en-US" altLang="zh-CN" baseline="-25000" dirty="0"/>
              <a:t>5 </a:t>
            </a:r>
            <a:r>
              <a:rPr lang="en-US" altLang="zh-CN" dirty="0"/>
              <a:t>v</a:t>
            </a:r>
            <a:r>
              <a:rPr lang="en-US" altLang="zh-CN" baseline="-25000" dirty="0"/>
              <a:t>6</a:t>
            </a:r>
            <a:endParaRPr lang="zh-CN" altLang="en-US" baseline="-25000" dirty="0"/>
          </a:p>
        </p:txBody>
      </p:sp>
      <p:grpSp>
        <p:nvGrpSpPr>
          <p:cNvPr id="130052" name="Group 6"/>
          <p:cNvGrpSpPr>
            <a:grpSpLocks/>
          </p:cNvGrpSpPr>
          <p:nvPr/>
        </p:nvGrpSpPr>
        <p:grpSpPr bwMode="auto">
          <a:xfrm>
            <a:off x="5087888" y="1566631"/>
            <a:ext cx="4495800" cy="2448098"/>
            <a:chOff x="1200" y="1920"/>
            <a:chExt cx="2832" cy="1699"/>
          </a:xfrm>
        </p:grpSpPr>
        <p:pic>
          <p:nvPicPr>
            <p:cNvPr id="130053" name="Picture 4" descr="14_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0" y="1920"/>
              <a:ext cx="2832" cy="1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4" name="Line 5"/>
            <p:cNvSpPr>
              <a:spLocks noChangeShapeType="1"/>
            </p:cNvSpPr>
            <p:nvPr/>
          </p:nvSpPr>
          <p:spPr bwMode="auto">
            <a:xfrm>
              <a:off x="1488" y="2208"/>
              <a:ext cx="1056" cy="1056"/>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tLang="zh-CN" dirty="0"/>
              <a:t>10.1 </a:t>
            </a:r>
            <a:r>
              <a:rPr lang="zh-CN" altLang="en-US" dirty="0"/>
              <a:t>图</a:t>
            </a:r>
            <a:r>
              <a:rPr lang="en-US" altLang="zh-CN" dirty="0"/>
              <a:t>(Graph)</a:t>
            </a:r>
            <a:endParaRPr lang="zh-CN" altLang="en-US" dirty="0"/>
          </a:p>
        </p:txBody>
      </p:sp>
      <p:sp>
        <p:nvSpPr>
          <p:cNvPr id="19459" name="Rectangle 3"/>
          <p:cNvSpPr>
            <a:spLocks noGrp="1" noChangeArrowheads="1"/>
          </p:cNvSpPr>
          <p:nvPr>
            <p:ph sz="quarter" idx="1"/>
          </p:nvPr>
        </p:nvSpPr>
        <p:spPr/>
        <p:txBody>
          <a:bodyPr/>
          <a:lstStyle/>
          <a:p>
            <a:pPr algn="just" eaLnBrk="1" hangingPunct="1">
              <a:lnSpc>
                <a:spcPct val="90000"/>
              </a:lnSpc>
            </a:pPr>
            <a:r>
              <a:rPr lang="zh-CN" altLang="en-US" sz="2400" dirty="0"/>
              <a:t>图的应用举例</a:t>
            </a:r>
          </a:p>
          <a:p>
            <a:pPr lvl="1" algn="just" eaLnBrk="1" hangingPunct="1">
              <a:lnSpc>
                <a:spcPct val="90000"/>
              </a:lnSpc>
            </a:pPr>
            <a:r>
              <a:rPr lang="zh-CN" altLang="en-US" sz="2000" dirty="0"/>
              <a:t>例1 交通图</a:t>
            </a:r>
            <a:r>
              <a:rPr lang="en-US" altLang="zh-CN" sz="2000" dirty="0"/>
              <a:t>(</a:t>
            </a:r>
            <a:r>
              <a:rPr lang="zh-CN" altLang="en-US" sz="2000" dirty="0"/>
              <a:t>公路、铁路</a:t>
            </a:r>
            <a:r>
              <a:rPr lang="en-US" altLang="zh-CN" sz="2000" dirty="0"/>
              <a:t>)</a:t>
            </a:r>
            <a:endParaRPr lang="zh-CN" altLang="en-US" sz="2000" dirty="0"/>
          </a:p>
          <a:p>
            <a:pPr lvl="2" algn="just" eaLnBrk="1" hangingPunct="1">
              <a:lnSpc>
                <a:spcPct val="90000"/>
              </a:lnSpc>
            </a:pPr>
            <a:r>
              <a:rPr lang="zh-CN" altLang="en-US" sz="1800" dirty="0"/>
              <a:t>    顶点</a:t>
            </a:r>
            <a:r>
              <a:rPr lang="en-US" altLang="zh-CN" sz="1800" dirty="0"/>
              <a:t>:</a:t>
            </a:r>
            <a:r>
              <a:rPr lang="zh-CN" altLang="en-US" sz="1800" dirty="0"/>
              <a:t>地点</a:t>
            </a:r>
          </a:p>
          <a:p>
            <a:pPr lvl="2" algn="just" eaLnBrk="1" hangingPunct="1">
              <a:lnSpc>
                <a:spcPct val="90000"/>
              </a:lnSpc>
            </a:pPr>
            <a:r>
              <a:rPr lang="zh-CN" altLang="en-US" sz="1800" dirty="0"/>
              <a:t>    边</a:t>
            </a:r>
            <a:r>
              <a:rPr lang="en-US" altLang="zh-CN" sz="1800" dirty="0"/>
              <a:t>:</a:t>
            </a:r>
            <a:r>
              <a:rPr lang="zh-CN" altLang="en-US" sz="1800" dirty="0"/>
              <a:t>连接地点的公路</a:t>
            </a:r>
          </a:p>
          <a:p>
            <a:pPr lvl="2" algn="just" eaLnBrk="1" hangingPunct="1">
              <a:lnSpc>
                <a:spcPct val="90000"/>
              </a:lnSpc>
            </a:pPr>
            <a:r>
              <a:rPr lang="zh-CN" altLang="en-US" sz="1800" dirty="0"/>
              <a:t>    交通图中的有单行道双行道，分别用有向边、无向边表示；</a:t>
            </a:r>
          </a:p>
          <a:p>
            <a:pPr lvl="1" algn="just" eaLnBrk="1" hangingPunct="1">
              <a:lnSpc>
                <a:spcPct val="90000"/>
              </a:lnSpc>
            </a:pPr>
            <a:r>
              <a:rPr lang="zh-CN" altLang="en-US" sz="2000" dirty="0"/>
              <a:t>例2  电路图</a:t>
            </a:r>
          </a:p>
          <a:p>
            <a:pPr lvl="2" algn="just" eaLnBrk="1" hangingPunct="1">
              <a:lnSpc>
                <a:spcPct val="90000"/>
              </a:lnSpc>
            </a:pPr>
            <a:r>
              <a:rPr lang="zh-CN" altLang="en-US" sz="1800" dirty="0"/>
              <a:t>    顶点</a:t>
            </a:r>
            <a:r>
              <a:rPr lang="en-US" altLang="zh-CN" sz="1800" dirty="0"/>
              <a:t>:</a:t>
            </a:r>
            <a:r>
              <a:rPr lang="zh-CN" altLang="en-US" sz="1800" dirty="0"/>
              <a:t>元件</a:t>
            </a:r>
          </a:p>
          <a:p>
            <a:pPr lvl="2" algn="just" eaLnBrk="1" hangingPunct="1">
              <a:lnSpc>
                <a:spcPct val="90000"/>
              </a:lnSpc>
            </a:pPr>
            <a:r>
              <a:rPr lang="zh-CN" altLang="en-US" sz="1800" dirty="0"/>
              <a:t>    边</a:t>
            </a:r>
            <a:r>
              <a:rPr lang="en-US" altLang="zh-CN" sz="1800" dirty="0"/>
              <a:t>:</a:t>
            </a:r>
            <a:r>
              <a:rPr lang="zh-CN" altLang="en-US" sz="1800" dirty="0"/>
              <a:t>连接元件之间的线路</a:t>
            </a:r>
          </a:p>
          <a:p>
            <a:pPr lvl="1" algn="just" eaLnBrk="1" hangingPunct="1">
              <a:lnSpc>
                <a:spcPct val="90000"/>
              </a:lnSpc>
            </a:pPr>
            <a:r>
              <a:rPr lang="zh-CN" altLang="en-US" sz="2000" dirty="0"/>
              <a:t>例3  各种流程图</a:t>
            </a:r>
          </a:p>
          <a:p>
            <a:pPr lvl="2" algn="just" eaLnBrk="1" hangingPunct="1">
              <a:lnSpc>
                <a:spcPct val="90000"/>
              </a:lnSpc>
            </a:pPr>
            <a:r>
              <a:rPr lang="zh-CN" altLang="en-US" sz="1800" dirty="0"/>
              <a:t>    如产品的生产流程图</a:t>
            </a:r>
          </a:p>
          <a:p>
            <a:pPr lvl="2" algn="just" eaLnBrk="1" hangingPunct="1">
              <a:lnSpc>
                <a:spcPct val="90000"/>
              </a:lnSpc>
            </a:pPr>
            <a:r>
              <a:rPr lang="zh-CN" altLang="en-US" sz="1800" dirty="0"/>
              <a:t>    顶点</a:t>
            </a:r>
            <a:r>
              <a:rPr lang="en-US" altLang="zh-CN" sz="1800" dirty="0"/>
              <a:t>:</a:t>
            </a:r>
            <a:r>
              <a:rPr lang="zh-CN" altLang="en-US" sz="1800" dirty="0"/>
              <a:t>工序</a:t>
            </a:r>
          </a:p>
          <a:p>
            <a:pPr lvl="2" algn="just" eaLnBrk="1" hangingPunct="1">
              <a:lnSpc>
                <a:spcPct val="90000"/>
              </a:lnSpc>
            </a:pPr>
            <a:r>
              <a:rPr lang="zh-CN" altLang="en-US" sz="1800" dirty="0"/>
              <a:t>    边</a:t>
            </a:r>
            <a:r>
              <a:rPr lang="en-US" altLang="zh-CN" sz="1800" dirty="0"/>
              <a:t>:</a:t>
            </a:r>
            <a:r>
              <a:rPr lang="zh-CN" altLang="en-US" sz="1800" dirty="0"/>
              <a:t>各道工序之间的顺序关系</a:t>
            </a:r>
            <a:endParaRPr lang="en-US" altLang="zh-CN" sz="1800" dirty="0"/>
          </a:p>
          <a:p>
            <a:pPr lvl="1" algn="just">
              <a:lnSpc>
                <a:spcPct val="90000"/>
              </a:lnSpc>
            </a:pPr>
            <a:r>
              <a:rPr lang="zh-CN" altLang="en-US" sz="2100" dirty="0"/>
              <a:t>例</a:t>
            </a:r>
            <a:r>
              <a:rPr lang="en-US" altLang="zh-CN" sz="2100" dirty="0"/>
              <a:t>4 </a:t>
            </a:r>
            <a:r>
              <a:rPr lang="zh-CN" altLang="en-US" sz="2100" dirty="0"/>
              <a:t>合著关系图、施引</a:t>
            </a:r>
            <a:r>
              <a:rPr lang="en-US" altLang="zh-CN" sz="2100" dirty="0"/>
              <a:t>-</a:t>
            </a:r>
            <a:r>
              <a:rPr lang="zh-CN" altLang="en-US" sz="2100" dirty="0"/>
              <a:t>被引关系图、耦合关系图</a:t>
            </a:r>
            <a:endParaRPr lang="en-US" altLang="zh-CN" sz="2100" dirty="0"/>
          </a:p>
          <a:p>
            <a:pPr lvl="1" algn="just">
              <a:lnSpc>
                <a:spcPct val="90000"/>
              </a:lnSpc>
            </a:pPr>
            <a:r>
              <a:rPr lang="zh-CN" altLang="en-US" sz="2100" dirty="0"/>
              <a:t>如何选顶点与边（给定阈值）</a:t>
            </a:r>
            <a:endParaRPr lang="en-US" altLang="zh-CN" sz="2100"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pPr eaLnBrk="1" hangingPunct="1"/>
            <a:r>
              <a:rPr lang="zh-CN" altLang="en-US">
                <a:solidFill>
                  <a:srgbClr val="000000"/>
                </a:solidFill>
                <a:latin typeface="_GB2312"/>
                <a:ea typeface="_GB2312"/>
                <a:cs typeface="_GB2312"/>
              </a:rPr>
              <a:t>扩大路径法及极大路径 </a:t>
            </a:r>
          </a:p>
        </p:txBody>
      </p:sp>
      <p:sp>
        <p:nvSpPr>
          <p:cNvPr id="131075" name="Rectangle 3"/>
          <p:cNvSpPr>
            <a:spLocks noGrp="1" noChangeArrowheads="1"/>
          </p:cNvSpPr>
          <p:nvPr>
            <p:ph sz="quarter" idx="1"/>
          </p:nvPr>
        </p:nvSpPr>
        <p:spPr/>
        <p:txBody>
          <a:bodyPr/>
          <a:lstStyle/>
          <a:p>
            <a:pPr eaLnBrk="1" hangingPunct="1"/>
            <a:r>
              <a:rPr lang="zh-CN" altLang="en-US"/>
              <a:t>类似地，在有向图中也可以利用“扩大路径法”构造图中的“极大路径”。  </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lstStyle/>
          <a:p>
            <a:pPr eaLnBrk="1" hangingPunct="1"/>
            <a:r>
              <a:rPr lang="zh-CN" altLang="en-US">
                <a:solidFill>
                  <a:srgbClr val="000000"/>
                </a:solidFill>
                <a:latin typeface="_GB2312"/>
                <a:ea typeface="_GB2312"/>
                <a:cs typeface="_GB2312"/>
              </a:rPr>
              <a:t>扩大路径法及极大路径 </a:t>
            </a:r>
          </a:p>
        </p:txBody>
      </p:sp>
      <p:sp>
        <p:nvSpPr>
          <p:cNvPr id="132099" name="Rectangle 3"/>
          <p:cNvSpPr>
            <a:spLocks noGrp="1" noChangeArrowheads="1"/>
          </p:cNvSpPr>
          <p:nvPr>
            <p:ph sz="quarter" idx="1"/>
          </p:nvPr>
        </p:nvSpPr>
        <p:spPr/>
        <p:txBody>
          <a:bodyPr/>
          <a:lstStyle/>
          <a:p>
            <a:pPr eaLnBrk="1" hangingPunct="1"/>
            <a:r>
              <a:rPr lang="zh-CN" altLang="en-US" sz="2800" dirty="0">
                <a:solidFill>
                  <a:srgbClr val="000000"/>
                </a:solidFill>
                <a:latin typeface=""/>
              </a:rPr>
              <a:t>例</a:t>
            </a:r>
            <a:r>
              <a:rPr lang="en-US" altLang="zh-CN" sz="2800" dirty="0">
                <a:solidFill>
                  <a:srgbClr val="000000"/>
                </a:solidFill>
                <a:latin typeface=""/>
              </a:rPr>
              <a:t>10.8</a:t>
            </a:r>
            <a:r>
              <a:rPr lang="en-US" altLang="zh-CN" sz="2800" dirty="0"/>
              <a:t> </a:t>
            </a:r>
          </a:p>
          <a:p>
            <a:pPr lvl="1" eaLnBrk="1" hangingPunct="1"/>
            <a:r>
              <a:rPr lang="zh-CN" altLang="en-US" sz="2300" dirty="0"/>
              <a:t>设</a:t>
            </a:r>
            <a:r>
              <a:rPr lang="en-US" altLang="zh-CN" sz="2300" dirty="0"/>
              <a:t>G</a:t>
            </a:r>
            <a:r>
              <a:rPr lang="zh-CN" altLang="en-US" sz="2300" dirty="0"/>
              <a:t>为</a:t>
            </a:r>
            <a:r>
              <a:rPr lang="en-US" altLang="zh-CN" sz="2300" dirty="0"/>
              <a:t>n(n≥4)</a:t>
            </a:r>
            <a:r>
              <a:rPr lang="zh-CN" altLang="en-US" sz="2300" dirty="0"/>
              <a:t>阶</a:t>
            </a:r>
            <a:r>
              <a:rPr lang="zh-CN" altLang="en-US" sz="2300" i="1" dirty="0"/>
              <a:t>无向</a:t>
            </a:r>
            <a:r>
              <a:rPr lang="zh-CN" altLang="en-US" sz="2300" i="1" dirty="0">
                <a:solidFill>
                  <a:srgbClr val="FF0000"/>
                </a:solidFill>
              </a:rPr>
              <a:t>简单图</a:t>
            </a:r>
            <a:r>
              <a:rPr lang="zh-CN" altLang="en-US" sz="2300" dirty="0"/>
              <a:t>，</a:t>
            </a:r>
            <a:r>
              <a:rPr lang="en-US" altLang="zh-CN" sz="2300" dirty="0"/>
              <a:t>δ(G)≥3.</a:t>
            </a:r>
            <a:r>
              <a:rPr lang="zh-CN" altLang="en-US" sz="2300" dirty="0"/>
              <a:t>证明</a:t>
            </a:r>
            <a:r>
              <a:rPr lang="en-US" altLang="zh-CN" sz="2300" dirty="0"/>
              <a:t>G</a:t>
            </a:r>
            <a:r>
              <a:rPr lang="zh-CN" altLang="en-US" sz="2300" dirty="0"/>
              <a:t>中存在长度大于或等于4的圈。 </a:t>
            </a:r>
          </a:p>
          <a:p>
            <a:pPr eaLnBrk="1" hangingPunct="1"/>
            <a:r>
              <a:rPr lang="zh-CN" altLang="en-US" sz="2800" dirty="0"/>
              <a:t>证明</a:t>
            </a:r>
            <a:r>
              <a:rPr lang="en-US" altLang="zh-CN" sz="2800" dirty="0"/>
              <a:t>:</a:t>
            </a:r>
            <a:endParaRPr lang="zh-CN" altLang="en-US" sz="2800" dirty="0"/>
          </a:p>
          <a:p>
            <a:pPr eaLnBrk="1" hangingPunct="1"/>
            <a:r>
              <a:rPr lang="zh-CN" altLang="en-US" sz="2800" dirty="0"/>
              <a:t>因为</a:t>
            </a:r>
            <a:r>
              <a:rPr lang="en-US" altLang="zh-CN" sz="2800" dirty="0"/>
              <a:t>G</a:t>
            </a:r>
            <a:r>
              <a:rPr lang="zh-CN" altLang="en-US" sz="2800" dirty="0"/>
              <a:t>的各连通分支的最小度也都大于或等于3，当</a:t>
            </a:r>
            <a:r>
              <a:rPr lang="en-US" altLang="zh-CN" sz="2800" dirty="0"/>
              <a:t>G</a:t>
            </a:r>
            <a:r>
              <a:rPr lang="zh-CN" altLang="en-US" sz="2800" dirty="0"/>
              <a:t>不是连通图时可对它的某个连通分支进行讨论。因此，不妨设</a:t>
            </a:r>
            <a:r>
              <a:rPr lang="en-US" altLang="zh-CN" sz="2800" dirty="0"/>
              <a:t>G</a:t>
            </a:r>
            <a:r>
              <a:rPr lang="zh-CN" altLang="en-US" sz="2800" dirty="0"/>
              <a:t>是连通图。</a:t>
            </a:r>
          </a:p>
          <a:p>
            <a:pPr eaLnBrk="1" hangingPunct="1">
              <a:buFont typeface="Wingdings" panose="05000000000000000000" pitchFamily="2" charset="2"/>
              <a:buNone/>
            </a:pPr>
            <a:r>
              <a:rPr lang="zh-CN" altLang="en-US" sz="2800" dirty="0"/>
              <a:t>    </a:t>
            </a:r>
            <a:r>
              <a:rPr lang="en-US" altLang="zh-CN" sz="2800" dirty="0"/>
              <a:t>(</a:t>
            </a:r>
            <a:r>
              <a:rPr lang="zh-CN" altLang="en-US" sz="2800" dirty="0"/>
              <a:t>待续</a:t>
            </a:r>
            <a:r>
              <a:rPr lang="en-US" altLang="zh-CN" sz="2800" dirty="0"/>
              <a:t>)</a:t>
            </a:r>
            <a:endParaRPr lang="zh-CN" altLang="en-US" sz="2800"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pPr eaLnBrk="1" hangingPunct="1"/>
            <a:r>
              <a:rPr lang="zh-CN" altLang="en-US">
                <a:solidFill>
                  <a:srgbClr val="000000"/>
                </a:solidFill>
                <a:latin typeface="_GB2312"/>
                <a:ea typeface="_GB2312"/>
                <a:cs typeface="_GB2312"/>
              </a:rPr>
              <a:t>扩大路径法及极大路径 </a:t>
            </a:r>
          </a:p>
        </p:txBody>
      </p:sp>
      <p:sp>
        <p:nvSpPr>
          <p:cNvPr id="487427" name="Rectangle 3"/>
          <p:cNvSpPr>
            <a:spLocks noGrp="1" noChangeArrowheads="1"/>
          </p:cNvSpPr>
          <p:nvPr>
            <p:ph sz="quarter" idx="1"/>
          </p:nvPr>
        </p:nvSpPr>
        <p:spPr/>
        <p:txBody>
          <a:bodyPr/>
          <a:lstStyle/>
          <a:p>
            <a:pPr eaLnBrk="1" hangingPunct="1">
              <a:defRPr/>
            </a:pPr>
            <a:r>
              <a:rPr lang="zh-CN" altLang="en-US" sz="2400" dirty="0"/>
              <a:t>证明</a:t>
            </a:r>
            <a:r>
              <a:rPr lang="en-US" altLang="zh-CN" sz="2400" dirty="0"/>
              <a:t>(</a:t>
            </a:r>
            <a:r>
              <a:rPr lang="zh-CN" altLang="en-US" sz="2400" dirty="0"/>
              <a:t>续</a:t>
            </a:r>
            <a:r>
              <a:rPr lang="en-US" altLang="zh-CN" sz="2400" dirty="0"/>
              <a:t>):</a:t>
            </a:r>
            <a:r>
              <a:rPr lang="zh-CN" altLang="en-US" sz="2400" dirty="0"/>
              <a:t>设</a:t>
            </a:r>
            <a:r>
              <a:rPr lang="en-US" altLang="zh-CN" sz="2400" dirty="0" err="1"/>
              <a:t>u,v</a:t>
            </a:r>
            <a:r>
              <a:rPr lang="zh-CN" altLang="en-US" sz="2400" dirty="0"/>
              <a:t>为</a:t>
            </a:r>
            <a:r>
              <a:rPr lang="en-US" altLang="zh-CN" sz="2400" dirty="0"/>
              <a:t>G</a:t>
            </a:r>
            <a:r>
              <a:rPr lang="zh-CN" altLang="en-US" sz="2400" dirty="0"/>
              <a:t>中任意两个顶点，由</a:t>
            </a:r>
            <a:r>
              <a:rPr lang="en-US" altLang="zh-CN" sz="2400" dirty="0"/>
              <a:t>G</a:t>
            </a:r>
            <a:r>
              <a:rPr lang="zh-CN" altLang="en-US" sz="2400" dirty="0"/>
              <a:t>是连通图，因而</a:t>
            </a:r>
            <a:r>
              <a:rPr lang="en-US" altLang="zh-CN" sz="2400" dirty="0" err="1"/>
              <a:t>u,v</a:t>
            </a:r>
            <a:r>
              <a:rPr lang="zh-CN" altLang="en-US" sz="2400" dirty="0"/>
              <a:t>之间存在通路，由定理</a:t>
            </a:r>
            <a:r>
              <a:rPr lang="en-US" altLang="zh-CN" sz="2400" dirty="0"/>
              <a:t>10.5</a:t>
            </a:r>
            <a:r>
              <a:rPr lang="zh-CN" altLang="en-US" sz="2400" dirty="0"/>
              <a:t>的推论可知，</a:t>
            </a:r>
            <a:r>
              <a:rPr lang="en-US" altLang="zh-CN" sz="2400" dirty="0" err="1"/>
              <a:t>u,v</a:t>
            </a:r>
            <a:r>
              <a:rPr lang="zh-CN" altLang="en-US" sz="2400" dirty="0"/>
              <a:t>之间存在路径</a:t>
            </a:r>
            <a:r>
              <a:rPr lang="en-US" altLang="zh-CN" sz="2400" dirty="0"/>
              <a:t>(</a:t>
            </a:r>
            <a:r>
              <a:rPr lang="zh-CN" altLang="en-US" sz="2400" dirty="0"/>
              <a:t>初级通路</a:t>
            </a:r>
            <a:r>
              <a:rPr lang="en-US" altLang="zh-CN" sz="2400" dirty="0"/>
              <a:t>)</a:t>
            </a:r>
            <a:r>
              <a:rPr lang="zh-CN" altLang="en-US" sz="2400" dirty="0"/>
              <a:t>，</a:t>
            </a:r>
          </a:p>
          <a:p>
            <a:pPr>
              <a:defRPr/>
            </a:pPr>
            <a:r>
              <a:rPr lang="zh-CN" altLang="en-US" sz="2400" dirty="0"/>
              <a:t>用“</a:t>
            </a:r>
            <a:r>
              <a:rPr lang="zh-CN" altLang="en-US" sz="2400" i="1" dirty="0"/>
              <a:t>扩大</a:t>
            </a:r>
            <a:r>
              <a:rPr lang="zh-CN" altLang="en-US" sz="2400" dirty="0"/>
              <a:t>路径法”扩大这条路径，设最后得到的“极大路径”为</a:t>
            </a:r>
            <a:r>
              <a:rPr lang="en-US" altLang="zh-CN" sz="2400" dirty="0" err="1"/>
              <a:t>Г</a:t>
            </a:r>
            <a:r>
              <a:rPr lang="en-US" altLang="zh-CN" sz="2400" i="1" baseline="-30000" dirty="0" err="1"/>
              <a:t>l</a:t>
            </a:r>
            <a:r>
              <a:rPr lang="en-US" altLang="zh-CN" sz="2400" dirty="0"/>
              <a:t>=v</a:t>
            </a:r>
            <a:r>
              <a:rPr lang="en-US" altLang="zh-CN" sz="2400" baseline="-30000" dirty="0"/>
              <a:t>0</a:t>
            </a:r>
            <a:r>
              <a:rPr lang="en-US" altLang="zh-CN" sz="2400" dirty="0"/>
              <a:t>v</a:t>
            </a:r>
            <a:r>
              <a:rPr lang="en-US" altLang="zh-CN" sz="2400" baseline="-30000" dirty="0"/>
              <a:t>1</a:t>
            </a:r>
            <a:r>
              <a:rPr lang="en-US" altLang="zh-CN" sz="2400" dirty="0"/>
              <a:t>…</a:t>
            </a:r>
            <a:r>
              <a:rPr lang="en-US" altLang="zh-CN" sz="2400" dirty="0" err="1"/>
              <a:t>v</a:t>
            </a:r>
            <a:r>
              <a:rPr lang="en-US" altLang="zh-CN" sz="2400" i="1" baseline="-30000" dirty="0" err="1"/>
              <a:t>l</a:t>
            </a:r>
            <a:r>
              <a:rPr lang="en-US" altLang="zh-CN" sz="2400" dirty="0"/>
              <a:t>，</a:t>
            </a:r>
            <a:r>
              <a:rPr lang="zh-CN" altLang="en-US" sz="2400" dirty="0"/>
              <a:t>由</a:t>
            </a:r>
            <a:r>
              <a:rPr lang="en-US" altLang="zh-CN" sz="2400" dirty="0"/>
              <a:t>G</a:t>
            </a:r>
            <a:r>
              <a:rPr lang="zh-CN" altLang="en-US" sz="2400" dirty="0"/>
              <a:t>是无向简单图及</a:t>
            </a:r>
            <a:r>
              <a:rPr lang="en-US" altLang="zh-CN" sz="2400" dirty="0"/>
              <a:t>δ(G)≥3</a:t>
            </a:r>
            <a:r>
              <a:rPr lang="zh-CN" altLang="en-US" sz="2400" dirty="0"/>
              <a:t> </a:t>
            </a:r>
            <a:r>
              <a:rPr lang="zh-CN" altLang="en-US" sz="2400" i="1" dirty="0">
                <a:effectLst>
                  <a:outerShdw blurRad="38100" dist="38100" dir="2700000" algn="tl">
                    <a:srgbClr val="C0C0C0"/>
                  </a:outerShdw>
                </a:effectLst>
              </a:rPr>
              <a:t>易知 </a:t>
            </a:r>
            <a:r>
              <a:rPr lang="en-US" altLang="zh-CN" sz="2400" i="1" dirty="0">
                <a:effectLst>
                  <a:outerShdw blurRad="38100" dist="38100" dir="2700000" algn="tl">
                    <a:srgbClr val="C0C0C0"/>
                  </a:outerShdw>
                </a:effectLst>
              </a:rPr>
              <a:t>l≥3(</a:t>
            </a:r>
            <a:r>
              <a:rPr lang="zh-CN" altLang="en-US" sz="2400" i="1" dirty="0">
                <a:effectLst>
                  <a:outerShdw blurRad="38100" dist="38100" dir="2700000" algn="tl">
                    <a:srgbClr val="C0C0C0"/>
                  </a:outerShdw>
                </a:effectLst>
              </a:rPr>
              <a:t>否则</a:t>
            </a:r>
            <a:r>
              <a:rPr lang="en-US" altLang="zh-CN" sz="2400" i="1" dirty="0">
                <a:effectLst>
                  <a:outerShdw blurRad="38100" dist="38100" dir="2700000" algn="tl">
                    <a:srgbClr val="C0C0C0"/>
                  </a:outerShdw>
                </a:effectLst>
              </a:rPr>
              <a:t>l&lt;=2,</a:t>
            </a:r>
            <a:r>
              <a:rPr lang="zh-CN" altLang="en-US" sz="2400" i="1" dirty="0">
                <a:effectLst>
                  <a:outerShdw blurRad="38100" dist="38100" dir="2700000" algn="tl">
                    <a:srgbClr val="C0C0C0"/>
                  </a:outerShdw>
                </a:effectLst>
              </a:rPr>
              <a:t>与</a:t>
            </a:r>
            <a:r>
              <a:rPr lang="en-US" altLang="zh-CN" sz="2400" dirty="0"/>
              <a:t>d(v</a:t>
            </a:r>
            <a:r>
              <a:rPr lang="en-US" altLang="zh-CN" sz="2400" baseline="-30000" dirty="0"/>
              <a:t>0</a:t>
            </a:r>
            <a:r>
              <a:rPr lang="en-US" altLang="zh-CN" sz="2400" dirty="0"/>
              <a:t>)≥3</a:t>
            </a:r>
            <a:r>
              <a:rPr lang="zh-CN" altLang="en-US" sz="2400" dirty="0"/>
              <a:t>矛盾 </a:t>
            </a:r>
            <a:r>
              <a:rPr lang="en-US" altLang="zh-CN" sz="2400" i="1" dirty="0">
                <a:effectLst>
                  <a:outerShdw blurRad="38100" dist="38100" dir="2700000" algn="tl">
                    <a:srgbClr val="C0C0C0"/>
                  </a:outerShdw>
                </a:effectLst>
              </a:rPr>
              <a:t>)</a:t>
            </a:r>
            <a:r>
              <a:rPr lang="zh-CN" altLang="en-US" sz="2400" dirty="0"/>
              <a:t>.</a:t>
            </a:r>
          </a:p>
          <a:p>
            <a:pPr eaLnBrk="1" hangingPunct="1">
              <a:defRPr/>
            </a:pPr>
            <a:r>
              <a:rPr lang="zh-CN" altLang="en-US" sz="2400" dirty="0"/>
              <a:t>若</a:t>
            </a:r>
            <a:r>
              <a:rPr lang="en-US" altLang="zh-CN" sz="2400" dirty="0"/>
              <a:t>v</a:t>
            </a:r>
            <a:r>
              <a:rPr lang="en-US" altLang="zh-CN" sz="2400" baseline="-30000" dirty="0"/>
              <a:t>0</a:t>
            </a:r>
            <a:r>
              <a:rPr lang="zh-CN" altLang="en-US" sz="2400" dirty="0"/>
              <a:t>与</a:t>
            </a:r>
            <a:r>
              <a:rPr lang="en-US" altLang="zh-CN" sz="2400" dirty="0"/>
              <a:t>v</a:t>
            </a:r>
            <a:r>
              <a:rPr lang="en-US" altLang="zh-CN" sz="2400" i="1" baseline="-30000" dirty="0"/>
              <a:t>1</a:t>
            </a:r>
            <a:r>
              <a:rPr lang="zh-CN" altLang="en-US" sz="2400" dirty="0"/>
              <a:t>相邻，则</a:t>
            </a:r>
            <a:r>
              <a:rPr lang="en-US" altLang="zh-CN" sz="2400" dirty="0" err="1"/>
              <a:t>Г</a:t>
            </a:r>
            <a:r>
              <a:rPr lang="en-US" altLang="zh-CN" sz="2400" i="1" baseline="-30000" dirty="0" err="1"/>
              <a:t>l</a:t>
            </a:r>
            <a:r>
              <a:rPr lang="en-US" altLang="zh-CN" sz="2400" dirty="0"/>
              <a:t>∪(v</a:t>
            </a:r>
            <a:r>
              <a:rPr lang="en-US" altLang="zh-CN" sz="2400" baseline="-30000" dirty="0"/>
              <a:t>0</a:t>
            </a:r>
            <a:r>
              <a:rPr lang="en-US" altLang="zh-CN" sz="2400" dirty="0"/>
              <a:t>,v</a:t>
            </a:r>
            <a:r>
              <a:rPr lang="en-US" altLang="zh-CN" sz="2400" i="1" baseline="-30000" dirty="0"/>
              <a:t>l</a:t>
            </a:r>
            <a:r>
              <a:rPr lang="en-US" altLang="zh-CN" sz="2400" dirty="0"/>
              <a:t>)</a:t>
            </a:r>
            <a:r>
              <a:rPr lang="zh-CN" altLang="en-US" sz="2400" dirty="0"/>
              <a:t>为长度大于或等于4的圈。</a:t>
            </a:r>
          </a:p>
          <a:p>
            <a:pPr eaLnBrk="1" hangingPunct="1">
              <a:defRPr/>
            </a:pPr>
            <a:r>
              <a:rPr lang="zh-CN" altLang="en-US" sz="2400" dirty="0"/>
              <a:t>若</a:t>
            </a:r>
            <a:r>
              <a:rPr lang="en-US" altLang="zh-CN" sz="2400" dirty="0"/>
              <a:t>v</a:t>
            </a:r>
            <a:r>
              <a:rPr lang="en-US" altLang="zh-CN" sz="2400" baseline="-30000" dirty="0"/>
              <a:t>0</a:t>
            </a:r>
            <a:r>
              <a:rPr lang="zh-CN" altLang="en-US" sz="2400" dirty="0"/>
              <a:t>与</a:t>
            </a:r>
            <a:r>
              <a:rPr lang="en-US" altLang="zh-CN" sz="2400" dirty="0"/>
              <a:t>v</a:t>
            </a:r>
            <a:r>
              <a:rPr lang="en-US" altLang="zh-CN" sz="2400" i="1" baseline="-30000" dirty="0"/>
              <a:t>1</a:t>
            </a:r>
            <a:r>
              <a:rPr lang="zh-CN" altLang="en-US" sz="2400" dirty="0"/>
              <a:t>不相邻，由于</a:t>
            </a:r>
            <a:r>
              <a:rPr lang="en-US" altLang="zh-CN" sz="2400" dirty="0"/>
              <a:t>d(v</a:t>
            </a:r>
            <a:r>
              <a:rPr lang="en-US" altLang="zh-CN" sz="2400" baseline="-30000" dirty="0"/>
              <a:t>0</a:t>
            </a:r>
            <a:r>
              <a:rPr lang="en-US" altLang="zh-CN" sz="2400" dirty="0"/>
              <a:t>)≥δ(G)≥3，</a:t>
            </a:r>
            <a:r>
              <a:rPr lang="zh-CN" altLang="en-US" sz="2400" dirty="0"/>
              <a:t>因而</a:t>
            </a:r>
            <a:r>
              <a:rPr lang="en-US" altLang="zh-CN" sz="2400" dirty="0"/>
              <a:t>v</a:t>
            </a:r>
            <a:r>
              <a:rPr lang="en-US" altLang="zh-CN" sz="2400" baseline="-30000" dirty="0"/>
              <a:t>0</a:t>
            </a:r>
            <a:r>
              <a:rPr lang="zh-CN" altLang="en-US" sz="2400" dirty="0"/>
              <a:t>除与</a:t>
            </a:r>
            <a:r>
              <a:rPr lang="en-US" altLang="zh-CN" sz="2400" dirty="0" err="1"/>
              <a:t>Г</a:t>
            </a:r>
            <a:r>
              <a:rPr lang="en-US" altLang="zh-CN" sz="2400" i="1" baseline="-30000" dirty="0" err="1"/>
              <a:t>l</a:t>
            </a:r>
            <a:r>
              <a:rPr lang="zh-CN" altLang="en-US" sz="2400" dirty="0"/>
              <a:t>上的</a:t>
            </a:r>
            <a:r>
              <a:rPr lang="en-US" altLang="zh-CN" sz="2400" dirty="0"/>
              <a:t>v</a:t>
            </a:r>
            <a:r>
              <a:rPr lang="en-US" altLang="zh-CN" sz="2400" baseline="-30000" dirty="0"/>
              <a:t>1</a:t>
            </a:r>
            <a:r>
              <a:rPr lang="zh-CN" altLang="en-US" sz="2400" dirty="0"/>
              <a:t>相邻外，还</a:t>
            </a:r>
            <a:r>
              <a:rPr lang="zh-CN" altLang="en-US" sz="2400" dirty="0">
                <a:solidFill>
                  <a:srgbClr val="FF0000"/>
                </a:solidFill>
              </a:rPr>
              <a:t>存在</a:t>
            </a:r>
            <a:r>
              <a:rPr lang="en-US" altLang="zh-CN" sz="2400" dirty="0" err="1">
                <a:solidFill>
                  <a:srgbClr val="FF0000"/>
                </a:solidFill>
              </a:rPr>
              <a:t>Г</a:t>
            </a:r>
            <a:r>
              <a:rPr lang="en-US" altLang="zh-CN" sz="2400" i="1" baseline="-30000" dirty="0" err="1">
                <a:solidFill>
                  <a:srgbClr val="FF0000"/>
                </a:solidFill>
              </a:rPr>
              <a:t>l</a:t>
            </a:r>
            <a:r>
              <a:rPr lang="zh-CN" altLang="en-US" sz="2400" dirty="0">
                <a:solidFill>
                  <a:srgbClr val="FF0000"/>
                </a:solidFill>
              </a:rPr>
              <a:t>上的顶点</a:t>
            </a:r>
            <a:r>
              <a:rPr lang="en-US" altLang="zh-CN" sz="2400" dirty="0" err="1">
                <a:solidFill>
                  <a:srgbClr val="FF0000"/>
                </a:solidFill>
              </a:rPr>
              <a:t>v</a:t>
            </a:r>
            <a:r>
              <a:rPr lang="en-US" altLang="zh-CN" sz="2400" baseline="-30000" dirty="0" err="1">
                <a:solidFill>
                  <a:srgbClr val="FF0000"/>
                </a:solidFill>
              </a:rPr>
              <a:t>k</a:t>
            </a:r>
            <a:r>
              <a:rPr lang="en-US" altLang="zh-CN" sz="2400" dirty="0">
                <a:solidFill>
                  <a:srgbClr val="FF0000"/>
                </a:solidFill>
              </a:rPr>
              <a:t>(k</a:t>
            </a:r>
            <a:r>
              <a:rPr lang="en-US" altLang="zh-CN" sz="2400" dirty="0"/>
              <a:t>≠</a:t>
            </a:r>
            <a:r>
              <a:rPr lang="en-US" altLang="zh-CN" sz="2400" dirty="0">
                <a:solidFill>
                  <a:srgbClr val="FF0000"/>
                </a:solidFill>
              </a:rPr>
              <a:t>1</a:t>
            </a:r>
            <a:r>
              <a:rPr lang="en-US" altLang="zh-CN" sz="2400" dirty="0"/>
              <a:t>)</a:t>
            </a:r>
            <a:r>
              <a:rPr lang="zh-CN" altLang="en-US" sz="2400" dirty="0"/>
              <a:t>和</a:t>
            </a:r>
            <a:r>
              <a:rPr lang="en-US" altLang="zh-CN" sz="2400" dirty="0" err="1"/>
              <a:t>v</a:t>
            </a:r>
            <a:r>
              <a:rPr lang="en-US" altLang="zh-CN" sz="2400" baseline="-30000" dirty="0" err="1"/>
              <a:t>t</a:t>
            </a:r>
            <a:r>
              <a:rPr lang="en-US" altLang="zh-CN" sz="2400" dirty="0"/>
              <a:t>(k&lt;</a:t>
            </a:r>
            <a:r>
              <a:rPr lang="en-US" altLang="zh-CN" sz="2400" dirty="0" err="1"/>
              <a:t>t≤</a:t>
            </a:r>
            <a:r>
              <a:rPr lang="en-US" altLang="zh-CN" sz="2400" i="1" dirty="0" err="1"/>
              <a:t>l</a:t>
            </a:r>
            <a:r>
              <a:rPr lang="en-US" altLang="zh-CN" sz="2400" dirty="0"/>
              <a:t>)</a:t>
            </a:r>
            <a:r>
              <a:rPr lang="zh-CN" altLang="en-US" sz="2400" dirty="0"/>
              <a:t>与</a:t>
            </a:r>
            <a:r>
              <a:rPr lang="en-US" altLang="zh-CN" sz="2400" dirty="0"/>
              <a:t>v</a:t>
            </a:r>
            <a:r>
              <a:rPr lang="en-US" altLang="zh-CN" sz="2400" baseline="-30000" dirty="0"/>
              <a:t>0</a:t>
            </a:r>
            <a:r>
              <a:rPr lang="zh-CN" altLang="en-US" sz="2400" dirty="0"/>
              <a:t>相邻</a:t>
            </a:r>
            <a:r>
              <a:rPr lang="en-US" altLang="zh-CN" sz="2400" i="1" dirty="0">
                <a:effectLst>
                  <a:outerShdw blurRad="38100" dist="38100" dir="2700000" algn="tl">
                    <a:srgbClr val="C0C0C0"/>
                  </a:outerShdw>
                </a:effectLst>
              </a:rPr>
              <a:t>(</a:t>
            </a:r>
            <a:r>
              <a:rPr lang="zh-CN" altLang="en-US" sz="2400" i="1" dirty="0">
                <a:effectLst>
                  <a:outerShdw blurRad="38100" dist="38100" dir="2700000" algn="tl">
                    <a:srgbClr val="C0C0C0"/>
                  </a:outerShdw>
                </a:effectLst>
              </a:rPr>
              <a:t>否则可以继续扩大极大路径</a:t>
            </a:r>
            <a:r>
              <a:rPr lang="en-US" altLang="zh-CN" sz="2400" i="1" dirty="0">
                <a:effectLst>
                  <a:outerShdw blurRad="38100" dist="38100" dir="2700000" algn="tl">
                    <a:srgbClr val="C0C0C0"/>
                  </a:outerShdw>
                </a:effectLst>
              </a:rPr>
              <a:t>)</a:t>
            </a:r>
            <a:r>
              <a:rPr lang="zh-CN" altLang="en-US" sz="2400" dirty="0"/>
              <a:t> ，则</a:t>
            </a:r>
            <a:r>
              <a:rPr lang="en-US" altLang="zh-CN" sz="2400" dirty="0"/>
              <a:t>v</a:t>
            </a:r>
            <a:r>
              <a:rPr lang="en-US" altLang="zh-CN" sz="2400" baseline="-30000" dirty="0"/>
              <a:t>0</a:t>
            </a:r>
            <a:r>
              <a:rPr lang="en-US" altLang="zh-CN" sz="2400" dirty="0"/>
              <a:t>v</a:t>
            </a:r>
            <a:r>
              <a:rPr lang="en-US" altLang="zh-CN" sz="2400" baseline="-30000" dirty="0"/>
              <a:t>1</a:t>
            </a:r>
            <a:r>
              <a:rPr lang="en-US" altLang="zh-CN" sz="2400" dirty="0"/>
              <a:t>…</a:t>
            </a:r>
            <a:r>
              <a:rPr lang="en-US" altLang="zh-CN" sz="2400" dirty="0" err="1"/>
              <a:t>v</a:t>
            </a:r>
            <a:r>
              <a:rPr lang="en-US" altLang="zh-CN" sz="2400" baseline="-30000" dirty="0" err="1"/>
              <a:t>k</a:t>
            </a:r>
            <a:r>
              <a:rPr lang="en-US" altLang="zh-CN" sz="2400" dirty="0"/>
              <a:t>…v</a:t>
            </a:r>
            <a:r>
              <a:rPr lang="en-US" altLang="zh-CN" sz="2400" baseline="-30000" dirty="0"/>
              <a:t>t</a:t>
            </a:r>
            <a:r>
              <a:rPr lang="en-US" altLang="zh-CN" sz="2400" dirty="0"/>
              <a:t>v</a:t>
            </a:r>
            <a:r>
              <a:rPr lang="en-US" altLang="zh-CN" sz="2400" baseline="-30000" dirty="0"/>
              <a:t>0</a:t>
            </a:r>
            <a:r>
              <a:rPr lang="zh-CN" altLang="en-US" sz="2400" dirty="0"/>
              <a:t>为一个圈且长度大于或等于4，见图</a:t>
            </a:r>
            <a:r>
              <a:rPr lang="en-US" altLang="zh-CN" sz="2400" dirty="0"/>
              <a:t>10.12.</a:t>
            </a:r>
          </a:p>
        </p:txBody>
      </p:sp>
      <p:pic>
        <p:nvPicPr>
          <p:cNvPr id="4" name="图片 3"/>
          <p:cNvPicPr>
            <a:picLocks noChangeAspect="1"/>
          </p:cNvPicPr>
          <p:nvPr/>
        </p:nvPicPr>
        <p:blipFill>
          <a:blip r:embed="rId2"/>
          <a:stretch>
            <a:fillRect/>
          </a:stretch>
        </p:blipFill>
        <p:spPr>
          <a:xfrm>
            <a:off x="2279576" y="5013176"/>
            <a:ext cx="8420100" cy="12668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74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74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74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74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27"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p:txBody>
          <a:bodyPr/>
          <a:lstStyle/>
          <a:p>
            <a:pPr eaLnBrk="1" hangingPunct="1"/>
            <a:r>
              <a:rPr lang="zh-CN" altLang="en-US" dirty="0"/>
              <a:t>例题</a:t>
            </a:r>
            <a:r>
              <a:rPr lang="en-US" altLang="zh-CN" dirty="0"/>
              <a:t>:</a:t>
            </a:r>
            <a:endParaRPr lang="zh-CN" altLang="en-US" dirty="0"/>
          </a:p>
        </p:txBody>
      </p:sp>
      <p:sp>
        <p:nvSpPr>
          <p:cNvPr id="165891" name="Rectangle 4"/>
          <p:cNvSpPr>
            <a:spLocks noGrp="1" noChangeArrowheads="1"/>
          </p:cNvSpPr>
          <p:nvPr>
            <p:ph sz="quarter" idx="1"/>
          </p:nvPr>
        </p:nvSpPr>
        <p:spPr/>
        <p:txBody>
          <a:bodyPr/>
          <a:lstStyle/>
          <a:p>
            <a:r>
              <a:rPr lang="zh-CN" altLang="en-US" dirty="0"/>
              <a:t>若无向图</a:t>
            </a:r>
            <a:r>
              <a:rPr lang="en-US" altLang="zh-CN" dirty="0"/>
              <a:t>G</a:t>
            </a:r>
            <a:r>
              <a:rPr lang="zh-CN" altLang="en-US" dirty="0"/>
              <a:t>中恰有两个奇度顶点，则这两个奇度顶点必连通</a:t>
            </a:r>
          </a:p>
        </p:txBody>
      </p:sp>
    </p:spTree>
    <p:extLst>
      <p:ext uri="{BB962C8B-B14F-4D97-AF65-F5344CB8AC3E}">
        <p14:creationId xmlns:p14="http://schemas.microsoft.com/office/powerpoint/2010/main" val="36075247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p:txBody>
          <a:bodyPr/>
          <a:lstStyle/>
          <a:p>
            <a:pPr eaLnBrk="1" hangingPunct="1"/>
            <a:r>
              <a:rPr lang="zh-CN" altLang="en-US" dirty="0"/>
              <a:t>例题</a:t>
            </a:r>
            <a:r>
              <a:rPr lang="en-US" altLang="zh-CN" dirty="0"/>
              <a:t>(</a:t>
            </a:r>
            <a:r>
              <a:rPr lang="zh-CN" altLang="en-US" dirty="0"/>
              <a:t>续</a:t>
            </a:r>
            <a:r>
              <a:rPr lang="en-US" altLang="zh-CN" dirty="0"/>
              <a:t>)</a:t>
            </a:r>
            <a:endParaRPr lang="zh-CN" altLang="en-US" dirty="0"/>
          </a:p>
        </p:txBody>
      </p:sp>
      <p:sp>
        <p:nvSpPr>
          <p:cNvPr id="2" name="内容占位符 1"/>
          <p:cNvSpPr>
            <a:spLocks noGrp="1"/>
          </p:cNvSpPr>
          <p:nvPr>
            <p:ph sz="quarter" idx="1"/>
          </p:nvPr>
        </p:nvSpPr>
        <p:spPr/>
        <p:txBody>
          <a:bodyPr/>
          <a:lstStyle/>
          <a:p>
            <a:r>
              <a:rPr lang="zh-CN" altLang="en-US" dirty="0"/>
              <a:t>反证法</a:t>
            </a:r>
            <a:endParaRPr lang="en-US" altLang="zh-CN" dirty="0"/>
          </a:p>
          <a:p>
            <a:r>
              <a:rPr lang="zh-CN" altLang="en-US" dirty="0"/>
              <a:t>设</a:t>
            </a:r>
            <a:r>
              <a:rPr lang="en-US" altLang="zh-CN" dirty="0"/>
              <a:t>G</a:t>
            </a:r>
            <a:r>
              <a:rPr lang="zh-CN" altLang="en-US" dirty="0"/>
              <a:t>中的两个奇度顶点为</a:t>
            </a:r>
            <a:r>
              <a:rPr lang="en-US" altLang="zh-CN" dirty="0"/>
              <a:t>u</a:t>
            </a:r>
            <a:r>
              <a:rPr lang="zh-CN" altLang="en-US" dirty="0"/>
              <a:t>与</a:t>
            </a:r>
            <a:r>
              <a:rPr lang="en-US" altLang="zh-CN" dirty="0"/>
              <a:t>v</a:t>
            </a:r>
            <a:r>
              <a:rPr lang="zh-CN" altLang="en-US" dirty="0"/>
              <a:t>，若</a:t>
            </a:r>
            <a:r>
              <a:rPr lang="en-US" altLang="zh-CN" dirty="0"/>
              <a:t>u</a:t>
            </a:r>
            <a:r>
              <a:rPr lang="zh-CN" altLang="en-US" dirty="0"/>
              <a:t>与</a:t>
            </a:r>
            <a:r>
              <a:rPr lang="en-US" altLang="zh-CN" dirty="0"/>
              <a:t>v</a:t>
            </a:r>
            <a:r>
              <a:rPr lang="zh-CN" altLang="en-US" dirty="0"/>
              <a:t>不连通，即它们之间无通路，因而</a:t>
            </a:r>
            <a:r>
              <a:rPr lang="en-US" altLang="zh-CN" dirty="0"/>
              <a:t>u</a:t>
            </a:r>
            <a:r>
              <a:rPr lang="zh-CN" altLang="en-US" dirty="0"/>
              <a:t>与</a:t>
            </a:r>
            <a:r>
              <a:rPr lang="en-US" altLang="zh-CN" dirty="0"/>
              <a:t>v</a:t>
            </a:r>
            <a:r>
              <a:rPr lang="zh-CN" altLang="en-US" dirty="0"/>
              <a:t>处于</a:t>
            </a:r>
            <a:r>
              <a:rPr lang="en-US" altLang="zh-CN" dirty="0"/>
              <a:t>G</a:t>
            </a:r>
            <a:r>
              <a:rPr lang="zh-CN" altLang="en-US" dirty="0"/>
              <a:t>的不同连通分支中。</a:t>
            </a:r>
            <a:endParaRPr lang="en-US" altLang="zh-CN" dirty="0"/>
          </a:p>
          <a:p>
            <a:r>
              <a:rPr lang="zh-CN" altLang="en-US" dirty="0"/>
              <a:t>设</a:t>
            </a:r>
            <a:r>
              <a:rPr lang="en-US" altLang="zh-CN" dirty="0"/>
              <a:t>u</a:t>
            </a:r>
            <a:r>
              <a:rPr lang="zh-CN" altLang="en-US" dirty="0"/>
              <a:t>在</a:t>
            </a:r>
            <a:r>
              <a:rPr lang="en-US" altLang="zh-CN" dirty="0"/>
              <a:t>G1</a:t>
            </a:r>
            <a:r>
              <a:rPr lang="zh-CN" altLang="en-US" dirty="0"/>
              <a:t>中，</a:t>
            </a:r>
            <a:r>
              <a:rPr lang="en-US" altLang="zh-CN" dirty="0"/>
              <a:t>v</a:t>
            </a:r>
            <a:r>
              <a:rPr lang="zh-CN" altLang="en-US" dirty="0"/>
              <a:t>在</a:t>
            </a:r>
            <a:r>
              <a:rPr lang="en-US" altLang="zh-CN" dirty="0"/>
              <a:t>G2</a:t>
            </a:r>
            <a:r>
              <a:rPr lang="zh-CN" altLang="en-US" dirty="0"/>
              <a:t>中</a:t>
            </a:r>
            <a:r>
              <a:rPr lang="en-US" altLang="zh-CN" dirty="0"/>
              <a:t>,G1</a:t>
            </a:r>
            <a:r>
              <a:rPr lang="zh-CN" altLang="en-US" dirty="0"/>
              <a:t>与</a:t>
            </a:r>
            <a:r>
              <a:rPr lang="en-US" altLang="zh-CN" dirty="0"/>
              <a:t>G2</a:t>
            </a:r>
            <a:r>
              <a:rPr lang="zh-CN" altLang="en-US" dirty="0"/>
              <a:t>是</a:t>
            </a:r>
            <a:r>
              <a:rPr lang="en-US" altLang="zh-CN" dirty="0"/>
              <a:t>G</a:t>
            </a:r>
            <a:r>
              <a:rPr lang="zh-CN" altLang="en-US" dirty="0"/>
              <a:t>的连通分支。由于</a:t>
            </a:r>
            <a:r>
              <a:rPr lang="en-US" altLang="zh-CN" dirty="0"/>
              <a:t>G</a:t>
            </a:r>
            <a:r>
              <a:rPr lang="zh-CN" altLang="en-US" dirty="0"/>
              <a:t>中恰冇两个奇度顶点，因而当</a:t>
            </a:r>
            <a:r>
              <a:rPr lang="en-US" altLang="zh-CN" dirty="0"/>
              <a:t>G1</a:t>
            </a:r>
            <a:r>
              <a:rPr lang="zh-CN" altLang="en-US" dirty="0"/>
              <a:t>与</a:t>
            </a:r>
            <a:r>
              <a:rPr lang="en-US" altLang="zh-CN" dirty="0"/>
              <a:t>G2</a:t>
            </a:r>
            <a:r>
              <a:rPr lang="zh-CN" altLang="en-US" dirty="0"/>
              <a:t>作为独立的图时，均冇一个奇度顶点，这与握手定理的推论相矛盾。</a:t>
            </a:r>
          </a:p>
          <a:p>
            <a:endParaRPr lang="zh-CN" altLang="en-US" dirty="0"/>
          </a:p>
        </p:txBody>
      </p:sp>
    </p:spTree>
    <p:extLst>
      <p:ext uri="{BB962C8B-B14F-4D97-AF65-F5344CB8AC3E}">
        <p14:creationId xmlns:p14="http://schemas.microsoft.com/office/powerpoint/2010/main" val="346540349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最短路问题</a:t>
            </a: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pPr eaLnBrk="0" hangingPunct="0"/>
                <a:r>
                  <a:rPr lang="zh-CN" altLang="en-US" dirty="0"/>
                  <a:t>最短路的一般提法为：设</a:t>
                </a:r>
                <a:r>
                  <a:rPr lang="en-US" altLang="zh-CN" dirty="0"/>
                  <a:t>G=&lt;V</a:t>
                </a:r>
                <a:r>
                  <a:rPr lang="zh-CN" altLang="en-US" dirty="0"/>
                  <a:t>，</a:t>
                </a:r>
                <a:r>
                  <a:rPr lang="en-US" altLang="zh-CN" dirty="0"/>
                  <a:t>E</a:t>
                </a:r>
                <a:r>
                  <a:rPr lang="zh-CN" altLang="en-US" dirty="0"/>
                  <a:t>，</a:t>
                </a:r>
                <a:r>
                  <a:rPr lang="en-US" altLang="zh-CN" dirty="0"/>
                  <a:t>W&gt;</a:t>
                </a:r>
                <a:r>
                  <a:rPr lang="zh-CN" altLang="en-US" dirty="0"/>
                  <a:t> 为连通图，图中各</a:t>
                </a:r>
                <a14:m>
                  <m:oMath xmlns:m="http://schemas.openxmlformats.org/officeDocument/2006/math">
                    <m:sSub>
                      <m:sSubPr>
                        <m:ctrlPr>
                          <a:rPr lang="en-US" altLang="zh-CN" i="1">
                            <a:latin typeface="Cambria Math" panose="02040503050406030204" pitchFamily="18" charset="0"/>
                          </a:rPr>
                        </m:ctrlPr>
                      </m:sSubPr>
                      <m:e>
                        <m:r>
                          <m:rPr>
                            <m:nor/>
                          </m:rPr>
                          <a:rPr lang="zh-CN" altLang="en-US" dirty="0"/>
                          <m:t>边 </m:t>
                        </m:r>
                        <m:r>
                          <m:rPr>
                            <m:nor/>
                          </m:rPr>
                          <a:rPr lang="en-US" altLang="zh-CN" dirty="0" smtClean="0"/>
                          <m:t>(</m:t>
                        </m:r>
                        <m:r>
                          <a:rPr lang="en-US" altLang="zh-CN" i="1">
                            <a:latin typeface="Cambria Math" panose="02040503050406030204" pitchFamily="18" charset="0"/>
                          </a:rPr>
                          <m:t>𝑣</m:t>
                        </m:r>
                      </m:e>
                      <m:sub>
                        <m:r>
                          <a:rPr lang="en-US" altLang="zh-CN" i="1">
                            <a:latin typeface="Cambria Math" panose="02040503050406030204" pitchFamily="18" charset="0"/>
                          </a:rPr>
                          <m:t>𝑖</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b="0" i="1">
                            <a:latin typeface="Cambria Math" panose="02040503050406030204" pitchFamily="18" charset="0"/>
                          </a:rPr>
                          <m:t>𝑗</m:t>
                        </m:r>
                      </m:sub>
                    </m:sSub>
                  </m:oMath>
                </a14:m>
                <a:r>
                  <a:rPr lang="en-US" altLang="zh-CN" dirty="0"/>
                  <a:t>)</a:t>
                </a:r>
                <a:r>
                  <a:rPr lang="zh-CN" altLang="en-US" dirty="0"/>
                  <a:t> </a:t>
                </a:r>
                <a14:m>
                  <m:oMath xmlns:m="http://schemas.openxmlformats.org/officeDocument/2006/math">
                    <m:r>
                      <a:rPr lang="en-US" altLang="zh-CN" i="1" smtClean="0">
                        <a:latin typeface="Cambria Math" panose="02040503050406030204" pitchFamily="18" charset="0"/>
                      </a:rPr>
                      <m:t> </m:t>
                    </m:r>
                  </m:oMath>
                </a14:m>
                <a:r>
                  <a:rPr lang="zh-CN" altLang="en-US" dirty="0"/>
                  <a:t>有权</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𝝎</m:t>
                        </m:r>
                      </m:e>
                      <m:sub>
                        <m:r>
                          <a:rPr lang="en-US" altLang="zh-CN" sz="2400" i="1">
                            <a:latin typeface="Cambria Math" panose="02040503050406030204" pitchFamily="18" charset="0"/>
                          </a:rPr>
                          <m:t>𝒊𝒋</m:t>
                        </m:r>
                      </m:sub>
                    </m:sSub>
                  </m:oMath>
                </a14:m>
                <a:r>
                  <a:rPr lang="en-US" altLang="zh-CN" dirty="0"/>
                  <a:t>(</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𝝎</m:t>
                        </m:r>
                      </m:e>
                      <m:sub>
                        <m:r>
                          <a:rPr lang="en-US" altLang="zh-CN" sz="2400" i="1">
                            <a:latin typeface="Cambria Math" panose="02040503050406030204" pitchFamily="18" charset="0"/>
                          </a:rPr>
                          <m:t>𝒊𝒋</m:t>
                        </m:r>
                      </m:sub>
                    </m:sSub>
                  </m:oMath>
                </a14:m>
                <a:r>
                  <a:rPr lang="en-US" altLang="zh-CN" dirty="0"/>
                  <a:t>=+</a:t>
                </a:r>
                <a:r>
                  <a:rPr lang="en-US" altLang="zh-CN" dirty="0">
                    <a:sym typeface="Symbol" panose="05050102010706020507" pitchFamily="18" charset="2"/>
                  </a:rPr>
                  <a:t></a:t>
                </a:r>
                <a:r>
                  <a:rPr lang="zh-CN" altLang="en-US" dirty="0"/>
                  <a:t> 表示</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sub>
                    </m:sSub>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b="0" i="1">
                            <a:latin typeface="Cambria Math" panose="02040503050406030204" pitchFamily="18" charset="0"/>
                          </a:rPr>
                          <m:t>𝑗</m:t>
                        </m:r>
                      </m:sub>
                    </m:sSub>
                  </m:oMath>
                </a14:m>
                <a:r>
                  <a:rPr lang="zh-CN" altLang="en-US" dirty="0"/>
                  <a:t>之间没有边</a:t>
                </a:r>
                <a:r>
                  <a:rPr lang="en-US" altLang="zh-CN" dirty="0"/>
                  <a:t>)</a:t>
                </a:r>
                <a:r>
                  <a:rPr lang="zh-CN" altLang="en-US" dirty="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sub>
                    </m:sSub>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b="0" i="1">
                            <a:latin typeface="Cambria Math" panose="02040503050406030204" pitchFamily="18" charset="0"/>
                          </a:rPr>
                          <m:t>𝑗</m:t>
                        </m:r>
                      </m:sub>
                    </m:sSub>
                  </m:oMath>
                </a14:m>
                <a:r>
                  <a:rPr lang="zh-CN" altLang="en-US" dirty="0"/>
                  <a:t>为图中任意两点，求一条路径</a:t>
                </a:r>
                <a14:m>
                  <m:oMath xmlns:m="http://schemas.openxmlformats.org/officeDocument/2006/math">
                    <m:r>
                      <a:rPr lang="zh-CN" altLang="en-US" i="1">
                        <a:latin typeface="Cambria Math" panose="02040503050406030204" pitchFamily="18" charset="0"/>
                      </a:rPr>
                      <m:t>𝜇</m:t>
                    </m:r>
                  </m:oMath>
                </a14:m>
                <a:r>
                  <a:rPr lang="zh-CN" altLang="en-US" dirty="0"/>
                  <a:t>，使它为从</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sub>
                    </m:sSub>
                  </m:oMath>
                </a14:m>
                <a:r>
                  <a:rPr lang="zh-CN" altLang="en-US" dirty="0"/>
                  <a:t> 到</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b="0" i="1">
                            <a:latin typeface="Cambria Math" panose="02040503050406030204" pitchFamily="18" charset="0"/>
                          </a:rPr>
                          <m:t>𝑗</m:t>
                        </m:r>
                      </m:sub>
                    </m:sSub>
                  </m:oMath>
                </a14:m>
                <a:r>
                  <a:rPr lang="zh-CN" altLang="en-US" dirty="0"/>
                  <a:t> 的所有路径中总权最短。</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280" t="-1764" r="-6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66334955"/>
      </p:ext>
    </p:extLst>
  </p:cSld>
  <p:clrMapOvr>
    <a:masterClrMapping/>
  </p:clrMapOvr>
  <p:transition spd="slow" advTm="8000">
    <p:zoom/>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狄克斯屈拉</a:t>
            </a:r>
            <a:r>
              <a:rPr lang="en-US" altLang="zh-CN" dirty="0"/>
              <a:t>(</a:t>
            </a:r>
            <a:r>
              <a:rPr lang="en-US" altLang="zh-CN" dirty="0" err="1">
                <a:ea typeface="华文彩云" panose="02010800040101010101" pitchFamily="2" charset="-122"/>
              </a:rPr>
              <a:t>Dijkstra</a:t>
            </a:r>
            <a:r>
              <a:rPr lang="en-US" altLang="zh-CN" dirty="0"/>
              <a:t>)</a:t>
            </a:r>
            <a:r>
              <a:rPr lang="zh-CN" altLang="en-US" dirty="0"/>
              <a:t>算法</a:t>
            </a: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pPr marL="0" indent="0" eaLnBrk="0" hangingPunct="0">
                  <a:buNone/>
                </a:pPr>
                <a:r>
                  <a:rPr lang="zh-CN" altLang="en-US" sz="2400" dirty="0"/>
                  <a:t>适用于</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𝝎</m:t>
                        </m:r>
                      </m:e>
                      <m:sub>
                        <m:r>
                          <a:rPr lang="en-US" altLang="zh-CN" sz="2400" i="1">
                            <a:latin typeface="Cambria Math" panose="02040503050406030204" pitchFamily="18" charset="0"/>
                          </a:rPr>
                          <m:t>𝒊𝒋</m:t>
                        </m:r>
                      </m:sub>
                    </m:sSub>
                  </m:oMath>
                </a14:m>
                <a:r>
                  <a:rPr lang="en-US" altLang="zh-CN" sz="2400" dirty="0"/>
                  <a:t>≥0</a:t>
                </a:r>
                <a:r>
                  <a:rPr lang="zh-CN" altLang="en-US" sz="2400" dirty="0"/>
                  <a:t>，给出从</a:t>
                </a:r>
                <a:r>
                  <a:rPr lang="en-US" altLang="zh-CN" sz="2400" i="1" dirty="0"/>
                  <a:t>v</a:t>
                </a:r>
                <a:r>
                  <a:rPr lang="en-US" altLang="zh-CN" sz="2400" i="1" baseline="-25000" dirty="0"/>
                  <a:t>s</a:t>
                </a:r>
                <a:r>
                  <a:rPr lang="zh-CN" altLang="en-US" sz="2400" dirty="0"/>
                  <a:t>到任意一个点</a:t>
                </a:r>
                <a:r>
                  <a:rPr lang="en-US" altLang="zh-CN" sz="2400" i="1" dirty="0" err="1"/>
                  <a:t>v</a:t>
                </a:r>
                <a:r>
                  <a:rPr lang="en-US" altLang="zh-CN" sz="2400" i="1" baseline="-25000" dirty="0" err="1"/>
                  <a:t>t</a:t>
                </a:r>
                <a:r>
                  <a:rPr lang="zh-CN" altLang="en-US" sz="2400" dirty="0"/>
                  <a:t>的最短路。</a:t>
                </a:r>
                <a:endParaRPr lang="en-US" altLang="zh-CN" sz="2400" dirty="0"/>
              </a:p>
              <a:p>
                <a:pPr marL="0" indent="0">
                  <a:buNone/>
                </a:pPr>
                <a:r>
                  <a:rPr lang="zh-CN" altLang="en-US" sz="2400" dirty="0"/>
                  <a:t>算法的基本思路：</a:t>
                </a:r>
                <a:endParaRPr lang="en-US" altLang="zh-CN" sz="2400" dirty="0"/>
              </a:p>
              <a:p>
                <a:pPr marL="320675" lvl="1" indent="0">
                  <a:buNone/>
                </a:pPr>
                <a:r>
                  <a:rPr lang="zh-CN" altLang="en-US" sz="2100" dirty="0"/>
                  <a:t>将顶点分为</a:t>
                </a:r>
                <a:r>
                  <a:rPr lang="en-US" altLang="zh-CN" sz="2100" dirty="0"/>
                  <a:t>P</a:t>
                </a:r>
                <a:r>
                  <a:rPr lang="zh-CN" altLang="en-US" sz="2100" dirty="0"/>
                  <a:t>、</a:t>
                </a:r>
                <a:r>
                  <a:rPr lang="en-US" altLang="zh-CN" sz="2100" dirty="0"/>
                  <a:t>T</a:t>
                </a:r>
                <a:r>
                  <a:rPr lang="zh-CN" altLang="en-US" sz="2100" dirty="0"/>
                  <a:t>两类进行区分</a:t>
                </a:r>
                <a:r>
                  <a:rPr lang="en-US" altLang="zh-CN" sz="2100" dirty="0"/>
                  <a:t>,</a:t>
                </a:r>
                <a:r>
                  <a:rPr lang="zh-CN" altLang="en-US" sz="2100" dirty="0">
                    <a:solidFill>
                      <a:srgbClr val="FF0000"/>
                    </a:solidFill>
                  </a:rPr>
                  <a:t>阶段性最短路径</a:t>
                </a:r>
                <a:r>
                  <a:rPr lang="zh-CN" altLang="en-US" sz="2100" dirty="0"/>
                  <a:t>经过点标</a:t>
                </a:r>
                <a:r>
                  <a:rPr lang="en-US" altLang="zh-CN" sz="2100" dirty="0"/>
                  <a:t>P</a:t>
                </a:r>
              </a:p>
              <a:p>
                <a:pPr marL="320675" lvl="1" indent="0">
                  <a:buNone/>
                </a:pPr>
                <a:r>
                  <a:rPr lang="zh-CN" altLang="en-US" sz="2100" dirty="0"/>
                  <a:t>从发点</a:t>
                </a:r>
                <a:r>
                  <a:rPr lang="en-US" altLang="zh-CN" sz="2100" i="1" dirty="0"/>
                  <a:t>v</a:t>
                </a:r>
                <a:r>
                  <a:rPr lang="en-US" altLang="zh-CN" sz="2100" i="1" baseline="-25000" dirty="0"/>
                  <a:t>s</a:t>
                </a:r>
                <a:r>
                  <a:rPr lang="zh-CN" altLang="en-US" sz="2100" dirty="0"/>
                  <a:t>出发，有一个假想的流沿网络一切可能的方向</a:t>
                </a:r>
                <a:r>
                  <a:rPr lang="zh-CN" altLang="en-US" sz="2100" dirty="0">
                    <a:solidFill>
                      <a:srgbClr val="FF0000"/>
                    </a:solidFill>
                  </a:rPr>
                  <a:t>等速前进</a:t>
                </a:r>
                <a:r>
                  <a:rPr lang="zh-CN" altLang="en-US" sz="2100" dirty="0"/>
                  <a:t>，遇到新节点后，再继续</a:t>
                </a:r>
                <a:r>
                  <a:rPr lang="zh-CN" altLang="en-US" sz="2100" dirty="0">
                    <a:solidFill>
                      <a:srgbClr val="FF0000"/>
                    </a:solidFill>
                  </a:rPr>
                  <a:t>沿一切可能的方向继续前进</a:t>
                </a:r>
                <a:r>
                  <a:rPr lang="zh-CN" altLang="en-US" sz="2100" dirty="0"/>
                  <a:t>，则最先到达终点</a:t>
                </a:r>
                <a:r>
                  <a:rPr lang="en-US" altLang="zh-CN" sz="2100" i="1" dirty="0" err="1"/>
                  <a:t>v</a:t>
                </a:r>
                <a:r>
                  <a:rPr lang="en-US" altLang="zh-CN" sz="2100" i="1" baseline="-25000" dirty="0" err="1"/>
                  <a:t>t</a:t>
                </a:r>
                <a:r>
                  <a:rPr lang="en-US" altLang="zh-CN" sz="2100" i="1" baseline="-25000" dirty="0"/>
                  <a:t> </a:t>
                </a:r>
                <a:r>
                  <a:rPr lang="zh-CN" altLang="en-US" sz="2100" dirty="0"/>
                  <a:t>的流所走过的路径一定是最短的。</a:t>
                </a:r>
                <a:endParaRPr lang="en-US" altLang="zh-CN" sz="2100" dirty="0"/>
              </a:p>
              <a:p>
                <a:pPr marL="320675" lvl="1" indent="0">
                  <a:buNone/>
                </a:pPr>
                <a:r>
                  <a:rPr lang="zh-CN" altLang="en-US" sz="2100" dirty="0"/>
                  <a:t>为了实现这一想法，对假想流依次到达的点，依次给予</a:t>
                </a:r>
                <a:r>
                  <a:rPr lang="en-US" altLang="zh-CN" sz="2100" dirty="0"/>
                  <a:t>P</a:t>
                </a:r>
                <a:r>
                  <a:rPr lang="zh-CN" altLang="en-US" sz="2100" dirty="0"/>
                  <a:t>标号，表示</a:t>
                </a:r>
                <a:r>
                  <a:rPr lang="en-US" altLang="zh-CN" sz="2100" i="1" dirty="0"/>
                  <a:t>v</a:t>
                </a:r>
                <a:r>
                  <a:rPr lang="en-US" altLang="zh-CN" sz="2100" i="1" baseline="-25000" dirty="0"/>
                  <a:t>s</a:t>
                </a:r>
                <a:r>
                  <a:rPr lang="zh-CN" altLang="en-US" sz="2100" dirty="0"/>
                  <a:t>到这些点的最短距离。</a:t>
                </a:r>
                <a:endParaRPr lang="en-US" altLang="zh-CN" sz="2100" dirty="0"/>
              </a:p>
              <a:p>
                <a:pPr marL="320675" lvl="1" indent="0">
                  <a:buNone/>
                </a:pPr>
                <a:r>
                  <a:rPr lang="zh-CN" altLang="en-US" sz="2100" dirty="0"/>
                  <a:t>对于假想流尚未到达的点给予</a:t>
                </a:r>
                <a:r>
                  <a:rPr lang="en-US" altLang="zh-CN" sz="2100" dirty="0"/>
                  <a:t>T</a:t>
                </a:r>
                <a:r>
                  <a:rPr lang="zh-CN" altLang="en-US" sz="2100" dirty="0"/>
                  <a:t>标号，表示</a:t>
                </a:r>
                <a:r>
                  <a:rPr lang="en-US" altLang="zh-CN" sz="2100" i="1" dirty="0"/>
                  <a:t>v</a:t>
                </a:r>
                <a:r>
                  <a:rPr lang="en-US" altLang="zh-CN" sz="2100" i="1" baseline="-25000" dirty="0"/>
                  <a:t>s</a:t>
                </a:r>
                <a:r>
                  <a:rPr lang="zh-CN" altLang="en-US" sz="2100" dirty="0"/>
                  <a:t>到这些点的最短距离的估计值。</a:t>
                </a:r>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3"/>
                <a:stretch>
                  <a:fillRect l="-1197" t="-950" r="-823"/>
                </a:stretch>
              </a:blipFill>
            </p:spPr>
            <p:txBody>
              <a:bodyPr/>
              <a:lstStyle/>
              <a:p>
                <a:r>
                  <a:rPr lang="zh-CN" altLang="en-US">
                    <a:noFill/>
                  </a:rPr>
                  <a:t> </a:t>
                </a:r>
              </a:p>
            </p:txBody>
          </p:sp>
        </mc:Fallback>
      </mc:AlternateContent>
      <p:grpSp>
        <p:nvGrpSpPr>
          <p:cNvPr id="4" name="Group 36"/>
          <p:cNvGrpSpPr>
            <a:grpSpLocks/>
          </p:cNvGrpSpPr>
          <p:nvPr/>
        </p:nvGrpSpPr>
        <p:grpSpPr bwMode="auto">
          <a:xfrm>
            <a:off x="5735960" y="4725144"/>
            <a:ext cx="2771800" cy="1558529"/>
            <a:chOff x="1344" y="737"/>
            <a:chExt cx="2448" cy="1309"/>
          </a:xfrm>
        </p:grpSpPr>
        <p:sp>
          <p:nvSpPr>
            <p:cNvPr id="5" name="Line 10"/>
            <p:cNvSpPr>
              <a:spLocks noChangeAspect="1" noChangeShapeType="1"/>
            </p:cNvSpPr>
            <p:nvPr/>
          </p:nvSpPr>
          <p:spPr bwMode="auto">
            <a:xfrm flipH="1">
              <a:off x="2079" y="1734"/>
              <a:ext cx="857" cy="0"/>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 name="Line 12"/>
            <p:cNvSpPr>
              <a:spLocks noChangeAspect="1" noChangeShapeType="1"/>
            </p:cNvSpPr>
            <p:nvPr/>
          </p:nvSpPr>
          <p:spPr bwMode="auto">
            <a:xfrm>
              <a:off x="2079" y="990"/>
              <a:ext cx="0" cy="744"/>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7" name="Line 13"/>
            <p:cNvSpPr>
              <a:spLocks noChangeAspect="1" noChangeShapeType="1"/>
            </p:cNvSpPr>
            <p:nvPr/>
          </p:nvSpPr>
          <p:spPr bwMode="auto">
            <a:xfrm>
              <a:off x="2079" y="990"/>
              <a:ext cx="857" cy="0"/>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 name="Line 14"/>
            <p:cNvSpPr>
              <a:spLocks noChangeAspect="1" noChangeShapeType="1"/>
            </p:cNvSpPr>
            <p:nvPr/>
          </p:nvSpPr>
          <p:spPr bwMode="auto">
            <a:xfrm>
              <a:off x="2936" y="990"/>
              <a:ext cx="0" cy="744"/>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9" name="Line 15"/>
            <p:cNvSpPr>
              <a:spLocks noChangeAspect="1" noChangeShapeType="1"/>
            </p:cNvSpPr>
            <p:nvPr/>
          </p:nvSpPr>
          <p:spPr bwMode="auto">
            <a:xfrm flipH="1" flipV="1">
              <a:off x="1589" y="1415"/>
              <a:ext cx="490" cy="319"/>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0" name="Line 16"/>
            <p:cNvSpPr>
              <a:spLocks noChangeAspect="1" noChangeShapeType="1"/>
            </p:cNvSpPr>
            <p:nvPr/>
          </p:nvSpPr>
          <p:spPr bwMode="auto">
            <a:xfrm flipV="1">
              <a:off x="1589" y="990"/>
              <a:ext cx="490" cy="425"/>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1" name="Line 17"/>
            <p:cNvSpPr>
              <a:spLocks noChangeAspect="1" noChangeShapeType="1"/>
            </p:cNvSpPr>
            <p:nvPr/>
          </p:nvSpPr>
          <p:spPr bwMode="auto">
            <a:xfrm>
              <a:off x="2936" y="990"/>
              <a:ext cx="490" cy="319"/>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2" name="Line 18"/>
            <p:cNvSpPr>
              <a:spLocks noChangeAspect="1" noChangeShapeType="1"/>
            </p:cNvSpPr>
            <p:nvPr/>
          </p:nvSpPr>
          <p:spPr bwMode="auto">
            <a:xfrm flipH="1">
              <a:off x="2936" y="1309"/>
              <a:ext cx="490" cy="425"/>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3" name="Line 19"/>
            <p:cNvSpPr>
              <a:spLocks noChangeAspect="1" noChangeShapeType="1"/>
            </p:cNvSpPr>
            <p:nvPr/>
          </p:nvSpPr>
          <p:spPr bwMode="auto">
            <a:xfrm>
              <a:off x="2079" y="990"/>
              <a:ext cx="857" cy="744"/>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4" name="Text Box 20"/>
            <p:cNvSpPr txBox="1">
              <a:spLocks noChangeAspect="1" noChangeArrowheads="1"/>
            </p:cNvSpPr>
            <p:nvPr/>
          </p:nvSpPr>
          <p:spPr bwMode="auto">
            <a:xfrm>
              <a:off x="1344" y="1217"/>
              <a:ext cx="367"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1500" b="1" i="1"/>
                <a:t>v</a:t>
              </a:r>
              <a:r>
                <a:rPr lang="en-US" altLang="zh-CN" sz="1500" b="1" baseline="-25000"/>
                <a:t>1</a:t>
              </a:r>
              <a:endParaRPr lang="en-US" altLang="zh-CN" sz="1500"/>
            </a:p>
          </p:txBody>
        </p:sp>
        <p:sp>
          <p:nvSpPr>
            <p:cNvPr id="15" name="Text Box 21"/>
            <p:cNvSpPr txBox="1">
              <a:spLocks noChangeAspect="1" noChangeArrowheads="1"/>
            </p:cNvSpPr>
            <p:nvPr/>
          </p:nvSpPr>
          <p:spPr bwMode="auto">
            <a:xfrm>
              <a:off x="1985" y="737"/>
              <a:ext cx="367"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1500" b="1" i="1"/>
                <a:t>v</a:t>
              </a:r>
              <a:r>
                <a:rPr lang="en-US" altLang="zh-CN" sz="1500" b="1" baseline="-25000"/>
                <a:t>2</a:t>
              </a:r>
              <a:endParaRPr lang="en-US" altLang="zh-CN" sz="1500"/>
            </a:p>
          </p:txBody>
        </p:sp>
        <p:sp>
          <p:nvSpPr>
            <p:cNvPr id="16" name="Text Box 22"/>
            <p:cNvSpPr txBox="1">
              <a:spLocks noChangeAspect="1" noChangeArrowheads="1"/>
            </p:cNvSpPr>
            <p:nvPr/>
          </p:nvSpPr>
          <p:spPr bwMode="auto">
            <a:xfrm>
              <a:off x="1985" y="1728"/>
              <a:ext cx="367"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1500" b="1" i="1"/>
                <a:t>v</a:t>
              </a:r>
              <a:r>
                <a:rPr lang="en-US" altLang="zh-CN" sz="1500" b="1" baseline="-25000"/>
                <a:t>3</a:t>
              </a:r>
              <a:endParaRPr lang="en-US" altLang="zh-CN" sz="1500"/>
            </a:p>
          </p:txBody>
        </p:sp>
        <p:sp>
          <p:nvSpPr>
            <p:cNvPr id="17" name="Text Box 23"/>
            <p:cNvSpPr txBox="1">
              <a:spLocks noChangeAspect="1" noChangeArrowheads="1"/>
            </p:cNvSpPr>
            <p:nvPr/>
          </p:nvSpPr>
          <p:spPr bwMode="auto">
            <a:xfrm>
              <a:off x="2849" y="738"/>
              <a:ext cx="367"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1500" b="1" i="1" dirty="0"/>
                <a:t>v</a:t>
              </a:r>
              <a:r>
                <a:rPr lang="en-US" altLang="zh-CN" sz="1500" b="1" baseline="-25000" dirty="0"/>
                <a:t>4</a:t>
              </a:r>
              <a:endParaRPr lang="en-US" altLang="zh-CN" sz="1500" dirty="0"/>
            </a:p>
          </p:txBody>
        </p:sp>
        <p:sp>
          <p:nvSpPr>
            <p:cNvPr id="18" name="Text Box 24"/>
            <p:cNvSpPr txBox="1">
              <a:spLocks noChangeAspect="1" noChangeArrowheads="1"/>
            </p:cNvSpPr>
            <p:nvPr/>
          </p:nvSpPr>
          <p:spPr bwMode="auto">
            <a:xfrm>
              <a:off x="3425" y="1162"/>
              <a:ext cx="367"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1500" b="1" i="1"/>
                <a:t>v</a:t>
              </a:r>
              <a:r>
                <a:rPr lang="en-US" altLang="zh-CN" sz="1500" b="1" baseline="-25000"/>
                <a:t>6</a:t>
              </a:r>
              <a:endParaRPr lang="en-US" altLang="zh-CN" sz="1500"/>
            </a:p>
          </p:txBody>
        </p:sp>
        <p:sp>
          <p:nvSpPr>
            <p:cNvPr id="19" name="Text Box 25"/>
            <p:cNvSpPr txBox="1">
              <a:spLocks noChangeAspect="1" noChangeArrowheads="1"/>
            </p:cNvSpPr>
            <p:nvPr/>
          </p:nvSpPr>
          <p:spPr bwMode="auto">
            <a:xfrm>
              <a:off x="2849" y="1728"/>
              <a:ext cx="367"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1500" b="1" i="1"/>
                <a:t>v</a:t>
              </a:r>
              <a:r>
                <a:rPr lang="en-US" altLang="zh-CN" sz="1500" b="1" baseline="-25000"/>
                <a:t>5</a:t>
              </a:r>
              <a:endParaRPr lang="en-US" altLang="zh-CN" sz="1500"/>
            </a:p>
          </p:txBody>
        </p:sp>
        <p:sp>
          <p:nvSpPr>
            <p:cNvPr id="20" name="Text Box 26"/>
            <p:cNvSpPr txBox="1">
              <a:spLocks noChangeAspect="1" noChangeArrowheads="1"/>
            </p:cNvSpPr>
            <p:nvPr/>
          </p:nvSpPr>
          <p:spPr bwMode="auto">
            <a:xfrm>
              <a:off x="1696" y="1007"/>
              <a:ext cx="368" cy="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1500" b="1"/>
                <a:t>3</a:t>
              </a:r>
            </a:p>
          </p:txBody>
        </p:sp>
        <p:sp>
          <p:nvSpPr>
            <p:cNvPr id="21" name="Text Box 27"/>
            <p:cNvSpPr txBox="1">
              <a:spLocks noChangeAspect="1" noChangeArrowheads="1"/>
            </p:cNvSpPr>
            <p:nvPr/>
          </p:nvSpPr>
          <p:spPr bwMode="auto">
            <a:xfrm>
              <a:off x="1697" y="1554"/>
              <a:ext cx="367"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1500" b="1"/>
                <a:t>5</a:t>
              </a:r>
            </a:p>
          </p:txBody>
        </p:sp>
        <p:sp>
          <p:nvSpPr>
            <p:cNvPr id="22" name="Text Box 28"/>
            <p:cNvSpPr txBox="1">
              <a:spLocks noChangeAspect="1" noChangeArrowheads="1"/>
            </p:cNvSpPr>
            <p:nvPr/>
          </p:nvSpPr>
          <p:spPr bwMode="auto">
            <a:xfrm>
              <a:off x="2324" y="748"/>
              <a:ext cx="367"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1500" b="1"/>
                <a:t>2</a:t>
              </a:r>
            </a:p>
          </p:txBody>
        </p:sp>
        <p:sp>
          <p:nvSpPr>
            <p:cNvPr id="23" name="Text Box 29"/>
            <p:cNvSpPr txBox="1">
              <a:spLocks noChangeAspect="1" noChangeArrowheads="1"/>
            </p:cNvSpPr>
            <p:nvPr/>
          </p:nvSpPr>
          <p:spPr bwMode="auto">
            <a:xfrm>
              <a:off x="2436" y="1142"/>
              <a:ext cx="367"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1500" b="1" dirty="0"/>
                <a:t>2</a:t>
              </a:r>
            </a:p>
          </p:txBody>
        </p:sp>
        <p:sp>
          <p:nvSpPr>
            <p:cNvPr id="24" name="Text Box 30"/>
            <p:cNvSpPr txBox="1">
              <a:spLocks noChangeAspect="1" noChangeArrowheads="1"/>
            </p:cNvSpPr>
            <p:nvPr/>
          </p:nvSpPr>
          <p:spPr bwMode="auto">
            <a:xfrm>
              <a:off x="2354" y="1693"/>
              <a:ext cx="36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1500" b="1"/>
                <a:t>4</a:t>
              </a:r>
            </a:p>
          </p:txBody>
        </p:sp>
        <p:sp>
          <p:nvSpPr>
            <p:cNvPr id="25" name="Text Box 31"/>
            <p:cNvSpPr txBox="1">
              <a:spLocks noChangeAspect="1" noChangeArrowheads="1"/>
            </p:cNvSpPr>
            <p:nvPr/>
          </p:nvSpPr>
          <p:spPr bwMode="auto">
            <a:xfrm>
              <a:off x="2897" y="1203"/>
              <a:ext cx="367"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1500" b="1"/>
                <a:t>2</a:t>
              </a:r>
            </a:p>
          </p:txBody>
        </p:sp>
        <p:sp>
          <p:nvSpPr>
            <p:cNvPr id="26" name="Text Box 32"/>
            <p:cNvSpPr txBox="1">
              <a:spLocks noChangeAspect="1" noChangeArrowheads="1"/>
            </p:cNvSpPr>
            <p:nvPr/>
          </p:nvSpPr>
          <p:spPr bwMode="auto">
            <a:xfrm>
              <a:off x="3137" y="977"/>
              <a:ext cx="367"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1500" b="1"/>
                <a:t>4</a:t>
              </a:r>
            </a:p>
          </p:txBody>
        </p:sp>
        <p:sp>
          <p:nvSpPr>
            <p:cNvPr id="27" name="Text Box 33"/>
            <p:cNvSpPr txBox="1">
              <a:spLocks noChangeAspect="1" noChangeArrowheads="1"/>
            </p:cNvSpPr>
            <p:nvPr/>
          </p:nvSpPr>
          <p:spPr bwMode="auto">
            <a:xfrm>
              <a:off x="3136" y="1505"/>
              <a:ext cx="368"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1500" b="1"/>
                <a:t>2</a:t>
              </a:r>
            </a:p>
          </p:txBody>
        </p:sp>
        <p:sp>
          <p:nvSpPr>
            <p:cNvPr id="28" name="Text Box 35"/>
            <p:cNvSpPr txBox="1">
              <a:spLocks noChangeAspect="1" noChangeArrowheads="1"/>
            </p:cNvSpPr>
            <p:nvPr/>
          </p:nvSpPr>
          <p:spPr bwMode="auto">
            <a:xfrm>
              <a:off x="1937" y="1227"/>
              <a:ext cx="367"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1500" b="1"/>
                <a:t>1</a:t>
              </a:r>
            </a:p>
          </p:txBody>
        </p:sp>
      </p:grpSp>
    </p:spTree>
    <p:extLst>
      <p:ext uri="{BB962C8B-B14F-4D97-AF65-F5344CB8AC3E}">
        <p14:creationId xmlns:p14="http://schemas.microsoft.com/office/powerpoint/2010/main" val="1652666703"/>
      </p:ext>
    </p:extLst>
  </p:cSld>
  <p:clrMapOvr>
    <a:masterClrMapping/>
  </p:clrMapOvr>
  <p:transition spd="slow" advTm="8000">
    <p:zoom/>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狄克斯屈拉</a:t>
            </a:r>
            <a:r>
              <a:rPr lang="en-US" altLang="zh-CN" dirty="0"/>
              <a:t>(</a:t>
            </a:r>
            <a:r>
              <a:rPr lang="en-US" altLang="zh-CN" dirty="0" err="1">
                <a:ea typeface="华文彩云" panose="02010800040101010101" pitchFamily="2" charset="-122"/>
              </a:rPr>
              <a:t>Dijkstra</a:t>
            </a:r>
            <a:r>
              <a:rPr lang="en-US" altLang="zh-CN" dirty="0"/>
              <a:t>)</a:t>
            </a:r>
            <a:r>
              <a:rPr lang="zh-CN" altLang="en-US" dirty="0"/>
              <a:t>算法</a:t>
            </a: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pPr marL="0" indent="0">
                  <a:buNone/>
                </a:pPr>
                <a:r>
                  <a:rPr lang="zh-CN" altLang="en-US" sz="2400" dirty="0"/>
                  <a:t>算法步骤：</a:t>
                </a:r>
                <a:r>
                  <a:rPr lang="en-US" altLang="zh-CN" sz="2400" dirty="0"/>
                  <a:t>(</a:t>
                </a:r>
                <a:r>
                  <a:rPr lang="zh-CN" altLang="en-US" sz="2400" dirty="0"/>
                  <a:t>注意点的</a:t>
                </a:r>
                <a:r>
                  <a:rPr lang="en-US" altLang="zh-CN" sz="2400" dirty="0"/>
                  <a:t>P</a:t>
                </a:r>
                <a:r>
                  <a:rPr lang="zh-CN" altLang="en-US" sz="2400" dirty="0"/>
                  <a:t>值、</a:t>
                </a:r>
                <a:r>
                  <a:rPr lang="en-US" altLang="zh-CN" sz="2400" dirty="0"/>
                  <a:t>T</a:t>
                </a:r>
                <a:r>
                  <a:rPr lang="zh-CN" altLang="en-US" sz="2400" dirty="0"/>
                  <a:t>值（对两点之间最短距离的临时估计）的计算</a:t>
                </a:r>
                <a:r>
                  <a:rPr lang="en-US" altLang="zh-CN" sz="2400" dirty="0"/>
                  <a:t>)</a:t>
                </a:r>
                <a:endParaRPr lang="zh-CN" altLang="en-US" sz="2400" dirty="0"/>
              </a:p>
              <a:p>
                <a:pPr marL="0" indent="0" eaLnBrk="0" hangingPunct="0">
                  <a:lnSpc>
                    <a:spcPct val="120000"/>
                  </a:lnSpc>
                  <a:buNone/>
                </a:pPr>
                <a:r>
                  <a:rPr lang="zh-CN" altLang="en-US" sz="2400" dirty="0"/>
                  <a:t>1.给始点</a:t>
                </a:r>
                <a:r>
                  <a:rPr lang="en-US" altLang="zh-CN" sz="2400" i="1" dirty="0"/>
                  <a:t>v</a:t>
                </a:r>
                <a:r>
                  <a:rPr lang="en-US" altLang="zh-CN" sz="2400" i="1" baseline="-25000" dirty="0"/>
                  <a:t>s</a:t>
                </a:r>
                <a:r>
                  <a:rPr lang="zh-CN" altLang="en-US" sz="2400" dirty="0"/>
                  <a:t>以</a:t>
                </a:r>
                <a:r>
                  <a:rPr lang="en-US" altLang="zh-CN" sz="2400" dirty="0"/>
                  <a:t>P</a:t>
                </a:r>
                <a:r>
                  <a:rPr lang="zh-CN" altLang="en-US" sz="2400" dirty="0"/>
                  <a:t>标号</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𝑷</m:t>
                        </m:r>
                        <m:r>
                          <a:rPr lang="en-US" altLang="zh-CN" sz="2400" i="1" smtClean="0">
                            <a:latin typeface="Cambria Math" panose="02040503050406030204" pitchFamily="18" charset="0"/>
                          </a:rPr>
                          <m:t>(</m:t>
                        </m:r>
                        <m:r>
                          <a:rPr lang="en-US" altLang="zh-CN" sz="2400" i="1">
                            <a:latin typeface="Cambria Math" panose="02040503050406030204" pitchFamily="18" charset="0"/>
                          </a:rPr>
                          <m:t>𝒗</m:t>
                        </m:r>
                      </m:e>
                      <m:sub>
                        <m:r>
                          <a:rPr lang="en-US" altLang="zh-CN" sz="2400" i="1">
                            <a:latin typeface="Cambria Math" panose="02040503050406030204" pitchFamily="18" charset="0"/>
                          </a:rPr>
                          <m:t>𝒔</m:t>
                        </m:r>
                      </m:sub>
                    </m:sSub>
                    <m:r>
                      <a:rPr lang="en-US" altLang="zh-CN" sz="2400" i="1" smtClean="0">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𝟎</m:t>
                    </m:r>
                  </m:oMath>
                </a14:m>
                <a:r>
                  <a:rPr lang="zh-CN" altLang="en-US" sz="2400" dirty="0"/>
                  <a:t>，这表示从</a:t>
                </a:r>
                <a:r>
                  <a:rPr lang="en-US" altLang="zh-CN" sz="2400" i="1" dirty="0"/>
                  <a:t>v</a:t>
                </a:r>
                <a:r>
                  <a:rPr lang="en-US" altLang="zh-CN" sz="2400" i="1" baseline="-25000" dirty="0"/>
                  <a:t>s</a:t>
                </a:r>
                <a:r>
                  <a:rPr lang="zh-CN" altLang="en-US" sz="2400" dirty="0"/>
                  <a:t>到</a:t>
                </a:r>
                <a:r>
                  <a:rPr lang="zh-CN" altLang="en-US" sz="2400" i="1" dirty="0"/>
                  <a:t> </a:t>
                </a:r>
                <a:r>
                  <a:rPr lang="en-US" altLang="zh-CN" sz="2400" i="1" dirty="0"/>
                  <a:t>v</a:t>
                </a:r>
                <a:r>
                  <a:rPr lang="en-US" altLang="zh-CN" sz="2400" i="1" baseline="-25000" dirty="0"/>
                  <a:t>s</a:t>
                </a:r>
                <a:r>
                  <a:rPr lang="zh-CN" altLang="en-US" sz="2400" dirty="0"/>
                  <a:t>的最短距离为0，其余节点</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𝒗</m:t>
                        </m:r>
                      </m:e>
                      <m:sub>
                        <m:r>
                          <a:rPr lang="en-US" altLang="zh-CN" sz="2400" i="1">
                            <a:latin typeface="Cambria Math" panose="02040503050406030204" pitchFamily="18" charset="0"/>
                          </a:rPr>
                          <m:t>𝒌</m:t>
                        </m:r>
                      </m:sub>
                    </m:sSub>
                  </m:oMath>
                </a14:m>
                <a:r>
                  <a:rPr lang="zh-CN" altLang="en-US" sz="2400" dirty="0"/>
                  <a:t>均给</a:t>
                </a:r>
                <a:r>
                  <a:rPr lang="en-US" altLang="zh-CN" sz="2400" dirty="0"/>
                  <a:t>T</a:t>
                </a:r>
                <a:r>
                  <a:rPr lang="zh-CN" altLang="en-US" sz="2400" dirty="0"/>
                  <a:t>标号，</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𝑻</m:t>
                        </m:r>
                        <m:r>
                          <a:rPr lang="en-US" altLang="zh-CN" sz="2400" i="1" smtClean="0">
                            <a:latin typeface="Cambria Math" panose="02040503050406030204" pitchFamily="18" charset="0"/>
                          </a:rPr>
                          <m:t>(</m:t>
                        </m:r>
                        <m:r>
                          <a:rPr lang="en-US" altLang="zh-CN" sz="2400" i="1">
                            <a:latin typeface="Cambria Math" panose="02040503050406030204" pitchFamily="18" charset="0"/>
                          </a:rPr>
                          <m:t>𝒗</m:t>
                        </m:r>
                      </m:e>
                      <m:sub>
                        <m:r>
                          <a:rPr lang="en-US" altLang="zh-CN" sz="2400" i="1">
                            <a:latin typeface="Cambria Math" panose="02040503050406030204" pitchFamily="18" charset="0"/>
                          </a:rPr>
                          <m:t>𝒌</m:t>
                        </m:r>
                      </m:sub>
                    </m:sSub>
                    <m:r>
                      <a:rPr lang="en-US" altLang="zh-CN" sz="2400" i="1" smtClean="0">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oMath>
                </a14:m>
                <a:r>
                  <a:rPr lang="zh-CN" altLang="en-US" sz="2400" dirty="0"/>
                  <a:t>。</a:t>
                </a:r>
              </a:p>
              <a:p>
                <a:pPr marL="0" indent="0" eaLnBrk="0" hangingPunct="0">
                  <a:lnSpc>
                    <a:spcPct val="110000"/>
                  </a:lnSpc>
                  <a:buNone/>
                </a:pPr>
                <a:r>
                  <a:rPr lang="zh-CN" altLang="en-US" sz="2400" dirty="0"/>
                  <a:t>2.设节点 </a:t>
                </a:r>
                <a:r>
                  <a:rPr lang="en-US" altLang="zh-CN" sz="2400" i="1" dirty="0"/>
                  <a:t>v</a:t>
                </a:r>
                <a:r>
                  <a:rPr lang="en-US" altLang="zh-CN" sz="2400" i="1" baseline="-25000" dirty="0"/>
                  <a:t>i</a:t>
                </a:r>
                <a:r>
                  <a:rPr lang="en-US" altLang="zh-CN" sz="2400" i="1" dirty="0"/>
                  <a:t> </a:t>
                </a:r>
                <a:r>
                  <a:rPr lang="zh-CN" altLang="en-US" sz="2400" dirty="0"/>
                  <a:t>为刚得到</a:t>
                </a:r>
                <a:r>
                  <a:rPr lang="en-US" altLang="zh-CN" sz="2400" dirty="0"/>
                  <a:t>P</a:t>
                </a:r>
                <a:r>
                  <a:rPr lang="zh-CN" altLang="en-US" sz="2400" dirty="0"/>
                  <a:t>标号的点，考虑点</a:t>
                </a:r>
                <a:r>
                  <a:rPr lang="en-US" altLang="zh-CN" sz="2400" dirty="0" err="1"/>
                  <a:t>v</a:t>
                </a:r>
                <a:r>
                  <a:rPr lang="en-US" altLang="zh-CN" sz="2400" baseline="-25000" dirty="0" err="1"/>
                  <a:t>j</a:t>
                </a:r>
                <a:r>
                  <a:rPr lang="en-US" altLang="zh-CN" sz="2400" dirty="0"/>
                  <a:t>，</a:t>
                </a:r>
                <a:r>
                  <a:rPr lang="zh-CN" altLang="en-US" sz="2400" dirty="0"/>
                  <a:t>其中</a:t>
                </a:r>
                <a14:m>
                  <m:oMath xmlns:m="http://schemas.openxmlformats.org/officeDocument/2006/math">
                    <m:sSub>
                      <m:sSubPr>
                        <m:ctrlPr>
                          <a:rPr lang="en-US" altLang="zh-CN" sz="2400" i="1">
                            <a:latin typeface="Cambria Math" panose="02040503050406030204" pitchFamily="18" charset="0"/>
                          </a:rPr>
                        </m:ctrlPr>
                      </m:sSubPr>
                      <m:e>
                        <m:r>
                          <a:rPr lang="en-US" altLang="zh-CN" sz="2400" i="1" smtClean="0">
                            <a:latin typeface="Cambria Math" panose="02040503050406030204" pitchFamily="18" charset="0"/>
                          </a:rPr>
                          <m:t>(</m:t>
                        </m:r>
                        <m:r>
                          <a:rPr lang="en-US" altLang="zh-CN" sz="2400" i="1">
                            <a:latin typeface="Cambria Math" panose="02040503050406030204" pitchFamily="18" charset="0"/>
                          </a:rPr>
                          <m:t>𝒗</m:t>
                        </m:r>
                      </m:e>
                      <m:sub>
                        <m:r>
                          <a:rPr lang="en-US" altLang="zh-CN" sz="2400" i="1">
                            <a:latin typeface="Cambria Math" panose="02040503050406030204" pitchFamily="18" charset="0"/>
                          </a:rPr>
                          <m:t>𝒊</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𝒗</m:t>
                        </m:r>
                      </m:e>
                      <m:sub>
                        <m:r>
                          <a:rPr lang="en-US" altLang="zh-CN" sz="2400" i="1">
                            <a:latin typeface="Cambria Math" panose="02040503050406030204" pitchFamily="18" charset="0"/>
                          </a:rPr>
                          <m:t>𝒋</m:t>
                        </m:r>
                      </m:sub>
                    </m:sSub>
                    <m:r>
                      <a:rPr lang="en-US" altLang="zh-CN" sz="2400" i="1" smtClean="0">
                        <a:latin typeface="Cambria Math" panose="02040503050406030204" pitchFamily="18" charset="0"/>
                      </a:rPr>
                      <m:t>)</m:t>
                    </m:r>
                    <m:r>
                      <a:rPr lang="zh-CN" altLang="en-US" sz="2400" i="1">
                        <a:latin typeface="Cambria Math" panose="02040503050406030204" pitchFamily="18" charset="0"/>
                      </a:rPr>
                      <m:t>𝝐</m:t>
                    </m:r>
                    <m:r>
                      <a:rPr lang="en-US" altLang="zh-CN" sz="2400" i="1">
                        <a:latin typeface="Cambria Math" panose="02040503050406030204" pitchFamily="18" charset="0"/>
                      </a:rPr>
                      <m:t>𝑬</m:t>
                    </m:r>
                  </m:oMath>
                </a14:m>
                <a:r>
                  <a:rPr lang="zh-CN" altLang="en-US" sz="2400" dirty="0"/>
                  <a:t> ，且</a:t>
                </a:r>
                <a:r>
                  <a:rPr lang="en-US" altLang="zh-CN" sz="2400" i="1" dirty="0" err="1"/>
                  <a:t>v</a:t>
                </a:r>
                <a:r>
                  <a:rPr lang="en-US" altLang="zh-CN" sz="2400" i="1" baseline="-25000" dirty="0" err="1"/>
                  <a:t>j</a:t>
                </a:r>
                <a:r>
                  <a:rPr lang="zh-CN" altLang="en-US" sz="2400" dirty="0"/>
                  <a:t>为</a:t>
                </a:r>
                <a:r>
                  <a:rPr lang="en-US" altLang="zh-CN" sz="2400" dirty="0"/>
                  <a:t>T</a:t>
                </a:r>
                <a:r>
                  <a:rPr lang="zh-CN" altLang="en-US" sz="2400" dirty="0"/>
                  <a:t>标号。对</a:t>
                </a:r>
                <a:r>
                  <a:rPr lang="en-US" altLang="zh-CN" sz="2400" i="1" dirty="0" err="1"/>
                  <a:t>v</a:t>
                </a:r>
                <a:r>
                  <a:rPr lang="en-US" altLang="zh-CN" sz="2400" i="1" baseline="-25000" dirty="0" err="1"/>
                  <a:t>j</a:t>
                </a:r>
                <a:r>
                  <a:rPr lang="zh-CN" altLang="en-US" sz="2400" dirty="0"/>
                  <a:t>的</a:t>
                </a:r>
                <a:r>
                  <a:rPr lang="en-US" altLang="zh-CN" sz="2400" dirty="0"/>
                  <a:t>T</a:t>
                </a:r>
                <a:r>
                  <a:rPr lang="zh-CN" altLang="en-US" sz="2400" dirty="0"/>
                  <a:t>标号进行如下修改：</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𝑻</m:t>
                        </m:r>
                        <m:r>
                          <a:rPr lang="en-US" altLang="zh-CN" sz="2400" i="1" smtClean="0">
                            <a:latin typeface="Cambria Math" panose="02040503050406030204" pitchFamily="18" charset="0"/>
                          </a:rPr>
                          <m:t>(</m:t>
                        </m:r>
                        <m:r>
                          <a:rPr lang="en-US" altLang="zh-CN" sz="2400" i="1">
                            <a:latin typeface="Cambria Math" panose="02040503050406030204" pitchFamily="18" charset="0"/>
                          </a:rPr>
                          <m:t>𝒗</m:t>
                        </m:r>
                      </m:e>
                      <m:sub>
                        <m:r>
                          <a:rPr lang="en-US" altLang="zh-CN" sz="2400" i="1">
                            <a:latin typeface="Cambria Math" panose="02040503050406030204" pitchFamily="18" charset="0"/>
                          </a:rPr>
                          <m:t>𝒋</m:t>
                        </m:r>
                      </m:sub>
                    </m:sSub>
                    <m:r>
                      <a:rPr lang="en-US" altLang="zh-CN" sz="2400" i="1" smtClean="0">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𝒎𝒊𝒏</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𝑻</m:t>
                        </m:r>
                        <m:r>
                          <a:rPr lang="en-US" altLang="zh-CN" sz="2400" i="1" smtClean="0">
                            <a:latin typeface="Cambria Math" panose="02040503050406030204" pitchFamily="18" charset="0"/>
                          </a:rPr>
                          <m:t>(</m:t>
                        </m:r>
                        <m:r>
                          <a:rPr lang="en-US" altLang="zh-CN" sz="2400" i="1">
                            <a:latin typeface="Cambria Math" panose="02040503050406030204" pitchFamily="18" charset="0"/>
                          </a:rPr>
                          <m:t>𝒗</m:t>
                        </m:r>
                      </m:e>
                      <m:sub>
                        <m:r>
                          <a:rPr lang="en-US" altLang="zh-CN" sz="2400" i="1">
                            <a:latin typeface="Cambria Math" panose="02040503050406030204" pitchFamily="18" charset="0"/>
                          </a:rPr>
                          <m:t>𝒋</m:t>
                        </m:r>
                      </m:sub>
                    </m:sSub>
                    <m:r>
                      <a:rPr lang="en-US" altLang="zh-CN" sz="2400" i="1" smtClean="0">
                        <a:latin typeface="Cambria Math" panose="02040503050406030204" pitchFamily="18" charset="0"/>
                      </a:rPr>
                      <m:t>)</m:t>
                    </m:r>
                  </m:oMath>
                </a14:m>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𝑷</m:t>
                        </m:r>
                        <m:r>
                          <a:rPr lang="en-US" altLang="zh-CN" sz="2400" i="1" smtClean="0">
                            <a:latin typeface="Cambria Math" panose="02040503050406030204" pitchFamily="18" charset="0"/>
                          </a:rPr>
                          <m:t>(</m:t>
                        </m:r>
                        <m:r>
                          <a:rPr lang="en-US" altLang="zh-CN" sz="2400" i="1">
                            <a:latin typeface="Cambria Math" panose="02040503050406030204" pitchFamily="18" charset="0"/>
                          </a:rPr>
                          <m:t>𝒗</m:t>
                        </m:r>
                      </m:e>
                      <m:sub>
                        <m:r>
                          <a:rPr lang="en-US" altLang="zh-CN" sz="2400" i="1">
                            <a:latin typeface="Cambria Math" panose="02040503050406030204" pitchFamily="18" charset="0"/>
                          </a:rPr>
                          <m:t>𝒊</m:t>
                        </m:r>
                      </m:sub>
                    </m:sSub>
                    <m:r>
                      <a:rPr lang="en-US" altLang="zh-CN" sz="2400" i="1" smtClean="0">
                        <a:latin typeface="Cambria Math" panose="02040503050406030204" pitchFamily="18" charset="0"/>
                      </a:rPr>
                      <m:t>)</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𝝎</m:t>
                        </m:r>
                      </m:e>
                      <m:sub>
                        <m:r>
                          <a:rPr lang="en-US" altLang="zh-CN" sz="2400" i="1">
                            <a:latin typeface="Cambria Math" panose="02040503050406030204" pitchFamily="18" charset="0"/>
                          </a:rPr>
                          <m:t>𝒊𝒋</m:t>
                        </m:r>
                      </m:sub>
                    </m:sSub>
                    <m:r>
                      <a:rPr lang="en-US" altLang="zh-CN" sz="2400" i="1">
                        <a:latin typeface="Cambria Math" panose="02040503050406030204" pitchFamily="18" charset="0"/>
                      </a:rPr>
                      <m:t>}</m:t>
                    </m:r>
                  </m:oMath>
                </a14:m>
                <a:endParaRPr lang="zh-CN" altLang="en-US" sz="2400" dirty="0"/>
              </a:p>
              <a:p>
                <a:pPr marL="0" indent="0" eaLnBrk="0" hangingPunct="0">
                  <a:spcBef>
                    <a:spcPct val="50000"/>
                  </a:spcBef>
                  <a:buNone/>
                </a:pPr>
                <a:r>
                  <a:rPr lang="zh-CN" altLang="en-US" sz="2400" dirty="0"/>
                  <a:t>3.比较所有具有</a:t>
                </a:r>
                <a:r>
                  <a:rPr lang="en-US" altLang="zh-CN" sz="2400" dirty="0"/>
                  <a:t>T</a:t>
                </a:r>
                <a:r>
                  <a:rPr lang="zh-CN" altLang="en-US" sz="2400" dirty="0"/>
                  <a:t>标号的节点，把最小者改为</a:t>
                </a:r>
                <a:r>
                  <a:rPr lang="en-US" altLang="zh-CN" sz="2400" dirty="0"/>
                  <a:t>P</a:t>
                </a:r>
                <a:r>
                  <a:rPr lang="zh-CN" altLang="en-US" sz="2400" dirty="0"/>
                  <a:t>标号，即：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𝑷</m:t>
                        </m:r>
                        <m:r>
                          <a:rPr lang="en-US" altLang="zh-CN" sz="2400" i="1" smtClean="0">
                            <a:latin typeface="Cambria Math" panose="02040503050406030204" pitchFamily="18" charset="0"/>
                          </a:rPr>
                          <m:t>(</m:t>
                        </m:r>
                        <m:r>
                          <a:rPr lang="en-US" altLang="zh-CN" sz="2400" i="1">
                            <a:latin typeface="Cambria Math" panose="02040503050406030204" pitchFamily="18" charset="0"/>
                          </a:rPr>
                          <m:t>𝒗</m:t>
                        </m:r>
                      </m:e>
                      <m:sub>
                        <m:r>
                          <a:rPr lang="en-US" altLang="zh-CN" sz="2400" i="1">
                            <a:latin typeface="Cambria Math" panose="02040503050406030204" pitchFamily="18" charset="0"/>
                          </a:rPr>
                          <m:t>𝒌</m:t>
                        </m:r>
                      </m:sub>
                    </m:sSub>
                    <m:r>
                      <a:rPr lang="en-US" altLang="zh-CN" sz="2400" i="1" smtClean="0">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𝒎𝒊𝒏</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𝑻</m:t>
                        </m:r>
                        <m:r>
                          <a:rPr lang="en-US" altLang="zh-CN" sz="2400" i="1" smtClean="0">
                            <a:latin typeface="Cambria Math" panose="02040503050406030204" pitchFamily="18" charset="0"/>
                          </a:rPr>
                          <m:t>(</m:t>
                        </m:r>
                        <m:r>
                          <a:rPr lang="en-US" altLang="zh-CN" sz="2400" i="1">
                            <a:latin typeface="Cambria Math" panose="02040503050406030204" pitchFamily="18" charset="0"/>
                          </a:rPr>
                          <m:t>𝒗</m:t>
                        </m:r>
                      </m:e>
                      <m:sub>
                        <m:r>
                          <a:rPr lang="en-US" altLang="zh-CN" sz="2400" i="1">
                            <a:latin typeface="Cambria Math" panose="02040503050406030204" pitchFamily="18" charset="0"/>
                          </a:rPr>
                          <m:t>𝒋</m:t>
                        </m:r>
                      </m:sub>
                    </m:sSub>
                    <m:r>
                      <a:rPr lang="en-US" altLang="zh-CN" sz="2400" i="1" smtClean="0">
                        <a:latin typeface="Cambria Math" panose="02040503050406030204" pitchFamily="18" charset="0"/>
                      </a:rPr>
                      <m:t>)</m:t>
                    </m:r>
                    <m:r>
                      <a:rPr lang="en-US" altLang="zh-CN" sz="2400" i="1">
                        <a:latin typeface="Cambria Math" panose="02040503050406030204" pitchFamily="18" charset="0"/>
                      </a:rPr>
                      <m:t>}</m:t>
                    </m:r>
                  </m:oMath>
                </a14:m>
                <a:endParaRPr lang="zh-CN" altLang="en-US" sz="2400" dirty="0"/>
              </a:p>
              <a:p>
                <a:pPr marL="0" indent="0" eaLnBrk="0" hangingPunct="0">
                  <a:lnSpc>
                    <a:spcPct val="110000"/>
                  </a:lnSpc>
                  <a:buNone/>
                </a:pPr>
                <a:r>
                  <a:rPr lang="zh-CN" altLang="en-US" sz="2400" dirty="0"/>
                  <a:t>当存在两个以上最小者时，可同时改为</a:t>
                </a:r>
                <a:r>
                  <a:rPr lang="en-US" altLang="zh-CN" sz="2400" dirty="0"/>
                  <a:t>P</a:t>
                </a:r>
                <a:r>
                  <a:rPr lang="zh-CN" altLang="en-US" sz="2400" dirty="0"/>
                  <a:t>标号。若全部节点均为</a:t>
                </a:r>
                <a:r>
                  <a:rPr lang="en-US" altLang="zh-CN" sz="2400" dirty="0"/>
                  <a:t>P</a:t>
                </a:r>
                <a:r>
                  <a:rPr lang="zh-CN" altLang="en-US" sz="2400" dirty="0"/>
                  <a:t>标号，则停止，否则用</a:t>
                </a:r>
                <a:r>
                  <a:rPr lang="en-US" altLang="zh-CN" sz="2400" i="1" dirty="0" err="1"/>
                  <a:t>v</a:t>
                </a:r>
                <a:r>
                  <a:rPr lang="en-US" altLang="zh-CN" sz="2400" i="1" baseline="-25000" dirty="0" err="1"/>
                  <a:t>k</a:t>
                </a:r>
                <a:r>
                  <a:rPr lang="zh-CN" altLang="en-US" sz="2400" dirty="0"/>
                  <a:t>代替</a:t>
                </a:r>
                <a:r>
                  <a:rPr lang="en-US" altLang="zh-CN" sz="2400" i="1" dirty="0"/>
                  <a:t>v</a:t>
                </a:r>
                <a:r>
                  <a:rPr lang="en-US" altLang="zh-CN" sz="2400" i="1" baseline="-25000" dirty="0"/>
                  <a:t>i</a:t>
                </a:r>
                <a:r>
                  <a:rPr lang="en-US" altLang="zh-CN" sz="2400" dirty="0"/>
                  <a:t>，</a:t>
                </a:r>
                <a:r>
                  <a:rPr lang="zh-CN" altLang="en-US" sz="2400" dirty="0"/>
                  <a:t>返回步骤</a:t>
                </a:r>
                <a:r>
                  <a:rPr lang="en-US" altLang="zh-CN" sz="2400" dirty="0"/>
                  <a:t>(</a:t>
                </a:r>
                <a:r>
                  <a:rPr lang="zh-CN" altLang="en-US" sz="2400" dirty="0"/>
                  <a:t>2</a:t>
                </a:r>
                <a:r>
                  <a:rPr lang="en-US" altLang="zh-CN" sz="2400" dirty="0"/>
                  <a:t>)</a:t>
                </a:r>
                <a:r>
                  <a:rPr lang="zh-CN" altLang="en-US" sz="2400" dirty="0"/>
                  <a:t>。</a:t>
                </a:r>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841" t="-10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24181510"/>
      </p:ext>
    </p:extLst>
  </p:cSld>
  <p:clrMapOvr>
    <a:masterClrMapping/>
  </p:clrMapOvr>
  <p:transition spd="slow" advTm="8000">
    <p:zoom/>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88" name="Group 36"/>
          <p:cNvGrpSpPr>
            <a:grpSpLocks/>
          </p:cNvGrpSpPr>
          <p:nvPr/>
        </p:nvGrpSpPr>
        <p:grpSpPr bwMode="auto">
          <a:xfrm>
            <a:off x="7896200" y="1484785"/>
            <a:ext cx="2771800" cy="1558529"/>
            <a:chOff x="1344" y="737"/>
            <a:chExt cx="2448" cy="1309"/>
          </a:xfrm>
        </p:grpSpPr>
        <p:sp>
          <p:nvSpPr>
            <p:cNvPr id="23562" name="Line 10"/>
            <p:cNvSpPr>
              <a:spLocks noChangeAspect="1" noChangeShapeType="1"/>
            </p:cNvSpPr>
            <p:nvPr/>
          </p:nvSpPr>
          <p:spPr bwMode="auto">
            <a:xfrm flipH="1">
              <a:off x="2079" y="1734"/>
              <a:ext cx="857" cy="0"/>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23564" name="Line 12"/>
            <p:cNvSpPr>
              <a:spLocks noChangeAspect="1" noChangeShapeType="1"/>
            </p:cNvSpPr>
            <p:nvPr/>
          </p:nvSpPr>
          <p:spPr bwMode="auto">
            <a:xfrm>
              <a:off x="2079" y="990"/>
              <a:ext cx="0" cy="744"/>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23565" name="Line 13"/>
            <p:cNvSpPr>
              <a:spLocks noChangeAspect="1" noChangeShapeType="1"/>
            </p:cNvSpPr>
            <p:nvPr/>
          </p:nvSpPr>
          <p:spPr bwMode="auto">
            <a:xfrm>
              <a:off x="2079" y="990"/>
              <a:ext cx="857" cy="0"/>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23566" name="Line 14"/>
            <p:cNvSpPr>
              <a:spLocks noChangeAspect="1" noChangeShapeType="1"/>
            </p:cNvSpPr>
            <p:nvPr/>
          </p:nvSpPr>
          <p:spPr bwMode="auto">
            <a:xfrm>
              <a:off x="2936" y="990"/>
              <a:ext cx="0" cy="744"/>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23567" name="Line 15"/>
            <p:cNvSpPr>
              <a:spLocks noChangeAspect="1" noChangeShapeType="1"/>
            </p:cNvSpPr>
            <p:nvPr/>
          </p:nvSpPr>
          <p:spPr bwMode="auto">
            <a:xfrm flipH="1" flipV="1">
              <a:off x="1589" y="1415"/>
              <a:ext cx="490" cy="319"/>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23568" name="Line 16"/>
            <p:cNvSpPr>
              <a:spLocks noChangeAspect="1" noChangeShapeType="1"/>
            </p:cNvSpPr>
            <p:nvPr/>
          </p:nvSpPr>
          <p:spPr bwMode="auto">
            <a:xfrm flipV="1">
              <a:off x="1589" y="990"/>
              <a:ext cx="490" cy="425"/>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23569" name="Line 17"/>
            <p:cNvSpPr>
              <a:spLocks noChangeAspect="1" noChangeShapeType="1"/>
            </p:cNvSpPr>
            <p:nvPr/>
          </p:nvSpPr>
          <p:spPr bwMode="auto">
            <a:xfrm>
              <a:off x="2936" y="990"/>
              <a:ext cx="490" cy="319"/>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23570" name="Line 18"/>
            <p:cNvSpPr>
              <a:spLocks noChangeAspect="1" noChangeShapeType="1"/>
            </p:cNvSpPr>
            <p:nvPr/>
          </p:nvSpPr>
          <p:spPr bwMode="auto">
            <a:xfrm flipH="1">
              <a:off x="2936" y="1309"/>
              <a:ext cx="490" cy="425"/>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23571" name="Line 19"/>
            <p:cNvSpPr>
              <a:spLocks noChangeAspect="1" noChangeShapeType="1"/>
            </p:cNvSpPr>
            <p:nvPr/>
          </p:nvSpPr>
          <p:spPr bwMode="auto">
            <a:xfrm>
              <a:off x="2079" y="990"/>
              <a:ext cx="857" cy="744"/>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23572" name="Text Box 20"/>
            <p:cNvSpPr txBox="1">
              <a:spLocks noChangeAspect="1" noChangeArrowheads="1"/>
            </p:cNvSpPr>
            <p:nvPr/>
          </p:nvSpPr>
          <p:spPr bwMode="auto">
            <a:xfrm>
              <a:off x="1344" y="1217"/>
              <a:ext cx="367"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1500" b="1" i="1"/>
                <a:t>v</a:t>
              </a:r>
              <a:r>
                <a:rPr lang="en-US" altLang="zh-CN" sz="1500" b="1" baseline="-25000"/>
                <a:t>1</a:t>
              </a:r>
              <a:endParaRPr lang="en-US" altLang="zh-CN" sz="1500"/>
            </a:p>
          </p:txBody>
        </p:sp>
        <p:sp>
          <p:nvSpPr>
            <p:cNvPr id="23573" name="Text Box 21"/>
            <p:cNvSpPr txBox="1">
              <a:spLocks noChangeAspect="1" noChangeArrowheads="1"/>
            </p:cNvSpPr>
            <p:nvPr/>
          </p:nvSpPr>
          <p:spPr bwMode="auto">
            <a:xfrm>
              <a:off x="1985" y="737"/>
              <a:ext cx="367"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1500" b="1" i="1"/>
                <a:t>v</a:t>
              </a:r>
              <a:r>
                <a:rPr lang="en-US" altLang="zh-CN" sz="1500" b="1" baseline="-25000"/>
                <a:t>2</a:t>
              </a:r>
              <a:endParaRPr lang="en-US" altLang="zh-CN" sz="1500"/>
            </a:p>
          </p:txBody>
        </p:sp>
        <p:sp>
          <p:nvSpPr>
            <p:cNvPr id="23574" name="Text Box 22"/>
            <p:cNvSpPr txBox="1">
              <a:spLocks noChangeAspect="1" noChangeArrowheads="1"/>
            </p:cNvSpPr>
            <p:nvPr/>
          </p:nvSpPr>
          <p:spPr bwMode="auto">
            <a:xfrm>
              <a:off x="1985" y="1728"/>
              <a:ext cx="367"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1500" b="1" i="1"/>
                <a:t>v</a:t>
              </a:r>
              <a:r>
                <a:rPr lang="en-US" altLang="zh-CN" sz="1500" b="1" baseline="-25000"/>
                <a:t>3</a:t>
              </a:r>
              <a:endParaRPr lang="en-US" altLang="zh-CN" sz="1500"/>
            </a:p>
          </p:txBody>
        </p:sp>
        <p:sp>
          <p:nvSpPr>
            <p:cNvPr id="23575" name="Text Box 23"/>
            <p:cNvSpPr txBox="1">
              <a:spLocks noChangeAspect="1" noChangeArrowheads="1"/>
            </p:cNvSpPr>
            <p:nvPr/>
          </p:nvSpPr>
          <p:spPr bwMode="auto">
            <a:xfrm>
              <a:off x="2849" y="738"/>
              <a:ext cx="367"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1500" b="1" i="1" dirty="0"/>
                <a:t>v</a:t>
              </a:r>
              <a:r>
                <a:rPr lang="en-US" altLang="zh-CN" sz="1500" b="1" baseline="-25000" dirty="0"/>
                <a:t>4</a:t>
              </a:r>
              <a:endParaRPr lang="en-US" altLang="zh-CN" sz="1500" dirty="0"/>
            </a:p>
          </p:txBody>
        </p:sp>
        <p:sp>
          <p:nvSpPr>
            <p:cNvPr id="23576" name="Text Box 24"/>
            <p:cNvSpPr txBox="1">
              <a:spLocks noChangeAspect="1" noChangeArrowheads="1"/>
            </p:cNvSpPr>
            <p:nvPr/>
          </p:nvSpPr>
          <p:spPr bwMode="auto">
            <a:xfrm>
              <a:off x="3425" y="1162"/>
              <a:ext cx="367"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1500" b="1" i="1"/>
                <a:t>v</a:t>
              </a:r>
              <a:r>
                <a:rPr lang="en-US" altLang="zh-CN" sz="1500" b="1" baseline="-25000"/>
                <a:t>6</a:t>
              </a:r>
              <a:endParaRPr lang="en-US" altLang="zh-CN" sz="1500"/>
            </a:p>
          </p:txBody>
        </p:sp>
        <p:sp>
          <p:nvSpPr>
            <p:cNvPr id="23577" name="Text Box 25"/>
            <p:cNvSpPr txBox="1">
              <a:spLocks noChangeAspect="1" noChangeArrowheads="1"/>
            </p:cNvSpPr>
            <p:nvPr/>
          </p:nvSpPr>
          <p:spPr bwMode="auto">
            <a:xfrm>
              <a:off x="2849" y="1728"/>
              <a:ext cx="367"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1500" b="1" i="1"/>
                <a:t>v</a:t>
              </a:r>
              <a:r>
                <a:rPr lang="en-US" altLang="zh-CN" sz="1500" b="1" baseline="-25000"/>
                <a:t>5</a:t>
              </a:r>
              <a:endParaRPr lang="en-US" altLang="zh-CN" sz="1500"/>
            </a:p>
          </p:txBody>
        </p:sp>
        <p:sp>
          <p:nvSpPr>
            <p:cNvPr id="23578" name="Text Box 26"/>
            <p:cNvSpPr txBox="1">
              <a:spLocks noChangeAspect="1" noChangeArrowheads="1"/>
            </p:cNvSpPr>
            <p:nvPr/>
          </p:nvSpPr>
          <p:spPr bwMode="auto">
            <a:xfrm>
              <a:off x="1696" y="1007"/>
              <a:ext cx="368" cy="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1500" b="1"/>
                <a:t>3</a:t>
              </a:r>
            </a:p>
          </p:txBody>
        </p:sp>
        <p:sp>
          <p:nvSpPr>
            <p:cNvPr id="23579" name="Text Box 27"/>
            <p:cNvSpPr txBox="1">
              <a:spLocks noChangeAspect="1" noChangeArrowheads="1"/>
            </p:cNvSpPr>
            <p:nvPr/>
          </p:nvSpPr>
          <p:spPr bwMode="auto">
            <a:xfrm>
              <a:off x="1697" y="1554"/>
              <a:ext cx="367"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1500" b="1"/>
                <a:t>5</a:t>
              </a:r>
            </a:p>
          </p:txBody>
        </p:sp>
        <p:sp>
          <p:nvSpPr>
            <p:cNvPr id="23580" name="Text Box 28"/>
            <p:cNvSpPr txBox="1">
              <a:spLocks noChangeAspect="1" noChangeArrowheads="1"/>
            </p:cNvSpPr>
            <p:nvPr/>
          </p:nvSpPr>
          <p:spPr bwMode="auto">
            <a:xfrm>
              <a:off x="2324" y="748"/>
              <a:ext cx="367"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1500" b="1"/>
                <a:t>2</a:t>
              </a:r>
            </a:p>
          </p:txBody>
        </p:sp>
        <p:sp>
          <p:nvSpPr>
            <p:cNvPr id="23581" name="Text Box 29"/>
            <p:cNvSpPr txBox="1">
              <a:spLocks noChangeAspect="1" noChangeArrowheads="1"/>
            </p:cNvSpPr>
            <p:nvPr/>
          </p:nvSpPr>
          <p:spPr bwMode="auto">
            <a:xfrm>
              <a:off x="2436" y="1142"/>
              <a:ext cx="367"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1500" b="1"/>
                <a:t>2</a:t>
              </a:r>
            </a:p>
          </p:txBody>
        </p:sp>
        <p:sp>
          <p:nvSpPr>
            <p:cNvPr id="23582" name="Text Box 30"/>
            <p:cNvSpPr txBox="1">
              <a:spLocks noChangeAspect="1" noChangeArrowheads="1"/>
            </p:cNvSpPr>
            <p:nvPr/>
          </p:nvSpPr>
          <p:spPr bwMode="auto">
            <a:xfrm>
              <a:off x="2354" y="1693"/>
              <a:ext cx="36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1500" b="1"/>
                <a:t>4</a:t>
              </a:r>
            </a:p>
          </p:txBody>
        </p:sp>
        <p:sp>
          <p:nvSpPr>
            <p:cNvPr id="23583" name="Text Box 31"/>
            <p:cNvSpPr txBox="1">
              <a:spLocks noChangeAspect="1" noChangeArrowheads="1"/>
            </p:cNvSpPr>
            <p:nvPr/>
          </p:nvSpPr>
          <p:spPr bwMode="auto">
            <a:xfrm>
              <a:off x="2897" y="1203"/>
              <a:ext cx="367"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1500" b="1"/>
                <a:t>2</a:t>
              </a:r>
            </a:p>
          </p:txBody>
        </p:sp>
        <p:sp>
          <p:nvSpPr>
            <p:cNvPr id="23584" name="Text Box 32"/>
            <p:cNvSpPr txBox="1">
              <a:spLocks noChangeAspect="1" noChangeArrowheads="1"/>
            </p:cNvSpPr>
            <p:nvPr/>
          </p:nvSpPr>
          <p:spPr bwMode="auto">
            <a:xfrm>
              <a:off x="3137" y="977"/>
              <a:ext cx="367"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1500" b="1"/>
                <a:t>4</a:t>
              </a:r>
            </a:p>
          </p:txBody>
        </p:sp>
        <p:sp>
          <p:nvSpPr>
            <p:cNvPr id="23585" name="Text Box 33"/>
            <p:cNvSpPr txBox="1">
              <a:spLocks noChangeAspect="1" noChangeArrowheads="1"/>
            </p:cNvSpPr>
            <p:nvPr/>
          </p:nvSpPr>
          <p:spPr bwMode="auto">
            <a:xfrm>
              <a:off x="3136" y="1505"/>
              <a:ext cx="368"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1500" b="1"/>
                <a:t>2</a:t>
              </a:r>
            </a:p>
          </p:txBody>
        </p:sp>
        <p:sp>
          <p:nvSpPr>
            <p:cNvPr id="23587" name="Text Box 35"/>
            <p:cNvSpPr txBox="1">
              <a:spLocks noChangeAspect="1" noChangeArrowheads="1"/>
            </p:cNvSpPr>
            <p:nvPr/>
          </p:nvSpPr>
          <p:spPr bwMode="auto">
            <a:xfrm>
              <a:off x="1937" y="1227"/>
              <a:ext cx="367"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1500" b="1"/>
                <a:t>1</a:t>
              </a:r>
            </a:p>
          </p:txBody>
        </p:sp>
      </p:grpSp>
      <p:sp>
        <p:nvSpPr>
          <p:cNvPr id="23622" name="Rectangle 70"/>
          <p:cNvSpPr>
            <a:spLocks noChangeArrowheads="1"/>
          </p:cNvSpPr>
          <p:nvPr/>
        </p:nvSpPr>
        <p:spPr bwMode="auto">
          <a:xfrm>
            <a:off x="-167067" y="2441907"/>
            <a:ext cx="60579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zh-CN" altLang="en-US" b="1" dirty="0"/>
              <a:t> </a:t>
            </a:r>
          </a:p>
        </p:txBody>
      </p:sp>
      <p:sp>
        <p:nvSpPr>
          <p:cNvPr id="2" name="标题 1"/>
          <p:cNvSpPr>
            <a:spLocks noGrp="1"/>
          </p:cNvSpPr>
          <p:nvPr>
            <p:ph type="title"/>
          </p:nvPr>
        </p:nvSpPr>
        <p:spPr/>
        <p:txBody>
          <a:bodyPr/>
          <a:lstStyle/>
          <a:p>
            <a:r>
              <a:rPr lang="zh-CN" altLang="en-US" sz="2400" dirty="0"/>
              <a:t>例：用</a:t>
            </a:r>
            <a:r>
              <a:rPr lang="en-US" altLang="zh-CN" sz="2400" dirty="0" err="1"/>
              <a:t>Dijkstra</a:t>
            </a:r>
            <a:r>
              <a:rPr lang="zh-CN" altLang="en-US" sz="2400" dirty="0"/>
              <a:t>算法求下图从</a:t>
            </a:r>
            <a:r>
              <a:rPr lang="en-US" altLang="zh-CN" sz="2400" dirty="0"/>
              <a:t>v</a:t>
            </a:r>
            <a:r>
              <a:rPr lang="en-US" altLang="zh-CN" sz="2400" baseline="-25000" dirty="0"/>
              <a:t>1</a:t>
            </a:r>
            <a:r>
              <a:rPr lang="zh-CN" altLang="en-US" sz="2400" dirty="0"/>
              <a:t>到</a:t>
            </a:r>
            <a:r>
              <a:rPr lang="en-US" altLang="zh-CN" sz="2400" dirty="0"/>
              <a:t>v</a:t>
            </a:r>
            <a:r>
              <a:rPr lang="en-US" altLang="zh-CN" sz="2400" baseline="-25000" dirty="0"/>
              <a:t>6</a:t>
            </a:r>
            <a:r>
              <a:rPr lang="zh-CN" altLang="en-US" sz="2400" dirty="0"/>
              <a:t>的最短路。</a:t>
            </a: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pPr marL="0" indent="0">
                  <a:buNone/>
                </a:pPr>
                <a:r>
                  <a:rPr lang="zh-CN" altLang="en-US" sz="1800" dirty="0"/>
                  <a:t>解 </a:t>
                </a:r>
                <a:r>
                  <a:rPr lang="en-US" altLang="zh-CN" sz="1800" dirty="0"/>
                  <a:t>:(</a:t>
                </a:r>
                <a:r>
                  <a:rPr lang="zh-CN" altLang="en-US" sz="1800" dirty="0"/>
                  <a:t>1</a:t>
                </a:r>
                <a:r>
                  <a:rPr lang="en-US" altLang="zh-CN" sz="1800" dirty="0"/>
                  <a:t>)</a:t>
                </a:r>
                <a:r>
                  <a:rPr lang="zh-CN" altLang="en-US" sz="1800" dirty="0"/>
                  <a:t>首先给</a:t>
                </a:r>
                <a:r>
                  <a:rPr lang="en-US" altLang="zh-CN" sz="1800" i="1" dirty="0"/>
                  <a:t>v</a:t>
                </a:r>
                <a:r>
                  <a:rPr lang="en-US" altLang="zh-CN" sz="1800" baseline="-30000" dirty="0"/>
                  <a:t>1</a:t>
                </a:r>
                <a:r>
                  <a:rPr lang="zh-CN" altLang="en-US" sz="1800" dirty="0"/>
                  <a:t>以</a:t>
                </a:r>
                <a:r>
                  <a:rPr lang="en-US" altLang="zh-CN" sz="1800" dirty="0"/>
                  <a:t>P</a:t>
                </a:r>
                <a:r>
                  <a:rPr lang="zh-CN" altLang="en-US" sz="1800" dirty="0"/>
                  <a:t>标号，给其余所有点</a:t>
                </a:r>
                <a:r>
                  <a:rPr lang="en-US" altLang="zh-CN" sz="1800" dirty="0"/>
                  <a:t>T</a:t>
                </a:r>
                <a:r>
                  <a:rPr lang="zh-CN" altLang="en-US" sz="1800" dirty="0"/>
                  <a:t>标号。</a:t>
                </a:r>
              </a:p>
              <a:p>
                <a:pPr marL="0" indent="0">
                  <a:buNone/>
                </a:pP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𝑷</m:t>
                        </m:r>
                        <m:r>
                          <a:rPr lang="en-US" altLang="zh-CN" sz="1800" i="1" smtClean="0">
                            <a:latin typeface="Cambria Math" panose="02040503050406030204" pitchFamily="18" charset="0"/>
                          </a:rPr>
                          <m:t>(</m:t>
                        </m:r>
                        <m:r>
                          <a:rPr lang="en-US" altLang="zh-CN" sz="1800" i="1">
                            <a:latin typeface="Cambria Math" panose="02040503050406030204" pitchFamily="18" charset="0"/>
                          </a:rPr>
                          <m:t>𝒗</m:t>
                        </m:r>
                      </m:e>
                      <m:sub>
                        <m:r>
                          <a:rPr lang="en-US" altLang="zh-CN" sz="1800" i="1">
                            <a:latin typeface="Cambria Math" panose="02040503050406030204" pitchFamily="18" charset="0"/>
                          </a:rPr>
                          <m:t>𝟏</m:t>
                        </m:r>
                      </m:sub>
                    </m:sSub>
                    <m:r>
                      <a:rPr lang="en-US" altLang="zh-CN" sz="1800" i="1" smtClean="0">
                        <a:latin typeface="Cambria Math" panose="02040503050406030204" pitchFamily="18" charset="0"/>
                      </a:rPr>
                      <m:t>)</m:t>
                    </m:r>
                    <m:r>
                      <a:rPr lang="en-US" altLang="zh-CN" sz="1800" i="1">
                        <a:latin typeface="Cambria Math" panose="02040503050406030204" pitchFamily="18" charset="0"/>
                      </a:rPr>
                      <m:t>=</m:t>
                    </m:r>
                    <m:r>
                      <a:rPr lang="en-US" altLang="zh-CN" sz="1800" i="1">
                        <a:latin typeface="Cambria Math" panose="02040503050406030204" pitchFamily="18" charset="0"/>
                      </a:rPr>
                      <m:t>𝟎</m:t>
                    </m:r>
                  </m:oMath>
                </a14:m>
                <a:r>
                  <a:rPr lang="zh-CN" altLang="en-US"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𝑻</m:t>
                        </m:r>
                        <m:r>
                          <a:rPr lang="en-US" altLang="zh-CN" sz="1800" i="1" smtClean="0">
                            <a:latin typeface="Cambria Math" panose="02040503050406030204" pitchFamily="18" charset="0"/>
                          </a:rPr>
                          <m:t>(</m:t>
                        </m:r>
                        <m:r>
                          <a:rPr lang="en-US" altLang="zh-CN" sz="1800" i="1">
                            <a:latin typeface="Cambria Math" panose="02040503050406030204" pitchFamily="18" charset="0"/>
                          </a:rPr>
                          <m:t>𝒗</m:t>
                        </m:r>
                      </m:e>
                      <m:sub>
                        <m:r>
                          <a:rPr lang="en-US" altLang="zh-CN" sz="1800" i="1">
                            <a:latin typeface="Cambria Math" panose="02040503050406030204" pitchFamily="18" charset="0"/>
                          </a:rPr>
                          <m:t>𝒊</m:t>
                        </m:r>
                      </m:sub>
                    </m:sSub>
                    <m:r>
                      <a:rPr lang="en-US" altLang="zh-CN" sz="1800" i="1" smtClean="0">
                        <a:latin typeface="Cambria Math" panose="02040503050406030204" pitchFamily="18" charset="0"/>
                      </a:rPr>
                      <m:t>)</m:t>
                    </m:r>
                    <m:r>
                      <a:rPr lang="en-US" altLang="zh-CN" sz="1800" i="1">
                        <a:latin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m:t>
                    </m:r>
                    <m:r>
                      <a:rPr lang="en-US" altLang="zh-CN" sz="1800">
                        <a:latin typeface="Cambria Math" panose="02040503050406030204" pitchFamily="18" charset="0"/>
                        <a:ea typeface="Cambria Math" panose="02040503050406030204" pitchFamily="18" charset="0"/>
                      </a:rPr>
                      <m:t> </m:t>
                    </m:r>
                    <m:r>
                      <a:rPr lang="en-US" altLang="zh-CN" sz="1800" smtClean="0">
                        <a:latin typeface="Cambria Math" panose="02040503050406030204" pitchFamily="18" charset="0"/>
                        <a:ea typeface="Cambria Math" panose="02040503050406030204" pitchFamily="18" charset="0"/>
                      </a:rPr>
                      <m:t>(</m:t>
                    </m:r>
                    <m:r>
                      <a:rPr lang="en-US" altLang="zh-CN" sz="1800">
                        <a:latin typeface="Cambria Math" panose="02040503050406030204" pitchFamily="18" charset="0"/>
                        <a:ea typeface="Cambria Math" panose="02040503050406030204" pitchFamily="18" charset="0"/>
                      </a:rPr>
                      <m:t>𝐢</m:t>
                    </m:r>
                    <m:r>
                      <a:rPr lang="en-US" altLang="zh-CN" sz="1800">
                        <a:latin typeface="Cambria Math" panose="02040503050406030204" pitchFamily="18" charset="0"/>
                        <a:ea typeface="Cambria Math" panose="02040503050406030204" pitchFamily="18" charset="0"/>
                      </a:rPr>
                      <m:t>=</m:t>
                    </m:r>
                    <m:r>
                      <a:rPr lang="en-US" altLang="zh-CN" sz="1800">
                        <a:latin typeface="Cambria Math" panose="02040503050406030204" pitchFamily="18" charset="0"/>
                        <a:ea typeface="Cambria Math" panose="02040503050406030204" pitchFamily="18" charset="0"/>
                      </a:rPr>
                      <m:t>𝟐</m:t>
                    </m:r>
                    <m:r>
                      <a:rPr lang="en-US" altLang="zh-CN" sz="1800">
                        <a:latin typeface="Cambria Math" panose="02040503050406030204" pitchFamily="18" charset="0"/>
                        <a:ea typeface="Cambria Math" panose="02040503050406030204" pitchFamily="18" charset="0"/>
                      </a:rPr>
                      <m:t>,</m:t>
                    </m:r>
                    <m:r>
                      <a:rPr lang="en-US" altLang="zh-CN" sz="1800">
                        <a:latin typeface="Cambria Math" panose="02040503050406030204" pitchFamily="18" charset="0"/>
                        <a:ea typeface="Cambria Math" panose="02040503050406030204" pitchFamily="18" charset="0"/>
                      </a:rPr>
                      <m:t>𝟑</m:t>
                    </m:r>
                    <m:r>
                      <a:rPr lang="en-US" altLang="zh-CN" sz="1800">
                        <a:latin typeface="Cambria Math" panose="02040503050406030204" pitchFamily="18" charset="0"/>
                        <a:ea typeface="Cambria Math" panose="02040503050406030204" pitchFamily="18" charset="0"/>
                      </a:rPr>
                      <m:t>,…,</m:t>
                    </m:r>
                    <m:r>
                      <a:rPr lang="en-US" altLang="zh-CN" sz="1800">
                        <a:latin typeface="Cambria Math" panose="02040503050406030204" pitchFamily="18" charset="0"/>
                        <a:ea typeface="Cambria Math" panose="02040503050406030204" pitchFamily="18" charset="0"/>
                      </a:rPr>
                      <m:t>𝟔</m:t>
                    </m:r>
                    <m:r>
                      <a:rPr lang="en-US" altLang="zh-CN" sz="1800" smtClean="0">
                        <a:latin typeface="Cambria Math" panose="02040503050406030204" pitchFamily="18" charset="0"/>
                        <a:ea typeface="Cambria Math" panose="02040503050406030204" pitchFamily="18" charset="0"/>
                      </a:rPr>
                      <m:t>)</m:t>
                    </m:r>
                  </m:oMath>
                </a14:m>
                <a:endParaRPr lang="en-US" altLang="zh-CN" sz="1800" dirty="0"/>
              </a:p>
              <a:p>
                <a:pPr marL="0" indent="0">
                  <a:buNone/>
                </a:pPr>
                <a:r>
                  <a:rPr lang="en-US" altLang="zh-CN" sz="1800" dirty="0"/>
                  <a:t>(2)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𝑻</m:t>
                        </m:r>
                        <m:r>
                          <a:rPr lang="en-US" altLang="zh-CN" sz="1800" i="1" smtClean="0">
                            <a:latin typeface="Cambria Math" panose="02040503050406030204" pitchFamily="18" charset="0"/>
                          </a:rPr>
                          <m:t>(</m:t>
                        </m:r>
                        <m:r>
                          <a:rPr lang="en-US" altLang="zh-CN" sz="1800" i="1">
                            <a:latin typeface="Cambria Math" panose="02040503050406030204" pitchFamily="18" charset="0"/>
                          </a:rPr>
                          <m:t>𝒗</m:t>
                        </m:r>
                      </m:e>
                      <m:sub>
                        <m:r>
                          <a:rPr lang="en-US" altLang="zh-CN" sz="1800" i="1">
                            <a:latin typeface="Cambria Math" panose="02040503050406030204" pitchFamily="18" charset="0"/>
                          </a:rPr>
                          <m:t>𝟐</m:t>
                        </m:r>
                      </m:sub>
                    </m:sSub>
                    <m:r>
                      <a:rPr lang="en-US" altLang="zh-CN" sz="1800" i="1" smtClean="0">
                        <a:latin typeface="Cambria Math" panose="02040503050406030204" pitchFamily="18" charset="0"/>
                      </a:rPr>
                      <m:t>)</m:t>
                    </m:r>
                    <m:r>
                      <a:rPr lang="en-US" altLang="zh-CN" sz="1800" i="1">
                        <a:latin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𝒎𝒊𝒏</m:t>
                    </m:r>
                    <m:r>
                      <a:rPr lang="en-US" altLang="zh-CN" sz="1800">
                        <a:latin typeface="Cambria Math" panose="02040503050406030204" pitchFamily="18" charset="0"/>
                        <a:ea typeface="Cambria Math" panose="02040503050406030204" pitchFamily="18" charset="0"/>
                      </a:rPr>
                      <m:t> [</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𝑻</m:t>
                        </m:r>
                        <m:r>
                          <a:rPr lang="en-US" altLang="zh-CN" sz="1800" i="1" smtClean="0">
                            <a:latin typeface="Cambria Math" panose="02040503050406030204" pitchFamily="18" charset="0"/>
                          </a:rPr>
                          <m:t>(</m:t>
                        </m:r>
                        <m:r>
                          <a:rPr lang="en-US" altLang="zh-CN" sz="1800" i="1">
                            <a:latin typeface="Cambria Math" panose="02040503050406030204" pitchFamily="18" charset="0"/>
                          </a:rPr>
                          <m:t>𝒗</m:t>
                        </m:r>
                      </m:e>
                      <m:sub>
                        <m:r>
                          <a:rPr lang="en-US" altLang="zh-CN" sz="1800" i="1">
                            <a:latin typeface="Cambria Math" panose="02040503050406030204" pitchFamily="18" charset="0"/>
                          </a:rPr>
                          <m:t>𝟐</m:t>
                        </m:r>
                      </m:sub>
                    </m:sSub>
                    <m:r>
                      <a:rPr lang="en-US" altLang="zh-CN" sz="1800" i="1" smtClean="0">
                        <a:latin typeface="Cambria Math" panose="02040503050406030204" pitchFamily="18" charset="0"/>
                      </a:rPr>
                      <m:t>)</m:t>
                    </m:r>
                    <m:r>
                      <m:rPr>
                        <m:nor/>
                      </m:rPr>
                      <a:rPr lang="en-US" altLang="zh-CN" sz="1800" dirty="0"/>
                      <m:t>, </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𝑷</m:t>
                        </m:r>
                        <m:r>
                          <a:rPr lang="en-US" altLang="zh-CN" sz="1800" i="1" smtClean="0">
                            <a:latin typeface="Cambria Math" panose="02040503050406030204" pitchFamily="18" charset="0"/>
                          </a:rPr>
                          <m:t>(</m:t>
                        </m:r>
                        <m:r>
                          <a:rPr lang="en-US" altLang="zh-CN" sz="1800" i="1">
                            <a:latin typeface="Cambria Math" panose="02040503050406030204" pitchFamily="18" charset="0"/>
                          </a:rPr>
                          <m:t>𝒗</m:t>
                        </m:r>
                      </m:e>
                      <m:sub>
                        <m:r>
                          <a:rPr lang="en-US" altLang="zh-CN" sz="1800" i="1">
                            <a:latin typeface="Cambria Math" panose="02040503050406030204" pitchFamily="18" charset="0"/>
                          </a:rPr>
                          <m:t>𝟏</m:t>
                        </m:r>
                      </m:sub>
                    </m:sSub>
                    <m:r>
                      <a:rPr lang="en-US" altLang="zh-CN" sz="1800" i="1" smtClean="0">
                        <a:latin typeface="Cambria Math" panose="02040503050406030204" pitchFamily="18" charset="0"/>
                      </a:rPr>
                      <m:t>)</m:t>
                    </m:r>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𝝎</m:t>
                        </m:r>
                      </m:e>
                      <m:sub>
                        <m:r>
                          <a:rPr lang="en-US" altLang="zh-CN" sz="1800" i="1">
                            <a:latin typeface="Cambria Math" panose="02040503050406030204" pitchFamily="18" charset="0"/>
                          </a:rPr>
                          <m:t>𝟏𝟐</m:t>
                        </m:r>
                      </m:sub>
                    </m:sSub>
                    <m:r>
                      <a:rPr lang="en-US" altLang="zh-CN" sz="1800">
                        <a:latin typeface="Cambria Math" panose="02040503050406030204" pitchFamily="18" charset="0"/>
                        <a:ea typeface="Cambria Math" panose="02040503050406030204" pitchFamily="18" charset="0"/>
                      </a:rPr>
                      <m:t>]</m:t>
                    </m:r>
                  </m:oMath>
                </a14:m>
                <a:r>
                  <a:rPr lang="en-US" altLang="zh-CN" sz="1800" dirty="0"/>
                  <a:t>=</a:t>
                </a:r>
                <a14:m>
                  <m:oMath xmlns:m="http://schemas.openxmlformats.org/officeDocument/2006/math">
                    <m:r>
                      <a:rPr lang="en-US" altLang="zh-CN" sz="1800" i="1">
                        <a:latin typeface="Cambria Math" panose="02040503050406030204" pitchFamily="18" charset="0"/>
                        <a:ea typeface="Cambria Math" panose="02040503050406030204" pitchFamily="18" charset="0"/>
                      </a:rPr>
                      <m:t>𝒎𝒊𝒏</m:t>
                    </m:r>
                    <m:r>
                      <a:rPr lang="en-US" altLang="zh-CN" sz="1800">
                        <a:latin typeface="Cambria Math" panose="02040503050406030204" pitchFamily="18" charset="0"/>
                        <a:ea typeface="Cambria Math" panose="02040503050406030204" pitchFamily="18" charset="0"/>
                      </a:rPr>
                      <m:t> [</m:t>
                    </m:r>
                    <m:r>
                      <a:rPr lang="en-US" altLang="zh-CN" sz="1800" i="1">
                        <a:latin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m:t>
                    </m:r>
                    <m:r>
                      <m:rPr>
                        <m:nor/>
                      </m:rPr>
                      <a:rPr lang="en-US" altLang="zh-CN" sz="1800" dirty="0"/>
                      <m:t>,0+3]=3</m:t>
                    </m:r>
                  </m:oMath>
                </a14:m>
                <a:endParaRPr lang="en-US" altLang="zh-CN" sz="1800" dirty="0"/>
              </a:p>
              <a:p>
                <a:pPr marL="0" indent="0">
                  <a:buNone/>
                </a:pP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𝑻</m:t>
                        </m:r>
                        <m:r>
                          <a:rPr lang="en-US" altLang="zh-CN" sz="1800" i="1" smtClean="0">
                            <a:latin typeface="Cambria Math" panose="02040503050406030204" pitchFamily="18" charset="0"/>
                          </a:rPr>
                          <m:t>(</m:t>
                        </m:r>
                        <m:r>
                          <a:rPr lang="en-US" altLang="zh-CN" sz="1800" i="1">
                            <a:latin typeface="Cambria Math" panose="02040503050406030204" pitchFamily="18" charset="0"/>
                          </a:rPr>
                          <m:t>𝒗</m:t>
                        </m:r>
                      </m:e>
                      <m:sub>
                        <m:r>
                          <a:rPr lang="en-US" altLang="zh-CN" sz="1800" i="1">
                            <a:latin typeface="Cambria Math" panose="02040503050406030204" pitchFamily="18" charset="0"/>
                          </a:rPr>
                          <m:t>𝟑</m:t>
                        </m:r>
                      </m:sub>
                    </m:sSub>
                    <m:r>
                      <a:rPr lang="en-US" altLang="zh-CN" sz="1800" i="1" smtClean="0">
                        <a:latin typeface="Cambria Math" panose="02040503050406030204" pitchFamily="18" charset="0"/>
                      </a:rPr>
                      <m:t>)</m:t>
                    </m:r>
                    <m:r>
                      <a:rPr lang="en-US" altLang="zh-CN" sz="1800" i="1">
                        <a:latin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𝒎𝒊𝒏</m:t>
                    </m:r>
                    <m:r>
                      <a:rPr lang="en-US" altLang="zh-CN" sz="1800">
                        <a:latin typeface="Cambria Math" panose="02040503050406030204" pitchFamily="18" charset="0"/>
                        <a:ea typeface="Cambria Math" panose="02040503050406030204" pitchFamily="18" charset="0"/>
                      </a:rPr>
                      <m:t> [</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𝑻</m:t>
                        </m:r>
                        <m:r>
                          <a:rPr lang="en-US" altLang="zh-CN" sz="1800" i="1" smtClean="0">
                            <a:latin typeface="Cambria Math" panose="02040503050406030204" pitchFamily="18" charset="0"/>
                          </a:rPr>
                          <m:t>(</m:t>
                        </m:r>
                        <m:r>
                          <a:rPr lang="en-US" altLang="zh-CN" sz="1800" i="1">
                            <a:latin typeface="Cambria Math" panose="02040503050406030204" pitchFamily="18" charset="0"/>
                          </a:rPr>
                          <m:t>𝒗</m:t>
                        </m:r>
                      </m:e>
                      <m:sub>
                        <m:r>
                          <a:rPr lang="en-US" altLang="zh-CN" sz="1800" i="1">
                            <a:latin typeface="Cambria Math" panose="02040503050406030204" pitchFamily="18" charset="0"/>
                          </a:rPr>
                          <m:t>𝟑</m:t>
                        </m:r>
                      </m:sub>
                    </m:sSub>
                    <m:r>
                      <a:rPr lang="en-US" altLang="zh-CN" sz="1800" i="1" smtClean="0">
                        <a:latin typeface="Cambria Math" panose="02040503050406030204" pitchFamily="18" charset="0"/>
                      </a:rPr>
                      <m:t>)</m:t>
                    </m:r>
                    <m:r>
                      <m:rPr>
                        <m:nor/>
                      </m:rPr>
                      <a:rPr lang="en-US" altLang="zh-CN" sz="1800" dirty="0"/>
                      <m:t>, </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𝑷</m:t>
                        </m:r>
                        <m:r>
                          <a:rPr lang="en-US" altLang="zh-CN" sz="1800" i="1" smtClean="0">
                            <a:latin typeface="Cambria Math" panose="02040503050406030204" pitchFamily="18" charset="0"/>
                          </a:rPr>
                          <m:t>(</m:t>
                        </m:r>
                        <m:r>
                          <a:rPr lang="en-US" altLang="zh-CN" sz="1800" i="1">
                            <a:latin typeface="Cambria Math" panose="02040503050406030204" pitchFamily="18" charset="0"/>
                          </a:rPr>
                          <m:t>𝒗</m:t>
                        </m:r>
                      </m:e>
                      <m:sub>
                        <m:r>
                          <a:rPr lang="en-US" altLang="zh-CN" sz="1800" i="1">
                            <a:latin typeface="Cambria Math" panose="02040503050406030204" pitchFamily="18" charset="0"/>
                          </a:rPr>
                          <m:t>𝟏</m:t>
                        </m:r>
                      </m:sub>
                    </m:sSub>
                    <m:r>
                      <a:rPr lang="en-US" altLang="zh-CN" sz="1800" i="1" smtClean="0">
                        <a:latin typeface="Cambria Math" panose="02040503050406030204" pitchFamily="18" charset="0"/>
                      </a:rPr>
                      <m:t>)</m:t>
                    </m:r>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𝝎</m:t>
                        </m:r>
                      </m:e>
                      <m:sub>
                        <m:r>
                          <a:rPr lang="en-US" altLang="zh-CN" sz="1800" i="1">
                            <a:latin typeface="Cambria Math" panose="02040503050406030204" pitchFamily="18" charset="0"/>
                          </a:rPr>
                          <m:t>𝟏𝟑</m:t>
                        </m:r>
                      </m:sub>
                    </m:sSub>
                    <m:r>
                      <a:rPr lang="en-US" altLang="zh-CN" sz="1800">
                        <a:latin typeface="Cambria Math" panose="02040503050406030204" pitchFamily="18" charset="0"/>
                        <a:ea typeface="Cambria Math" panose="02040503050406030204" pitchFamily="18" charset="0"/>
                      </a:rPr>
                      <m:t>]</m:t>
                    </m:r>
                  </m:oMath>
                </a14:m>
                <a:r>
                  <a:rPr lang="en-US" altLang="zh-CN" sz="1800" dirty="0"/>
                  <a:t>=</a:t>
                </a:r>
                <a14:m>
                  <m:oMath xmlns:m="http://schemas.openxmlformats.org/officeDocument/2006/math">
                    <m:r>
                      <a:rPr lang="en-US" altLang="zh-CN" sz="1800" i="1">
                        <a:latin typeface="Cambria Math" panose="02040503050406030204" pitchFamily="18" charset="0"/>
                        <a:ea typeface="Cambria Math" panose="02040503050406030204" pitchFamily="18" charset="0"/>
                      </a:rPr>
                      <m:t>𝒎𝒊𝒏</m:t>
                    </m:r>
                    <m:r>
                      <m:rPr>
                        <m:nor/>
                      </m:rPr>
                      <a:rPr lang="en-US" altLang="zh-CN" sz="1800" dirty="0"/>
                      <m:t>,0+5]=5</m:t>
                    </m:r>
                  </m:oMath>
                </a14:m>
                <a:endParaRPr lang="zh-CN" altLang="en-US" sz="1800" dirty="0"/>
              </a:p>
              <a:p>
                <a:pPr marL="0" indent="0">
                  <a:buNone/>
                </a:pPr>
                <a:r>
                  <a:rPr lang="en-US" altLang="zh-CN" sz="1800" dirty="0"/>
                  <a:t>(3)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𝑷</m:t>
                        </m:r>
                        <m:r>
                          <a:rPr lang="en-US" altLang="zh-CN" sz="1800" i="1" smtClean="0">
                            <a:latin typeface="Cambria Math" panose="02040503050406030204" pitchFamily="18" charset="0"/>
                          </a:rPr>
                          <m:t>(</m:t>
                        </m:r>
                        <m:r>
                          <a:rPr lang="en-US" altLang="zh-CN" sz="1800" i="1">
                            <a:latin typeface="Cambria Math" panose="02040503050406030204" pitchFamily="18" charset="0"/>
                          </a:rPr>
                          <m:t>𝒗</m:t>
                        </m:r>
                      </m:e>
                      <m:sub>
                        <m:r>
                          <a:rPr lang="en-US" altLang="zh-CN" sz="1800" i="1">
                            <a:latin typeface="Cambria Math" panose="02040503050406030204" pitchFamily="18" charset="0"/>
                          </a:rPr>
                          <m:t>𝟐</m:t>
                        </m:r>
                      </m:sub>
                    </m:sSub>
                    <m:r>
                      <a:rPr lang="en-US" altLang="zh-CN" sz="1800" i="1" smtClean="0">
                        <a:latin typeface="Cambria Math" panose="02040503050406030204" pitchFamily="18" charset="0"/>
                      </a:rPr>
                      <m:t>)</m:t>
                    </m:r>
                  </m:oMath>
                </a14:m>
                <a:r>
                  <a:rPr lang="en-US" altLang="zh-CN" sz="1800" dirty="0"/>
                  <a:t>=3</a:t>
                </a:r>
              </a:p>
              <a:p>
                <a:pPr marL="0" indent="0">
                  <a:buNone/>
                </a:pPr>
                <a:r>
                  <a:rPr lang="en-US" altLang="zh-CN" sz="1800" dirty="0"/>
                  <a:t>(4)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𝑻</m:t>
                        </m:r>
                        <m:r>
                          <a:rPr lang="en-US" altLang="zh-CN" sz="1800" i="1" smtClean="0">
                            <a:latin typeface="Cambria Math" panose="02040503050406030204" pitchFamily="18" charset="0"/>
                          </a:rPr>
                          <m:t>(</m:t>
                        </m:r>
                        <m:r>
                          <a:rPr lang="en-US" altLang="zh-CN" sz="1800" i="1">
                            <a:latin typeface="Cambria Math" panose="02040503050406030204" pitchFamily="18" charset="0"/>
                          </a:rPr>
                          <m:t>𝒗</m:t>
                        </m:r>
                      </m:e>
                      <m:sub>
                        <m:r>
                          <a:rPr lang="en-US" altLang="zh-CN" sz="1800" i="1">
                            <a:latin typeface="Cambria Math" panose="02040503050406030204" pitchFamily="18" charset="0"/>
                          </a:rPr>
                          <m:t>𝟑</m:t>
                        </m:r>
                      </m:sub>
                    </m:sSub>
                    <m:r>
                      <a:rPr lang="en-US" altLang="zh-CN" sz="1800" i="1" smtClean="0">
                        <a:latin typeface="Cambria Math" panose="02040503050406030204" pitchFamily="18" charset="0"/>
                      </a:rPr>
                      <m:t>)</m:t>
                    </m:r>
                    <m:r>
                      <a:rPr lang="en-US" altLang="zh-CN" sz="1800" i="1">
                        <a:latin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𝒎𝒊𝒏</m:t>
                    </m:r>
                    <m:r>
                      <a:rPr lang="en-US" altLang="zh-CN" sz="1800">
                        <a:latin typeface="Cambria Math" panose="02040503050406030204" pitchFamily="18" charset="0"/>
                        <a:ea typeface="Cambria Math" panose="02040503050406030204" pitchFamily="18" charset="0"/>
                      </a:rPr>
                      <m:t> [</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𝑻</m:t>
                        </m:r>
                        <m:r>
                          <a:rPr lang="en-US" altLang="zh-CN" sz="1800" i="1" smtClean="0">
                            <a:latin typeface="Cambria Math" panose="02040503050406030204" pitchFamily="18" charset="0"/>
                          </a:rPr>
                          <m:t>(</m:t>
                        </m:r>
                        <m:r>
                          <a:rPr lang="en-US" altLang="zh-CN" sz="1800" i="1">
                            <a:latin typeface="Cambria Math" panose="02040503050406030204" pitchFamily="18" charset="0"/>
                          </a:rPr>
                          <m:t>𝒗</m:t>
                        </m:r>
                      </m:e>
                      <m:sub>
                        <m:r>
                          <a:rPr lang="en-US" altLang="zh-CN" sz="1800" i="1">
                            <a:latin typeface="Cambria Math" panose="02040503050406030204" pitchFamily="18" charset="0"/>
                          </a:rPr>
                          <m:t>𝟑</m:t>
                        </m:r>
                      </m:sub>
                    </m:sSub>
                    <m:r>
                      <a:rPr lang="en-US" altLang="zh-CN" sz="1800" i="1" smtClean="0">
                        <a:latin typeface="Cambria Math" panose="02040503050406030204" pitchFamily="18" charset="0"/>
                      </a:rPr>
                      <m:t>)</m:t>
                    </m:r>
                    <m:r>
                      <m:rPr>
                        <m:nor/>
                      </m:rPr>
                      <a:rPr lang="en-US" altLang="zh-CN" sz="1800" dirty="0"/>
                      <m:t>, </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𝑷</m:t>
                        </m:r>
                        <m:r>
                          <a:rPr lang="en-US" altLang="zh-CN" sz="1800" i="1" smtClean="0">
                            <a:latin typeface="Cambria Math" panose="02040503050406030204" pitchFamily="18" charset="0"/>
                          </a:rPr>
                          <m:t>(</m:t>
                        </m:r>
                        <m:r>
                          <a:rPr lang="en-US" altLang="zh-CN" sz="1800" i="1">
                            <a:latin typeface="Cambria Math" panose="02040503050406030204" pitchFamily="18" charset="0"/>
                          </a:rPr>
                          <m:t>𝒗</m:t>
                        </m:r>
                      </m:e>
                      <m:sub>
                        <m:r>
                          <a:rPr lang="en-US" altLang="zh-CN" sz="1800" i="1">
                            <a:latin typeface="Cambria Math" panose="02040503050406030204" pitchFamily="18" charset="0"/>
                          </a:rPr>
                          <m:t>𝟐</m:t>
                        </m:r>
                      </m:sub>
                    </m:sSub>
                    <m:r>
                      <a:rPr lang="en-US" altLang="zh-CN" sz="1800" i="1" smtClean="0">
                        <a:latin typeface="Cambria Math" panose="02040503050406030204" pitchFamily="18" charset="0"/>
                      </a:rPr>
                      <m:t>)</m:t>
                    </m:r>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𝝎</m:t>
                        </m:r>
                      </m:e>
                      <m:sub>
                        <m:r>
                          <a:rPr lang="en-US" altLang="zh-CN" sz="1800" i="1">
                            <a:latin typeface="Cambria Math" panose="02040503050406030204" pitchFamily="18" charset="0"/>
                          </a:rPr>
                          <m:t>𝟐𝟑</m:t>
                        </m:r>
                      </m:sub>
                    </m:sSub>
                    <m:r>
                      <a:rPr lang="en-US" altLang="zh-CN" sz="1800">
                        <a:latin typeface="Cambria Math" panose="02040503050406030204" pitchFamily="18" charset="0"/>
                        <a:ea typeface="Cambria Math" panose="02040503050406030204" pitchFamily="18" charset="0"/>
                      </a:rPr>
                      <m:t>]</m:t>
                    </m:r>
                  </m:oMath>
                </a14:m>
                <a:r>
                  <a:rPr lang="en-US" altLang="zh-CN" sz="1800" dirty="0"/>
                  <a:t>=</a:t>
                </a:r>
                <a14:m>
                  <m:oMath xmlns:m="http://schemas.openxmlformats.org/officeDocument/2006/math">
                    <m:r>
                      <a:rPr lang="en-US" altLang="zh-CN" sz="1800" i="1">
                        <a:latin typeface="Cambria Math" panose="02040503050406030204" pitchFamily="18" charset="0"/>
                        <a:ea typeface="Cambria Math" panose="02040503050406030204" pitchFamily="18" charset="0"/>
                      </a:rPr>
                      <m:t>𝒎𝒊𝒏</m:t>
                    </m:r>
                    <m:r>
                      <a:rPr lang="en-US" altLang="zh-CN" sz="1800">
                        <a:latin typeface="Cambria Math" panose="02040503050406030204" pitchFamily="18" charset="0"/>
                        <a:ea typeface="Cambria Math" panose="02040503050406030204" pitchFamily="18" charset="0"/>
                      </a:rPr>
                      <m:t> [</m:t>
                    </m:r>
                    <m:r>
                      <m:rPr>
                        <m:nor/>
                      </m:rPr>
                      <a:rPr lang="en-US" altLang="zh-CN" sz="1800">
                        <a:latin typeface="Cambria Math" panose="02040503050406030204" pitchFamily="18" charset="0"/>
                        <a:ea typeface="Cambria Math" panose="02040503050406030204" pitchFamily="18" charset="0"/>
                      </a:rPr>
                      <m:t>5</m:t>
                    </m:r>
                    <m:r>
                      <m:rPr>
                        <m:nor/>
                      </m:rPr>
                      <a:rPr lang="en-US" altLang="zh-CN" sz="1800" dirty="0"/>
                      <m:t>,3+1]=</m:t>
                    </m:r>
                    <m:r>
                      <a:rPr lang="en-US" altLang="zh-CN" sz="1800" dirty="0">
                        <a:latin typeface="Cambria Math" panose="02040503050406030204" pitchFamily="18" charset="0"/>
                      </a:rPr>
                      <m:t>𝟒</m:t>
                    </m:r>
                  </m:oMath>
                </a14:m>
                <a:endParaRPr lang="en-US" altLang="zh-CN" sz="1800" dirty="0">
                  <a:latin typeface="Cambria Math" panose="02040503050406030204" pitchFamily="18" charset="0"/>
                </a:endParaRPr>
              </a:p>
              <a:p>
                <a:pPr marL="0" indent="0">
                  <a:buNone/>
                </a:pP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𝑻</m:t>
                        </m:r>
                        <m:r>
                          <a:rPr lang="en-US" altLang="zh-CN" sz="1800" i="1" smtClean="0">
                            <a:latin typeface="Cambria Math" panose="02040503050406030204" pitchFamily="18" charset="0"/>
                          </a:rPr>
                          <m:t>(</m:t>
                        </m:r>
                        <m:r>
                          <a:rPr lang="en-US" altLang="zh-CN" sz="1800" i="1">
                            <a:latin typeface="Cambria Math" panose="02040503050406030204" pitchFamily="18" charset="0"/>
                          </a:rPr>
                          <m:t>𝒗</m:t>
                        </m:r>
                      </m:e>
                      <m:sub>
                        <m:r>
                          <a:rPr lang="en-US" altLang="zh-CN" sz="1800" i="1">
                            <a:latin typeface="Cambria Math" panose="02040503050406030204" pitchFamily="18" charset="0"/>
                          </a:rPr>
                          <m:t>𝟒</m:t>
                        </m:r>
                      </m:sub>
                    </m:sSub>
                    <m:r>
                      <a:rPr lang="en-US" altLang="zh-CN" sz="1800" i="1" smtClean="0">
                        <a:latin typeface="Cambria Math" panose="02040503050406030204" pitchFamily="18" charset="0"/>
                      </a:rPr>
                      <m:t>)</m:t>
                    </m:r>
                    <m:r>
                      <a:rPr lang="en-US" altLang="zh-CN" sz="1800" i="1">
                        <a:latin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𝒎𝒊𝒏</m:t>
                    </m:r>
                    <m:r>
                      <a:rPr lang="en-US" altLang="zh-CN" sz="1800">
                        <a:latin typeface="Cambria Math" panose="02040503050406030204" pitchFamily="18" charset="0"/>
                        <a:ea typeface="Cambria Math" panose="02040503050406030204" pitchFamily="18" charset="0"/>
                      </a:rPr>
                      <m:t> [</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𝑻</m:t>
                        </m:r>
                        <m:r>
                          <a:rPr lang="en-US" altLang="zh-CN" sz="1800" i="1" smtClean="0">
                            <a:latin typeface="Cambria Math" panose="02040503050406030204" pitchFamily="18" charset="0"/>
                          </a:rPr>
                          <m:t>(</m:t>
                        </m:r>
                        <m:r>
                          <a:rPr lang="en-US" altLang="zh-CN" sz="1800" i="1">
                            <a:latin typeface="Cambria Math" panose="02040503050406030204" pitchFamily="18" charset="0"/>
                          </a:rPr>
                          <m:t>𝒗</m:t>
                        </m:r>
                      </m:e>
                      <m:sub>
                        <m:r>
                          <a:rPr lang="en-US" altLang="zh-CN" sz="1800" i="1">
                            <a:latin typeface="Cambria Math" panose="02040503050406030204" pitchFamily="18" charset="0"/>
                          </a:rPr>
                          <m:t>𝟒</m:t>
                        </m:r>
                      </m:sub>
                    </m:sSub>
                    <m:r>
                      <a:rPr lang="en-US" altLang="zh-CN" sz="1800" i="1" smtClean="0">
                        <a:latin typeface="Cambria Math" panose="02040503050406030204" pitchFamily="18" charset="0"/>
                      </a:rPr>
                      <m:t>)</m:t>
                    </m:r>
                    <m:r>
                      <m:rPr>
                        <m:nor/>
                      </m:rPr>
                      <a:rPr lang="en-US" altLang="zh-CN" sz="1800" dirty="0"/>
                      <m:t>, </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𝑷</m:t>
                        </m:r>
                        <m:r>
                          <a:rPr lang="en-US" altLang="zh-CN" sz="1800" i="1" smtClean="0">
                            <a:latin typeface="Cambria Math" panose="02040503050406030204" pitchFamily="18" charset="0"/>
                          </a:rPr>
                          <m:t>(</m:t>
                        </m:r>
                        <m:r>
                          <a:rPr lang="en-US" altLang="zh-CN" sz="1800" i="1">
                            <a:latin typeface="Cambria Math" panose="02040503050406030204" pitchFamily="18" charset="0"/>
                          </a:rPr>
                          <m:t>𝒗</m:t>
                        </m:r>
                      </m:e>
                      <m:sub>
                        <m:r>
                          <a:rPr lang="en-US" altLang="zh-CN" sz="1800" i="1">
                            <a:latin typeface="Cambria Math" panose="02040503050406030204" pitchFamily="18" charset="0"/>
                          </a:rPr>
                          <m:t>𝟐</m:t>
                        </m:r>
                      </m:sub>
                    </m:sSub>
                    <m:r>
                      <a:rPr lang="en-US" altLang="zh-CN" sz="1800" i="1" smtClean="0">
                        <a:latin typeface="Cambria Math" panose="02040503050406030204" pitchFamily="18" charset="0"/>
                      </a:rPr>
                      <m:t>)</m:t>
                    </m:r>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𝝎</m:t>
                        </m:r>
                      </m:e>
                      <m:sub>
                        <m:r>
                          <a:rPr lang="en-US" altLang="zh-CN" sz="1800" i="1">
                            <a:latin typeface="Cambria Math" panose="02040503050406030204" pitchFamily="18" charset="0"/>
                          </a:rPr>
                          <m:t>𝟐𝟒</m:t>
                        </m:r>
                      </m:sub>
                    </m:sSub>
                    <m:r>
                      <a:rPr lang="en-US" altLang="zh-CN" sz="1800">
                        <a:latin typeface="Cambria Math" panose="02040503050406030204" pitchFamily="18" charset="0"/>
                        <a:ea typeface="Cambria Math" panose="02040503050406030204" pitchFamily="18" charset="0"/>
                      </a:rPr>
                      <m:t>]</m:t>
                    </m:r>
                  </m:oMath>
                </a14:m>
                <a:r>
                  <a:rPr lang="en-US" altLang="zh-CN" sz="1800" dirty="0"/>
                  <a:t>=</a:t>
                </a:r>
                <a14:m>
                  <m:oMath xmlns:m="http://schemas.openxmlformats.org/officeDocument/2006/math">
                    <m:r>
                      <a:rPr lang="en-US" altLang="zh-CN" sz="1800" i="1">
                        <a:latin typeface="Cambria Math" panose="02040503050406030204" pitchFamily="18" charset="0"/>
                        <a:ea typeface="Cambria Math" panose="02040503050406030204" pitchFamily="18" charset="0"/>
                      </a:rPr>
                      <m:t>𝒎𝒊𝒏</m:t>
                    </m:r>
                    <m:r>
                      <a:rPr lang="en-US" altLang="zh-CN" sz="1800">
                        <a:latin typeface="Cambria Math" panose="02040503050406030204" pitchFamily="18" charset="0"/>
                        <a:ea typeface="Cambria Math" panose="02040503050406030204" pitchFamily="18" charset="0"/>
                      </a:rPr>
                      <m:t> [</m:t>
                    </m:r>
                    <m:r>
                      <a:rPr lang="en-US" altLang="zh-CN" sz="1800" i="1">
                        <a:latin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m:t>
                    </m:r>
                    <m:r>
                      <m:rPr>
                        <m:nor/>
                      </m:rPr>
                      <a:rPr lang="en-US" altLang="zh-CN" sz="1800" dirty="0"/>
                      <m:t>,3+2]=5</m:t>
                    </m:r>
                  </m:oMath>
                </a14:m>
                <a:endParaRPr lang="zh-CN" altLang="en-US" sz="1800" dirty="0"/>
              </a:p>
              <a:p>
                <a:pPr marL="0" indent="0">
                  <a:buNone/>
                </a:pP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𝑻</m:t>
                        </m:r>
                        <m:r>
                          <a:rPr lang="en-US" altLang="zh-CN" sz="1800" i="1" smtClean="0">
                            <a:latin typeface="Cambria Math" panose="02040503050406030204" pitchFamily="18" charset="0"/>
                          </a:rPr>
                          <m:t>(</m:t>
                        </m:r>
                        <m:r>
                          <a:rPr lang="en-US" altLang="zh-CN" sz="1800" i="1">
                            <a:latin typeface="Cambria Math" panose="02040503050406030204" pitchFamily="18" charset="0"/>
                          </a:rPr>
                          <m:t>𝒗</m:t>
                        </m:r>
                      </m:e>
                      <m:sub>
                        <m:r>
                          <a:rPr lang="en-US" altLang="zh-CN" sz="1800" i="1">
                            <a:latin typeface="Cambria Math" panose="02040503050406030204" pitchFamily="18" charset="0"/>
                          </a:rPr>
                          <m:t>𝟓</m:t>
                        </m:r>
                      </m:sub>
                    </m:sSub>
                    <m:r>
                      <a:rPr lang="en-US" altLang="zh-CN" sz="1800" i="1" smtClean="0">
                        <a:latin typeface="Cambria Math" panose="02040503050406030204" pitchFamily="18" charset="0"/>
                      </a:rPr>
                      <m:t>)</m:t>
                    </m:r>
                    <m:r>
                      <a:rPr lang="en-US" altLang="zh-CN" sz="1800" i="1">
                        <a:latin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𝒎𝒊𝒏</m:t>
                    </m:r>
                    <m:r>
                      <a:rPr lang="en-US" altLang="zh-CN" sz="1800">
                        <a:latin typeface="Cambria Math" panose="02040503050406030204" pitchFamily="18" charset="0"/>
                        <a:ea typeface="Cambria Math" panose="02040503050406030204" pitchFamily="18" charset="0"/>
                      </a:rPr>
                      <m:t> [</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𝑻</m:t>
                        </m:r>
                        <m:r>
                          <a:rPr lang="en-US" altLang="zh-CN" sz="1800" i="1" smtClean="0">
                            <a:latin typeface="Cambria Math" panose="02040503050406030204" pitchFamily="18" charset="0"/>
                          </a:rPr>
                          <m:t>(</m:t>
                        </m:r>
                        <m:r>
                          <a:rPr lang="en-US" altLang="zh-CN" sz="1800" i="1">
                            <a:latin typeface="Cambria Math" panose="02040503050406030204" pitchFamily="18" charset="0"/>
                          </a:rPr>
                          <m:t>𝒗</m:t>
                        </m:r>
                      </m:e>
                      <m:sub>
                        <m:r>
                          <a:rPr lang="en-US" altLang="zh-CN" sz="1800" i="1">
                            <a:latin typeface="Cambria Math" panose="02040503050406030204" pitchFamily="18" charset="0"/>
                          </a:rPr>
                          <m:t>𝟓</m:t>
                        </m:r>
                      </m:sub>
                    </m:sSub>
                    <m:r>
                      <a:rPr lang="en-US" altLang="zh-CN" sz="1800" i="1" smtClean="0">
                        <a:latin typeface="Cambria Math" panose="02040503050406030204" pitchFamily="18" charset="0"/>
                      </a:rPr>
                      <m:t>)</m:t>
                    </m:r>
                    <m:r>
                      <m:rPr>
                        <m:nor/>
                      </m:rPr>
                      <a:rPr lang="en-US" altLang="zh-CN" sz="1800" dirty="0"/>
                      <m:t>, </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𝑷</m:t>
                        </m:r>
                        <m:r>
                          <a:rPr lang="en-US" altLang="zh-CN" sz="1800" i="1" smtClean="0">
                            <a:latin typeface="Cambria Math" panose="02040503050406030204" pitchFamily="18" charset="0"/>
                          </a:rPr>
                          <m:t>(</m:t>
                        </m:r>
                        <m:r>
                          <a:rPr lang="en-US" altLang="zh-CN" sz="1800" i="1">
                            <a:latin typeface="Cambria Math" panose="02040503050406030204" pitchFamily="18" charset="0"/>
                          </a:rPr>
                          <m:t>𝒗</m:t>
                        </m:r>
                      </m:e>
                      <m:sub>
                        <m:r>
                          <a:rPr lang="en-US" altLang="zh-CN" sz="1800" i="1">
                            <a:latin typeface="Cambria Math" panose="02040503050406030204" pitchFamily="18" charset="0"/>
                          </a:rPr>
                          <m:t>𝟐</m:t>
                        </m:r>
                      </m:sub>
                    </m:sSub>
                    <m:r>
                      <a:rPr lang="en-US" altLang="zh-CN" sz="1800" i="1" smtClean="0">
                        <a:latin typeface="Cambria Math" panose="02040503050406030204" pitchFamily="18" charset="0"/>
                      </a:rPr>
                      <m:t>)</m:t>
                    </m:r>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𝝎</m:t>
                        </m:r>
                      </m:e>
                      <m:sub>
                        <m:r>
                          <a:rPr lang="en-US" altLang="zh-CN" sz="1800" i="1">
                            <a:latin typeface="Cambria Math" panose="02040503050406030204" pitchFamily="18" charset="0"/>
                          </a:rPr>
                          <m:t>𝟐𝟓</m:t>
                        </m:r>
                      </m:sub>
                    </m:sSub>
                    <m:r>
                      <a:rPr lang="en-US" altLang="zh-CN" sz="1800">
                        <a:latin typeface="Cambria Math" panose="02040503050406030204" pitchFamily="18" charset="0"/>
                        <a:ea typeface="Cambria Math" panose="02040503050406030204" pitchFamily="18" charset="0"/>
                      </a:rPr>
                      <m:t>]</m:t>
                    </m:r>
                  </m:oMath>
                </a14:m>
                <a:r>
                  <a:rPr lang="en-US" altLang="zh-CN" sz="1800" dirty="0"/>
                  <a:t>=</a:t>
                </a:r>
                <a14:m>
                  <m:oMath xmlns:m="http://schemas.openxmlformats.org/officeDocument/2006/math">
                    <m:r>
                      <a:rPr lang="en-US" altLang="zh-CN" sz="1800" i="1">
                        <a:latin typeface="Cambria Math" panose="02040503050406030204" pitchFamily="18" charset="0"/>
                        <a:ea typeface="Cambria Math" panose="02040503050406030204" pitchFamily="18" charset="0"/>
                      </a:rPr>
                      <m:t>𝒎𝒊𝒏</m:t>
                    </m:r>
                    <m:r>
                      <a:rPr lang="en-US" altLang="zh-CN" sz="1800">
                        <a:latin typeface="Cambria Math" panose="02040503050406030204" pitchFamily="18" charset="0"/>
                        <a:ea typeface="Cambria Math" panose="02040503050406030204" pitchFamily="18" charset="0"/>
                      </a:rPr>
                      <m:t> [</m:t>
                    </m:r>
                    <m:r>
                      <a:rPr lang="en-US" altLang="zh-CN" sz="1800" i="1">
                        <a:latin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m:t>
                    </m:r>
                    <m:r>
                      <m:rPr>
                        <m:nor/>
                      </m:rPr>
                      <a:rPr lang="en-US" altLang="zh-CN" sz="1800" dirty="0"/>
                      <m:t>,3+2]=5</m:t>
                    </m:r>
                  </m:oMath>
                </a14:m>
                <a:endParaRPr lang="en-US" altLang="zh-CN" sz="1800" dirty="0"/>
              </a:p>
              <a:p>
                <a:pPr marL="0" indent="0">
                  <a:buNone/>
                </a:pPr>
                <a:r>
                  <a:rPr lang="en-US" altLang="zh-CN" sz="1800" dirty="0"/>
                  <a:t>(5)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𝑷</m:t>
                        </m:r>
                        <m:r>
                          <a:rPr lang="en-US" altLang="zh-CN" sz="1800" i="1" smtClean="0">
                            <a:latin typeface="Cambria Math" panose="02040503050406030204" pitchFamily="18" charset="0"/>
                          </a:rPr>
                          <m:t>(</m:t>
                        </m:r>
                        <m:r>
                          <a:rPr lang="en-US" altLang="zh-CN" sz="1800" i="1">
                            <a:latin typeface="Cambria Math" panose="02040503050406030204" pitchFamily="18" charset="0"/>
                          </a:rPr>
                          <m:t>𝒗</m:t>
                        </m:r>
                      </m:e>
                      <m:sub>
                        <m:r>
                          <a:rPr lang="en-US" altLang="zh-CN" sz="1800" i="1">
                            <a:latin typeface="Cambria Math" panose="02040503050406030204" pitchFamily="18" charset="0"/>
                          </a:rPr>
                          <m:t>𝟑</m:t>
                        </m:r>
                      </m:sub>
                    </m:sSub>
                    <m:r>
                      <a:rPr lang="en-US" altLang="zh-CN" sz="1800" i="1" smtClean="0">
                        <a:latin typeface="Cambria Math" panose="02040503050406030204" pitchFamily="18" charset="0"/>
                      </a:rPr>
                      <m:t>)</m:t>
                    </m:r>
                    <m:r>
                      <a:rPr lang="en-US" altLang="zh-CN" sz="1800" i="1">
                        <a:latin typeface="Cambria Math" panose="02040503050406030204" pitchFamily="18" charset="0"/>
                      </a:rPr>
                      <m:t>=</m:t>
                    </m:r>
                    <m:r>
                      <a:rPr lang="en-US" altLang="zh-CN" sz="1800" i="1">
                        <a:latin typeface="Cambria Math" panose="02040503050406030204" pitchFamily="18" charset="0"/>
                      </a:rPr>
                      <m:t>𝟒</m:t>
                    </m:r>
                  </m:oMath>
                </a14:m>
                <a:endParaRPr lang="zh-CN" altLang="en-US" sz="1800" dirty="0"/>
              </a:p>
              <a:p>
                <a:pPr marL="0" indent="0">
                  <a:buNone/>
                </a:pPr>
                <a:r>
                  <a:rPr lang="en-US" altLang="zh-CN" sz="1800" dirty="0"/>
                  <a:t>(6)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𝑻</m:t>
                        </m:r>
                        <m:r>
                          <a:rPr lang="en-US" altLang="zh-CN" sz="1800" i="1" smtClean="0">
                            <a:latin typeface="Cambria Math" panose="02040503050406030204" pitchFamily="18" charset="0"/>
                          </a:rPr>
                          <m:t>(</m:t>
                        </m:r>
                        <m:r>
                          <a:rPr lang="en-US" altLang="zh-CN" sz="1800" i="1">
                            <a:latin typeface="Cambria Math" panose="02040503050406030204" pitchFamily="18" charset="0"/>
                          </a:rPr>
                          <m:t>𝒗</m:t>
                        </m:r>
                      </m:e>
                      <m:sub>
                        <m:r>
                          <a:rPr lang="en-US" altLang="zh-CN" sz="1800" i="1">
                            <a:latin typeface="Cambria Math" panose="02040503050406030204" pitchFamily="18" charset="0"/>
                          </a:rPr>
                          <m:t>𝟓</m:t>
                        </m:r>
                      </m:sub>
                    </m:sSub>
                    <m:r>
                      <a:rPr lang="en-US" altLang="zh-CN" sz="1800" i="1" smtClean="0">
                        <a:latin typeface="Cambria Math" panose="02040503050406030204" pitchFamily="18" charset="0"/>
                      </a:rPr>
                      <m:t>)</m:t>
                    </m:r>
                    <m:r>
                      <a:rPr lang="en-US" altLang="zh-CN" sz="1800" i="1">
                        <a:latin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𝒎𝒊𝒏</m:t>
                    </m:r>
                    <m:r>
                      <a:rPr lang="en-US" altLang="zh-CN" sz="1800">
                        <a:latin typeface="Cambria Math" panose="02040503050406030204" pitchFamily="18" charset="0"/>
                        <a:ea typeface="Cambria Math" panose="02040503050406030204" pitchFamily="18" charset="0"/>
                      </a:rPr>
                      <m:t> [</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𝑻</m:t>
                        </m:r>
                        <m:r>
                          <a:rPr lang="en-US" altLang="zh-CN" sz="1800" i="1" smtClean="0">
                            <a:latin typeface="Cambria Math" panose="02040503050406030204" pitchFamily="18" charset="0"/>
                          </a:rPr>
                          <m:t>(</m:t>
                        </m:r>
                        <m:r>
                          <a:rPr lang="en-US" altLang="zh-CN" sz="1800" i="1">
                            <a:latin typeface="Cambria Math" panose="02040503050406030204" pitchFamily="18" charset="0"/>
                          </a:rPr>
                          <m:t>𝒗</m:t>
                        </m:r>
                      </m:e>
                      <m:sub>
                        <m:r>
                          <a:rPr lang="en-US" altLang="zh-CN" sz="1800" i="1">
                            <a:latin typeface="Cambria Math" panose="02040503050406030204" pitchFamily="18" charset="0"/>
                          </a:rPr>
                          <m:t>𝟓</m:t>
                        </m:r>
                      </m:sub>
                    </m:sSub>
                    <m:r>
                      <a:rPr lang="en-US" altLang="zh-CN" sz="1800" i="1" smtClean="0">
                        <a:latin typeface="Cambria Math" panose="02040503050406030204" pitchFamily="18" charset="0"/>
                      </a:rPr>
                      <m:t>)</m:t>
                    </m:r>
                    <m:r>
                      <m:rPr>
                        <m:nor/>
                      </m:rPr>
                      <a:rPr lang="en-US" altLang="zh-CN" sz="1800" dirty="0"/>
                      <m:t>, </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𝑷</m:t>
                        </m:r>
                        <m:r>
                          <a:rPr lang="en-US" altLang="zh-CN" sz="1800" i="1" smtClean="0">
                            <a:latin typeface="Cambria Math" panose="02040503050406030204" pitchFamily="18" charset="0"/>
                          </a:rPr>
                          <m:t>(</m:t>
                        </m:r>
                        <m:r>
                          <a:rPr lang="en-US" altLang="zh-CN" sz="1800" i="1">
                            <a:latin typeface="Cambria Math" panose="02040503050406030204" pitchFamily="18" charset="0"/>
                          </a:rPr>
                          <m:t>𝒗</m:t>
                        </m:r>
                      </m:e>
                      <m:sub>
                        <m:r>
                          <a:rPr lang="en-US" altLang="zh-CN" sz="1800" i="1">
                            <a:latin typeface="Cambria Math" panose="02040503050406030204" pitchFamily="18" charset="0"/>
                          </a:rPr>
                          <m:t>𝟑</m:t>
                        </m:r>
                      </m:sub>
                    </m:sSub>
                    <m:r>
                      <a:rPr lang="en-US" altLang="zh-CN" sz="1800" i="1" smtClean="0">
                        <a:latin typeface="Cambria Math" panose="02040503050406030204" pitchFamily="18" charset="0"/>
                      </a:rPr>
                      <m:t>)</m:t>
                    </m:r>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𝝎</m:t>
                        </m:r>
                      </m:e>
                      <m:sub>
                        <m:r>
                          <a:rPr lang="en-US" altLang="zh-CN" sz="1800" i="1">
                            <a:latin typeface="Cambria Math" panose="02040503050406030204" pitchFamily="18" charset="0"/>
                          </a:rPr>
                          <m:t>𝟑𝟓</m:t>
                        </m:r>
                      </m:sub>
                    </m:sSub>
                    <m:r>
                      <a:rPr lang="en-US" altLang="zh-CN" sz="1800">
                        <a:latin typeface="Cambria Math" panose="02040503050406030204" pitchFamily="18" charset="0"/>
                        <a:ea typeface="Cambria Math" panose="02040503050406030204" pitchFamily="18" charset="0"/>
                      </a:rPr>
                      <m:t>]</m:t>
                    </m:r>
                  </m:oMath>
                </a14:m>
                <a:r>
                  <a:rPr lang="en-US" altLang="zh-CN" sz="1800" dirty="0"/>
                  <a:t>=</a:t>
                </a:r>
                <a14:m>
                  <m:oMath xmlns:m="http://schemas.openxmlformats.org/officeDocument/2006/math">
                    <m:r>
                      <a:rPr lang="en-US" altLang="zh-CN" sz="1800" i="1">
                        <a:latin typeface="Cambria Math" panose="02040503050406030204" pitchFamily="18" charset="0"/>
                        <a:ea typeface="Cambria Math" panose="02040503050406030204" pitchFamily="18" charset="0"/>
                      </a:rPr>
                      <m:t>𝒎𝒊𝒏</m:t>
                    </m:r>
                    <m:r>
                      <a:rPr lang="en-US" altLang="zh-CN" sz="1800">
                        <a:latin typeface="Cambria Math" panose="02040503050406030204" pitchFamily="18" charset="0"/>
                        <a:ea typeface="Cambria Math" panose="02040503050406030204" pitchFamily="18" charset="0"/>
                      </a:rPr>
                      <m:t>[ </m:t>
                    </m:r>
                    <m:r>
                      <a:rPr lang="en-US" altLang="zh-CN" sz="1800" i="1">
                        <a:latin typeface="Cambria Math" panose="02040503050406030204" pitchFamily="18" charset="0"/>
                        <a:ea typeface="Cambria Math" panose="02040503050406030204" pitchFamily="18" charset="0"/>
                      </a:rPr>
                      <m:t>𝟓</m:t>
                    </m:r>
                    <m:r>
                      <m:rPr>
                        <m:nor/>
                      </m:rPr>
                      <a:rPr lang="en-US" altLang="zh-CN" sz="1800" dirty="0"/>
                      <m:t>,4+4]=5</m:t>
                    </m:r>
                  </m:oMath>
                </a14:m>
                <a:r>
                  <a:rPr lang="en-US" altLang="zh-CN" sz="1800" dirty="0"/>
                  <a:t>  </a:t>
                </a:r>
              </a:p>
              <a:p>
                <a:pPr marL="0" indent="0">
                  <a:buNone/>
                </a:pPr>
                <a:r>
                  <a:rPr lang="en-US" altLang="zh-CN" sz="1800" dirty="0"/>
                  <a:t>(7)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𝑷</m:t>
                        </m:r>
                        <m:r>
                          <a:rPr lang="en-US" altLang="zh-CN" sz="1800" i="1" smtClean="0">
                            <a:latin typeface="Cambria Math" panose="02040503050406030204" pitchFamily="18" charset="0"/>
                          </a:rPr>
                          <m:t>(</m:t>
                        </m:r>
                        <m:r>
                          <a:rPr lang="en-US" altLang="zh-CN" sz="1800" i="1">
                            <a:latin typeface="Cambria Math" panose="02040503050406030204" pitchFamily="18" charset="0"/>
                          </a:rPr>
                          <m:t>𝒗</m:t>
                        </m:r>
                      </m:e>
                      <m:sub>
                        <m:r>
                          <a:rPr lang="en-US" altLang="zh-CN" sz="1800" i="1">
                            <a:latin typeface="Cambria Math" panose="02040503050406030204" pitchFamily="18" charset="0"/>
                          </a:rPr>
                          <m:t>𝟒</m:t>
                        </m:r>
                      </m:sub>
                    </m:sSub>
                    <m:r>
                      <a:rPr lang="en-US" altLang="zh-CN" sz="1800" i="1" smtClean="0">
                        <a:latin typeface="Cambria Math" panose="02040503050406030204" pitchFamily="18" charset="0"/>
                      </a:rPr>
                      <m:t>)</m:t>
                    </m:r>
                    <m:r>
                      <a:rPr lang="en-US" altLang="zh-CN" sz="1800" i="1">
                        <a:latin typeface="Cambria Math" panose="02040503050406030204" pitchFamily="18" charset="0"/>
                      </a:rPr>
                      <m:t>=</m:t>
                    </m:r>
                    <m:r>
                      <a:rPr lang="en-US" altLang="zh-CN" sz="1800" i="1">
                        <a:latin typeface="Cambria Math" panose="02040503050406030204" pitchFamily="18" charset="0"/>
                      </a:rPr>
                      <m:t>𝟓</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   </m:t>
                        </m:r>
                        <m:r>
                          <a:rPr lang="en-US" altLang="zh-CN" sz="1800" i="1">
                            <a:latin typeface="Cambria Math" panose="02040503050406030204" pitchFamily="18" charset="0"/>
                          </a:rPr>
                          <m:t>𝑷</m:t>
                        </m:r>
                        <m:r>
                          <a:rPr lang="en-US" altLang="zh-CN" sz="1800" i="1" smtClean="0">
                            <a:latin typeface="Cambria Math" panose="02040503050406030204" pitchFamily="18" charset="0"/>
                          </a:rPr>
                          <m:t>(</m:t>
                        </m:r>
                        <m:r>
                          <a:rPr lang="en-US" altLang="zh-CN" sz="1800" i="1">
                            <a:latin typeface="Cambria Math" panose="02040503050406030204" pitchFamily="18" charset="0"/>
                          </a:rPr>
                          <m:t>𝒗</m:t>
                        </m:r>
                      </m:e>
                      <m:sub>
                        <m:r>
                          <a:rPr lang="en-US" altLang="zh-CN" sz="1800" i="1">
                            <a:latin typeface="Cambria Math" panose="02040503050406030204" pitchFamily="18" charset="0"/>
                          </a:rPr>
                          <m:t>𝟓</m:t>
                        </m:r>
                      </m:sub>
                    </m:sSub>
                    <m:r>
                      <a:rPr lang="en-US" altLang="zh-CN" sz="1800" i="1" smtClean="0">
                        <a:latin typeface="Cambria Math" panose="02040503050406030204" pitchFamily="18" charset="0"/>
                      </a:rPr>
                      <m:t>)</m:t>
                    </m:r>
                    <m:r>
                      <a:rPr lang="en-US" altLang="zh-CN" sz="1800" i="1">
                        <a:latin typeface="Cambria Math" panose="02040503050406030204" pitchFamily="18" charset="0"/>
                      </a:rPr>
                      <m:t>=</m:t>
                    </m:r>
                    <m:r>
                      <a:rPr lang="en-US" altLang="zh-CN" sz="1800" i="1">
                        <a:latin typeface="Cambria Math" panose="02040503050406030204" pitchFamily="18" charset="0"/>
                      </a:rPr>
                      <m:t>𝟓</m:t>
                    </m:r>
                  </m:oMath>
                </a14:m>
                <a:endParaRPr lang="en-US" altLang="zh-CN" sz="1800" dirty="0"/>
              </a:p>
              <a:p>
                <a:pPr marL="0" indent="0">
                  <a:buNone/>
                </a:pPr>
                <a:r>
                  <a:rPr lang="en-US" altLang="zh-CN" sz="1800" dirty="0"/>
                  <a:t>(8)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𝑻</m:t>
                        </m:r>
                        <m:r>
                          <a:rPr lang="en-US" altLang="zh-CN" sz="1800" i="1" smtClean="0">
                            <a:latin typeface="Cambria Math" panose="02040503050406030204" pitchFamily="18" charset="0"/>
                          </a:rPr>
                          <m:t>(</m:t>
                        </m:r>
                        <m:r>
                          <a:rPr lang="en-US" altLang="zh-CN" sz="1800" i="1">
                            <a:latin typeface="Cambria Math" panose="02040503050406030204" pitchFamily="18" charset="0"/>
                          </a:rPr>
                          <m:t>𝒗</m:t>
                        </m:r>
                      </m:e>
                      <m:sub>
                        <m:r>
                          <a:rPr lang="en-US" altLang="zh-CN" sz="1800" i="1">
                            <a:latin typeface="Cambria Math" panose="02040503050406030204" pitchFamily="18" charset="0"/>
                          </a:rPr>
                          <m:t>𝟔</m:t>
                        </m:r>
                      </m:sub>
                    </m:sSub>
                    <m:r>
                      <a:rPr lang="en-US" altLang="zh-CN" sz="1800" i="1" smtClean="0">
                        <a:latin typeface="Cambria Math" panose="02040503050406030204" pitchFamily="18" charset="0"/>
                      </a:rPr>
                      <m:t>)</m:t>
                    </m:r>
                    <m:r>
                      <a:rPr lang="en-US" altLang="zh-CN" sz="1800" i="1">
                        <a:latin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𝒎𝒊𝒏</m:t>
                    </m:r>
                    <m:r>
                      <a:rPr lang="en-US" altLang="zh-CN" sz="1800">
                        <a:latin typeface="Cambria Math" panose="02040503050406030204" pitchFamily="18" charset="0"/>
                        <a:ea typeface="Cambria Math" panose="02040503050406030204" pitchFamily="18" charset="0"/>
                      </a:rPr>
                      <m:t> [</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𝑻</m:t>
                        </m:r>
                        <m:r>
                          <a:rPr lang="en-US" altLang="zh-CN" sz="1800" i="1" smtClean="0">
                            <a:latin typeface="Cambria Math" panose="02040503050406030204" pitchFamily="18" charset="0"/>
                          </a:rPr>
                          <m:t>(</m:t>
                        </m:r>
                        <m:r>
                          <a:rPr lang="en-US" altLang="zh-CN" sz="1800" i="1">
                            <a:latin typeface="Cambria Math" panose="02040503050406030204" pitchFamily="18" charset="0"/>
                          </a:rPr>
                          <m:t>𝒗</m:t>
                        </m:r>
                      </m:e>
                      <m:sub>
                        <m:r>
                          <a:rPr lang="en-US" altLang="zh-CN" sz="1800" i="1">
                            <a:latin typeface="Cambria Math" panose="02040503050406030204" pitchFamily="18" charset="0"/>
                          </a:rPr>
                          <m:t>𝟔</m:t>
                        </m:r>
                      </m:sub>
                    </m:sSub>
                    <m:r>
                      <a:rPr lang="en-US" altLang="zh-CN" sz="1800" i="1" smtClean="0">
                        <a:latin typeface="Cambria Math" panose="02040503050406030204" pitchFamily="18" charset="0"/>
                      </a:rPr>
                      <m:t>)</m:t>
                    </m:r>
                    <m:r>
                      <m:rPr>
                        <m:nor/>
                      </m:rPr>
                      <a:rPr lang="en-US" altLang="zh-CN" sz="1800" dirty="0"/>
                      <m:t>, </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𝑷</m:t>
                        </m:r>
                        <m:r>
                          <a:rPr lang="en-US" altLang="zh-CN" sz="1800" i="1" smtClean="0">
                            <a:latin typeface="Cambria Math" panose="02040503050406030204" pitchFamily="18" charset="0"/>
                          </a:rPr>
                          <m:t>(</m:t>
                        </m:r>
                        <m:r>
                          <a:rPr lang="en-US" altLang="zh-CN" sz="1800" i="1">
                            <a:latin typeface="Cambria Math" panose="02040503050406030204" pitchFamily="18" charset="0"/>
                          </a:rPr>
                          <m:t>𝒗</m:t>
                        </m:r>
                      </m:e>
                      <m:sub>
                        <m:r>
                          <a:rPr lang="en-US" altLang="zh-CN" sz="1800" i="1">
                            <a:latin typeface="Cambria Math" panose="02040503050406030204" pitchFamily="18" charset="0"/>
                          </a:rPr>
                          <m:t>𝟒</m:t>
                        </m:r>
                      </m:sub>
                    </m:sSub>
                    <m:r>
                      <a:rPr lang="en-US" altLang="zh-CN" sz="1800" i="1" smtClean="0">
                        <a:latin typeface="Cambria Math" panose="02040503050406030204" pitchFamily="18" charset="0"/>
                      </a:rPr>
                      <m:t>)</m:t>
                    </m:r>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𝝎</m:t>
                        </m:r>
                      </m:e>
                      <m:sub>
                        <m:r>
                          <a:rPr lang="en-US" altLang="zh-CN" sz="1800" i="1">
                            <a:latin typeface="Cambria Math" panose="02040503050406030204" pitchFamily="18" charset="0"/>
                          </a:rPr>
                          <m:t>𝟒𝟔</m:t>
                        </m:r>
                      </m:sub>
                    </m:sSub>
                    <m:r>
                      <a:rPr lang="en-US" altLang="zh-CN" sz="1800">
                        <a:latin typeface="Cambria Math" panose="02040503050406030204" pitchFamily="18" charset="0"/>
                        <a:ea typeface="Cambria Math" panose="02040503050406030204" pitchFamily="18" charset="0"/>
                      </a:rPr>
                      <m:t>]</m:t>
                    </m:r>
                  </m:oMath>
                </a14:m>
                <a:r>
                  <a:rPr lang="en-US" altLang="zh-CN" sz="1800" dirty="0"/>
                  <a:t>=</a:t>
                </a:r>
                <a14:m>
                  <m:oMath xmlns:m="http://schemas.openxmlformats.org/officeDocument/2006/math">
                    <m:r>
                      <a:rPr lang="en-US" altLang="zh-CN" sz="1800" i="1">
                        <a:latin typeface="Cambria Math" panose="02040503050406030204" pitchFamily="18" charset="0"/>
                        <a:ea typeface="Cambria Math" panose="02040503050406030204" pitchFamily="18" charset="0"/>
                      </a:rPr>
                      <m:t>𝒎𝒊𝒏</m:t>
                    </m:r>
                    <m:r>
                      <a:rPr lang="en-US" altLang="zh-CN" sz="1800">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m:t>
                    </m:r>
                    <m:r>
                      <m:rPr>
                        <m:nor/>
                      </m:rPr>
                      <a:rPr lang="en-US" altLang="zh-CN" sz="1800" dirty="0"/>
                      <m:t>,5+4]=9</m:t>
                    </m:r>
                  </m:oMath>
                </a14:m>
                <a:r>
                  <a:rPr lang="en-US" altLang="zh-CN" sz="1800" dirty="0"/>
                  <a:t>  </a:t>
                </a:r>
              </a:p>
              <a:p>
                <a:pPr marL="0" indent="0">
                  <a:buNone/>
                </a:pP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𝑻</m:t>
                        </m:r>
                        <m:r>
                          <a:rPr lang="en-US" altLang="zh-CN" sz="1800" i="1" smtClean="0">
                            <a:latin typeface="Cambria Math" panose="02040503050406030204" pitchFamily="18" charset="0"/>
                          </a:rPr>
                          <m:t>(</m:t>
                        </m:r>
                        <m:r>
                          <a:rPr lang="en-US" altLang="zh-CN" sz="1800" i="1">
                            <a:latin typeface="Cambria Math" panose="02040503050406030204" pitchFamily="18" charset="0"/>
                          </a:rPr>
                          <m:t>𝒗</m:t>
                        </m:r>
                      </m:e>
                      <m:sub>
                        <m:r>
                          <a:rPr lang="en-US" altLang="zh-CN" sz="1800" i="1">
                            <a:latin typeface="Cambria Math" panose="02040503050406030204" pitchFamily="18" charset="0"/>
                          </a:rPr>
                          <m:t>𝟔</m:t>
                        </m:r>
                      </m:sub>
                    </m:sSub>
                    <m:r>
                      <a:rPr lang="en-US" altLang="zh-CN" sz="1800" i="1" smtClean="0">
                        <a:latin typeface="Cambria Math" panose="02040503050406030204" pitchFamily="18" charset="0"/>
                      </a:rPr>
                      <m:t>)</m:t>
                    </m:r>
                    <m:r>
                      <a:rPr lang="en-US" altLang="zh-CN" sz="1800" i="1">
                        <a:latin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𝒎𝒊𝒏</m:t>
                    </m:r>
                    <m:r>
                      <a:rPr lang="en-US" altLang="zh-CN" sz="1800">
                        <a:latin typeface="Cambria Math" panose="02040503050406030204" pitchFamily="18" charset="0"/>
                        <a:ea typeface="Cambria Math" panose="02040503050406030204" pitchFamily="18" charset="0"/>
                      </a:rPr>
                      <m:t> [</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𝑻</m:t>
                        </m:r>
                        <m:r>
                          <a:rPr lang="en-US" altLang="zh-CN" sz="1800" i="1" smtClean="0">
                            <a:latin typeface="Cambria Math" panose="02040503050406030204" pitchFamily="18" charset="0"/>
                          </a:rPr>
                          <m:t>(</m:t>
                        </m:r>
                        <m:r>
                          <a:rPr lang="en-US" altLang="zh-CN" sz="1800" i="1">
                            <a:latin typeface="Cambria Math" panose="02040503050406030204" pitchFamily="18" charset="0"/>
                          </a:rPr>
                          <m:t>𝒗</m:t>
                        </m:r>
                      </m:e>
                      <m:sub>
                        <m:r>
                          <a:rPr lang="en-US" altLang="zh-CN" sz="1800" i="1">
                            <a:latin typeface="Cambria Math" panose="02040503050406030204" pitchFamily="18" charset="0"/>
                          </a:rPr>
                          <m:t>𝟔</m:t>
                        </m:r>
                      </m:sub>
                    </m:sSub>
                    <m:r>
                      <a:rPr lang="en-US" altLang="zh-CN" sz="1800" i="1" smtClean="0">
                        <a:latin typeface="Cambria Math" panose="02040503050406030204" pitchFamily="18" charset="0"/>
                      </a:rPr>
                      <m:t>)</m:t>
                    </m:r>
                    <m:r>
                      <m:rPr>
                        <m:nor/>
                      </m:rPr>
                      <a:rPr lang="en-US" altLang="zh-CN" sz="1800" dirty="0"/>
                      <m:t>, </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𝑷</m:t>
                        </m:r>
                        <m:r>
                          <a:rPr lang="en-US" altLang="zh-CN" sz="1800" i="1" smtClean="0">
                            <a:latin typeface="Cambria Math" panose="02040503050406030204" pitchFamily="18" charset="0"/>
                          </a:rPr>
                          <m:t>(</m:t>
                        </m:r>
                        <m:r>
                          <a:rPr lang="en-US" altLang="zh-CN" sz="1800" i="1">
                            <a:latin typeface="Cambria Math" panose="02040503050406030204" pitchFamily="18" charset="0"/>
                          </a:rPr>
                          <m:t>𝒗</m:t>
                        </m:r>
                      </m:e>
                      <m:sub>
                        <m:r>
                          <a:rPr lang="en-US" altLang="zh-CN" sz="1800" i="1">
                            <a:latin typeface="Cambria Math" panose="02040503050406030204" pitchFamily="18" charset="0"/>
                          </a:rPr>
                          <m:t>𝟓</m:t>
                        </m:r>
                      </m:sub>
                    </m:sSub>
                    <m:r>
                      <a:rPr lang="en-US" altLang="zh-CN" sz="1800" i="1" smtClean="0">
                        <a:latin typeface="Cambria Math" panose="02040503050406030204" pitchFamily="18" charset="0"/>
                      </a:rPr>
                      <m:t>)</m:t>
                    </m:r>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𝝎</m:t>
                        </m:r>
                      </m:e>
                      <m:sub>
                        <m:r>
                          <a:rPr lang="en-US" altLang="zh-CN" sz="1800" i="1">
                            <a:latin typeface="Cambria Math" panose="02040503050406030204" pitchFamily="18" charset="0"/>
                          </a:rPr>
                          <m:t>𝟓𝟔</m:t>
                        </m:r>
                      </m:sub>
                    </m:sSub>
                    <m:r>
                      <a:rPr lang="en-US" altLang="zh-CN" sz="1800">
                        <a:latin typeface="Cambria Math" panose="02040503050406030204" pitchFamily="18" charset="0"/>
                        <a:ea typeface="Cambria Math" panose="02040503050406030204" pitchFamily="18" charset="0"/>
                      </a:rPr>
                      <m:t>]</m:t>
                    </m:r>
                  </m:oMath>
                </a14:m>
                <a:r>
                  <a:rPr lang="en-US" altLang="zh-CN" sz="1800" dirty="0"/>
                  <a:t>=</a:t>
                </a:r>
                <a14:m>
                  <m:oMath xmlns:m="http://schemas.openxmlformats.org/officeDocument/2006/math">
                    <m:r>
                      <a:rPr lang="en-US" altLang="zh-CN" sz="1800" i="1">
                        <a:latin typeface="Cambria Math" panose="02040503050406030204" pitchFamily="18" charset="0"/>
                        <a:ea typeface="Cambria Math" panose="02040503050406030204" pitchFamily="18" charset="0"/>
                      </a:rPr>
                      <m:t>𝒎𝒊𝒏</m:t>
                    </m:r>
                    <m:r>
                      <a:rPr lang="en-US" altLang="zh-CN" sz="1800">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m:t>
                    </m:r>
                    <m:r>
                      <m:rPr>
                        <m:nor/>
                      </m:rPr>
                      <a:rPr lang="en-US" altLang="zh-CN" sz="1800" dirty="0"/>
                      <m:t>,5+2]=</m:t>
                    </m:r>
                    <m:r>
                      <a:rPr lang="en-US" altLang="zh-CN" sz="1800" dirty="0">
                        <a:latin typeface="Cambria Math" panose="02040503050406030204" pitchFamily="18" charset="0"/>
                      </a:rPr>
                      <m:t>𝟕</m:t>
                    </m:r>
                  </m:oMath>
                </a14:m>
                <a:endParaRPr lang="en-US" altLang="zh-CN" sz="1800" dirty="0"/>
              </a:p>
              <a:p>
                <a:pPr marL="0" indent="0">
                  <a:buNone/>
                </a:pPr>
                <a:r>
                  <a:rPr lang="en-US" altLang="zh-CN" sz="1800" dirty="0"/>
                  <a:t>(9)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𝑷</m:t>
                        </m:r>
                        <m:r>
                          <a:rPr lang="en-US" altLang="zh-CN" sz="1800" i="1" smtClean="0">
                            <a:latin typeface="Cambria Math" panose="02040503050406030204" pitchFamily="18" charset="0"/>
                          </a:rPr>
                          <m:t>(</m:t>
                        </m:r>
                        <m:r>
                          <a:rPr lang="en-US" altLang="zh-CN" sz="1800" i="1">
                            <a:latin typeface="Cambria Math" panose="02040503050406030204" pitchFamily="18" charset="0"/>
                          </a:rPr>
                          <m:t>𝒗</m:t>
                        </m:r>
                      </m:e>
                      <m:sub>
                        <m:r>
                          <a:rPr lang="en-US" altLang="zh-CN" sz="1800" i="1">
                            <a:latin typeface="Cambria Math" panose="02040503050406030204" pitchFamily="18" charset="0"/>
                          </a:rPr>
                          <m:t>𝟔</m:t>
                        </m:r>
                      </m:sub>
                    </m:sSub>
                    <m:r>
                      <a:rPr lang="en-US" altLang="zh-CN" sz="1800" i="1" smtClean="0">
                        <a:latin typeface="Cambria Math" panose="02040503050406030204" pitchFamily="18" charset="0"/>
                      </a:rPr>
                      <m:t>)</m:t>
                    </m:r>
                    <m:r>
                      <a:rPr lang="en-US" altLang="zh-CN" sz="1800" i="1">
                        <a:latin typeface="Cambria Math" panose="02040503050406030204" pitchFamily="18" charset="0"/>
                      </a:rPr>
                      <m:t>=</m:t>
                    </m:r>
                    <m:r>
                      <a:rPr lang="en-US" altLang="zh-CN" sz="1800" i="1">
                        <a:latin typeface="Cambria Math" panose="02040503050406030204" pitchFamily="18" charset="0"/>
                      </a:rPr>
                      <m:t>𝟕</m:t>
                    </m:r>
                  </m:oMath>
                </a14:m>
                <a:r>
                  <a:rPr lang="zh-CN" altLang="en-US" sz="1800" dirty="0"/>
                  <a:t>    反向追踪得</a:t>
                </a:r>
                <a:r>
                  <a:rPr lang="en-US" altLang="zh-CN" sz="1800" dirty="0"/>
                  <a:t>v</a:t>
                </a:r>
                <a:r>
                  <a:rPr lang="en-US" altLang="zh-CN" sz="1800" baseline="-25000" dirty="0"/>
                  <a:t>1</a:t>
                </a:r>
                <a:r>
                  <a:rPr lang="zh-CN" altLang="en-US" sz="1800" dirty="0"/>
                  <a:t>到</a:t>
                </a:r>
                <a:r>
                  <a:rPr lang="en-US" altLang="zh-CN" sz="1800" dirty="0"/>
                  <a:t>v</a:t>
                </a:r>
                <a:r>
                  <a:rPr lang="en-US" altLang="zh-CN" sz="1800" baseline="-25000" dirty="0"/>
                  <a:t>6</a:t>
                </a:r>
                <a:r>
                  <a:rPr lang="zh-CN" altLang="en-US" sz="1800" dirty="0"/>
                  <a:t>的最短路为：</a:t>
                </a:r>
                <a:r>
                  <a:rPr lang="en-US" altLang="zh-CN" sz="1800" dirty="0"/>
                  <a:t>v1</a:t>
                </a:r>
                <a:r>
                  <a:rPr lang="en-US" altLang="zh-CN" sz="1800" dirty="0">
                    <a:sym typeface="Symbol" panose="05050102010706020507" pitchFamily="18" charset="2"/>
                  </a:rPr>
                  <a:t></a:t>
                </a:r>
                <a:r>
                  <a:rPr lang="en-US" altLang="zh-CN" sz="1800" dirty="0"/>
                  <a:t>v2</a:t>
                </a:r>
                <a:r>
                  <a:rPr lang="en-US" altLang="zh-CN" sz="1800" dirty="0">
                    <a:sym typeface="Symbol" panose="05050102010706020507" pitchFamily="18" charset="2"/>
                  </a:rPr>
                  <a:t>  </a:t>
                </a:r>
                <a:r>
                  <a:rPr lang="en-US" altLang="zh-CN" sz="1800" dirty="0"/>
                  <a:t>v5</a:t>
                </a:r>
                <a:r>
                  <a:rPr lang="en-US" altLang="zh-CN" sz="1800" dirty="0">
                    <a:sym typeface="Symbol" panose="05050102010706020507" pitchFamily="18" charset="2"/>
                  </a:rPr>
                  <a:t>  </a:t>
                </a:r>
                <a:r>
                  <a:rPr lang="en-US" altLang="zh-CN" sz="1800" dirty="0"/>
                  <a:t>v6</a:t>
                </a:r>
                <a:endParaRPr lang="zh-CN" altLang="en-US" sz="1800" dirty="0"/>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449" t="-814" b="-153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42954863"/>
      </p:ext>
    </p:extLst>
  </p:cSld>
  <p:clrMapOvr>
    <a:masterClrMapping/>
  </p:clrMapOvr>
  <p:transition spd="slow" advTm="8000">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622"/>
                                        </p:tgtEl>
                                        <p:attrNameLst>
                                          <p:attrName>style.visibility</p:attrName>
                                        </p:attrNameLst>
                                      </p:cBhvr>
                                      <p:to>
                                        <p:strVal val="visible"/>
                                      </p:to>
                                    </p:set>
                                    <p:anim calcmode="lin" valueType="num">
                                      <p:cBhvr additive="base">
                                        <p:cTn id="7" dur="500" fill="hold"/>
                                        <p:tgtEl>
                                          <p:spTgt spid="23622"/>
                                        </p:tgtEl>
                                        <p:attrNameLst>
                                          <p:attrName>ppt_x</p:attrName>
                                        </p:attrNameLst>
                                      </p:cBhvr>
                                      <p:tavLst>
                                        <p:tav tm="0">
                                          <p:val>
                                            <p:strVal val="0-#ppt_w/2"/>
                                          </p:val>
                                        </p:tav>
                                        <p:tav tm="100000">
                                          <p:val>
                                            <p:strVal val="#ppt_x"/>
                                          </p:val>
                                        </p:tav>
                                      </p:tavLst>
                                    </p:anim>
                                    <p:anim calcmode="lin" valueType="num">
                                      <p:cBhvr additive="base">
                                        <p:cTn id="8" dur="500" fill="hold"/>
                                        <p:tgtEl>
                                          <p:spTgt spid="236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22" grpId="0" autoUpdateAnimBg="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371" name="Object 1027"/>
          <p:cNvGraphicFramePr>
            <a:graphicFrameLocks noChangeAspect="1"/>
          </p:cNvGraphicFramePr>
          <p:nvPr>
            <p:extLst>
              <p:ext uri="{D42A27DB-BD31-4B8C-83A1-F6EECF244321}">
                <p14:modId xmlns:p14="http://schemas.microsoft.com/office/powerpoint/2010/main" val="1496070453"/>
              </p:ext>
            </p:extLst>
          </p:nvPr>
        </p:nvGraphicFramePr>
        <p:xfrm>
          <a:off x="3647728" y="2204864"/>
          <a:ext cx="5143500" cy="2686050"/>
        </p:xfrm>
        <a:graphic>
          <a:graphicData uri="http://schemas.openxmlformats.org/presentationml/2006/ole">
            <mc:AlternateContent xmlns:mc="http://schemas.openxmlformats.org/markup-compatibility/2006">
              <mc:Choice xmlns:v="urn:schemas-microsoft-com:vml" Requires="v">
                <p:oleObj r:id="rId2" imgW="2981325" imgH="1704975" progId="MSDraw.Drawing.8.2">
                  <p:embed/>
                </p:oleObj>
              </mc:Choice>
              <mc:Fallback>
                <p:oleObj r:id="rId2" imgW="2981325" imgH="1704975" progId="MSDraw.Drawing.8.2">
                  <p:embed/>
                  <p:pic>
                    <p:nvPicPr>
                      <p:cNvPr id="58371" name="Object 10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7728" y="2204864"/>
                        <a:ext cx="5143500" cy="2686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标题 1"/>
          <p:cNvSpPr>
            <a:spLocks noGrp="1"/>
          </p:cNvSpPr>
          <p:nvPr>
            <p:ph type="title"/>
          </p:nvPr>
        </p:nvSpPr>
        <p:spPr/>
        <p:txBody>
          <a:bodyPr/>
          <a:lstStyle/>
          <a:p>
            <a:r>
              <a:rPr lang="zh-CN" altLang="en-US" dirty="0"/>
              <a:t>求从</a:t>
            </a:r>
            <a:r>
              <a:rPr lang="en-US" altLang="zh-CN" dirty="0"/>
              <a:t>V</a:t>
            </a:r>
            <a:r>
              <a:rPr lang="en-US" altLang="zh-CN" baseline="-30000" dirty="0"/>
              <a:t>1</a:t>
            </a:r>
            <a:r>
              <a:rPr lang="en-US" altLang="zh-CN" dirty="0"/>
              <a:t> </a:t>
            </a:r>
            <a:r>
              <a:rPr lang="zh-CN" altLang="en-US" dirty="0"/>
              <a:t>到 </a:t>
            </a:r>
            <a:r>
              <a:rPr lang="en-US" altLang="zh-CN" dirty="0"/>
              <a:t>V</a:t>
            </a:r>
            <a:r>
              <a:rPr lang="en-US" altLang="zh-CN" baseline="-30000" dirty="0"/>
              <a:t>8</a:t>
            </a:r>
            <a:r>
              <a:rPr lang="en-US" altLang="zh-CN" dirty="0"/>
              <a:t> </a:t>
            </a:r>
            <a:r>
              <a:rPr lang="zh-CN" altLang="en-US" dirty="0"/>
              <a:t>的最短路线</a:t>
            </a:r>
          </a:p>
        </p:txBody>
      </p:sp>
    </p:spTree>
    <p:extLst>
      <p:ext uri="{BB962C8B-B14F-4D97-AF65-F5344CB8AC3E}">
        <p14:creationId xmlns:p14="http://schemas.microsoft.com/office/powerpoint/2010/main" val="2879932437"/>
      </p:ext>
    </p:extLst>
  </p:cSld>
  <p:clrMapOvr>
    <a:masterClrMapping/>
  </p:clrMapOvr>
  <p:transition spd="slow" advTm="8000">
    <p:zo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zh-CN" dirty="0"/>
              <a:t>10.1 </a:t>
            </a:r>
            <a:r>
              <a:rPr lang="zh-CN" altLang="en-US" dirty="0"/>
              <a:t>图</a:t>
            </a:r>
            <a:r>
              <a:rPr lang="en-US" altLang="zh-CN" dirty="0"/>
              <a:t>(Graph)</a:t>
            </a:r>
            <a:endParaRPr lang="zh-CN" altLang="en-US" dirty="0"/>
          </a:p>
        </p:txBody>
      </p:sp>
      <p:sp>
        <p:nvSpPr>
          <p:cNvPr id="20483" name="Rectangle 3"/>
          <p:cNvSpPr>
            <a:spLocks noGrp="1" noChangeArrowheads="1"/>
          </p:cNvSpPr>
          <p:nvPr>
            <p:ph sz="quarter" idx="1"/>
          </p:nvPr>
        </p:nvSpPr>
        <p:spPr/>
        <p:txBody>
          <a:bodyPr/>
          <a:lstStyle/>
          <a:p>
            <a:pPr eaLnBrk="1" hangingPunct="1"/>
            <a:r>
              <a:rPr lang="zh-CN" altLang="en-US" dirty="0"/>
              <a:t>设</a:t>
            </a:r>
            <a:r>
              <a:rPr lang="en-US" altLang="zh-CN" dirty="0"/>
              <a:t>G＝&lt;V,E&gt;</a:t>
            </a:r>
            <a:r>
              <a:rPr lang="zh-CN" altLang="en-US" dirty="0"/>
              <a:t>为一无向图或有向图</a:t>
            </a:r>
          </a:p>
          <a:p>
            <a:pPr lvl="1" eaLnBrk="1" hangingPunct="1"/>
            <a:r>
              <a:rPr lang="zh-CN" altLang="en-US" dirty="0"/>
              <a:t>若</a:t>
            </a:r>
            <a:r>
              <a:rPr lang="en-US" altLang="zh-CN" dirty="0"/>
              <a:t>V,E</a:t>
            </a:r>
            <a:r>
              <a:rPr lang="zh-CN" altLang="en-US" dirty="0"/>
              <a:t>都是有穷集合,则称</a:t>
            </a:r>
            <a:r>
              <a:rPr lang="en-US" altLang="zh-CN" dirty="0"/>
              <a:t>G</a:t>
            </a:r>
            <a:r>
              <a:rPr lang="zh-CN" altLang="en-US" dirty="0"/>
              <a:t>是</a:t>
            </a:r>
            <a:r>
              <a:rPr lang="zh-CN" altLang="en-US" dirty="0">
                <a:solidFill>
                  <a:srgbClr val="FF0000"/>
                </a:solidFill>
              </a:rPr>
              <a:t>有限图</a:t>
            </a:r>
            <a:r>
              <a:rPr lang="zh-CN" altLang="en-US" dirty="0"/>
              <a:t>.</a:t>
            </a:r>
          </a:p>
          <a:p>
            <a:pPr lvl="1" eaLnBrk="1" hangingPunct="1"/>
            <a:r>
              <a:rPr lang="zh-CN" altLang="en-US" dirty="0"/>
              <a:t>若｜</a:t>
            </a:r>
            <a:r>
              <a:rPr lang="en-US" altLang="zh-CN" dirty="0"/>
              <a:t>V｜＝n,</a:t>
            </a:r>
            <a:r>
              <a:rPr lang="zh-CN" altLang="en-US" dirty="0"/>
              <a:t>则称</a:t>
            </a:r>
            <a:r>
              <a:rPr lang="en-US" altLang="zh-CN" dirty="0"/>
              <a:t>G</a:t>
            </a:r>
            <a:r>
              <a:rPr lang="zh-CN" altLang="en-US" dirty="0"/>
              <a:t>为</a:t>
            </a:r>
            <a:r>
              <a:rPr lang="en-US" altLang="zh-CN" dirty="0">
                <a:solidFill>
                  <a:srgbClr val="FF0000"/>
                </a:solidFill>
              </a:rPr>
              <a:t>n</a:t>
            </a:r>
            <a:r>
              <a:rPr lang="zh-CN" altLang="en-US" dirty="0">
                <a:solidFill>
                  <a:srgbClr val="FF0000"/>
                </a:solidFill>
              </a:rPr>
              <a:t>阶图</a:t>
            </a:r>
            <a:r>
              <a:rPr lang="zh-CN" altLang="en-US" dirty="0"/>
              <a:t>．</a:t>
            </a:r>
          </a:p>
          <a:p>
            <a:pPr lvl="1" eaLnBrk="1" hangingPunct="1"/>
            <a:r>
              <a:rPr lang="zh-CN" altLang="en-US" dirty="0"/>
              <a:t>若</a:t>
            </a:r>
            <a:r>
              <a:rPr lang="en-US" altLang="zh-CN" dirty="0"/>
              <a:t>E＝</a:t>
            </a:r>
            <a:r>
              <a:rPr lang="en-US" altLang="zh-CN" dirty="0">
                <a:cs typeface="Times New Roman" panose="02020603050405020304" pitchFamily="18" charset="0"/>
                <a:sym typeface="Symbol" panose="05050102010706020507" pitchFamily="18" charset="2"/>
              </a:rPr>
              <a:t></a:t>
            </a:r>
            <a:r>
              <a:rPr lang="en-US" altLang="zh-CN" dirty="0"/>
              <a:t>,</a:t>
            </a:r>
            <a:r>
              <a:rPr lang="zh-CN" altLang="en-US" dirty="0"/>
              <a:t>则称</a:t>
            </a:r>
            <a:r>
              <a:rPr lang="en-US" altLang="zh-CN" dirty="0"/>
              <a:t>G</a:t>
            </a:r>
            <a:r>
              <a:rPr lang="zh-CN" altLang="en-US" dirty="0"/>
              <a:t>为</a:t>
            </a:r>
            <a:r>
              <a:rPr lang="zh-CN" altLang="en-US" dirty="0">
                <a:solidFill>
                  <a:srgbClr val="FF0000"/>
                </a:solidFill>
              </a:rPr>
              <a:t>零图</a:t>
            </a:r>
            <a:r>
              <a:rPr lang="zh-CN" altLang="en-US" dirty="0"/>
              <a:t>． </a:t>
            </a:r>
            <a:r>
              <a:rPr lang="en-US" altLang="zh-CN" dirty="0">
                <a:solidFill>
                  <a:srgbClr val="FF0000"/>
                </a:solidFill>
              </a:rPr>
              <a:t>n</a:t>
            </a:r>
            <a:r>
              <a:rPr lang="zh-CN" altLang="en-US" dirty="0">
                <a:solidFill>
                  <a:srgbClr val="FF0000"/>
                </a:solidFill>
              </a:rPr>
              <a:t>阶零图</a:t>
            </a:r>
            <a:r>
              <a:rPr lang="en-US" altLang="zh-CN" dirty="0" err="1">
                <a:solidFill>
                  <a:srgbClr val="FF0000"/>
                </a:solidFill>
              </a:rPr>
              <a:t>Nn</a:t>
            </a:r>
            <a:r>
              <a:rPr lang="en-US" altLang="zh-CN" dirty="0">
                <a:solidFill>
                  <a:srgbClr val="FF0000"/>
                </a:solidFill>
              </a:rPr>
              <a:t>. </a:t>
            </a:r>
            <a:r>
              <a:rPr lang="zh-CN" altLang="en-US" dirty="0"/>
              <a:t>特别是,若此时又有｜</a:t>
            </a:r>
            <a:r>
              <a:rPr lang="en-US" altLang="zh-CN" dirty="0"/>
              <a:t>V｜＝1,</a:t>
            </a:r>
            <a:r>
              <a:rPr lang="zh-CN" altLang="en-US" dirty="0"/>
              <a:t>则称</a:t>
            </a:r>
            <a:r>
              <a:rPr lang="en-US" altLang="zh-CN" dirty="0"/>
              <a:t>G</a:t>
            </a:r>
            <a:r>
              <a:rPr lang="zh-CN" altLang="en-US" dirty="0"/>
              <a:t>为</a:t>
            </a:r>
            <a:r>
              <a:rPr lang="zh-CN" altLang="en-US">
                <a:solidFill>
                  <a:srgbClr val="FF0000"/>
                </a:solidFill>
              </a:rPr>
              <a:t>平凡图，</a:t>
            </a:r>
            <a:r>
              <a:rPr lang="en-US" altLang="zh-CN">
                <a:solidFill>
                  <a:srgbClr val="FF0000"/>
                </a:solidFill>
              </a:rPr>
              <a:t>1</a:t>
            </a:r>
            <a:r>
              <a:rPr lang="zh-CN" altLang="en-US">
                <a:solidFill>
                  <a:srgbClr val="FF0000"/>
                </a:solidFill>
              </a:rPr>
              <a:t>阶零图</a:t>
            </a:r>
            <a:r>
              <a:rPr lang="zh-CN" altLang="en-US"/>
              <a:t>.</a:t>
            </a:r>
            <a:endParaRPr lang="zh-CN" altLang="en-US" dirty="0"/>
          </a:p>
        </p:txBody>
      </p:sp>
      <p:grpSp>
        <p:nvGrpSpPr>
          <p:cNvPr id="20484" name="Group 25"/>
          <p:cNvGrpSpPr>
            <a:grpSpLocks/>
          </p:cNvGrpSpPr>
          <p:nvPr/>
        </p:nvGrpSpPr>
        <p:grpSpPr bwMode="auto">
          <a:xfrm>
            <a:off x="3151435" y="4149080"/>
            <a:ext cx="5918200" cy="1468438"/>
            <a:chOff x="786" y="2387"/>
            <a:chExt cx="3728" cy="1678"/>
          </a:xfrm>
        </p:grpSpPr>
        <p:sp>
          <p:nvSpPr>
            <p:cNvPr id="20485" name="Oval 26"/>
            <p:cNvSpPr>
              <a:spLocks noChangeArrowheads="1"/>
            </p:cNvSpPr>
            <p:nvPr/>
          </p:nvSpPr>
          <p:spPr bwMode="auto">
            <a:xfrm>
              <a:off x="1609" y="2705"/>
              <a:ext cx="46" cy="45"/>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20486" name="Oval 27"/>
            <p:cNvSpPr>
              <a:spLocks noChangeArrowheads="1"/>
            </p:cNvSpPr>
            <p:nvPr/>
          </p:nvSpPr>
          <p:spPr bwMode="auto">
            <a:xfrm>
              <a:off x="1065" y="3476"/>
              <a:ext cx="46" cy="45"/>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20487" name="Oval 28"/>
            <p:cNvSpPr>
              <a:spLocks noChangeArrowheads="1"/>
            </p:cNvSpPr>
            <p:nvPr/>
          </p:nvSpPr>
          <p:spPr bwMode="auto">
            <a:xfrm>
              <a:off x="1655" y="3566"/>
              <a:ext cx="46" cy="45"/>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20488" name="Line 29"/>
            <p:cNvSpPr>
              <a:spLocks noChangeShapeType="1"/>
            </p:cNvSpPr>
            <p:nvPr/>
          </p:nvSpPr>
          <p:spPr bwMode="auto">
            <a:xfrm flipV="1">
              <a:off x="1065" y="2750"/>
              <a:ext cx="544" cy="72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489" name="Line 30"/>
            <p:cNvSpPr>
              <a:spLocks noChangeShapeType="1"/>
            </p:cNvSpPr>
            <p:nvPr/>
          </p:nvSpPr>
          <p:spPr bwMode="auto">
            <a:xfrm>
              <a:off x="1065" y="3476"/>
              <a:ext cx="590" cy="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490" name="Freeform 31"/>
            <p:cNvSpPr>
              <a:spLocks/>
            </p:cNvSpPr>
            <p:nvPr/>
          </p:nvSpPr>
          <p:spPr bwMode="auto">
            <a:xfrm>
              <a:off x="1648" y="2755"/>
              <a:ext cx="7" cy="812"/>
            </a:xfrm>
            <a:custGeom>
              <a:avLst/>
              <a:gdLst>
                <a:gd name="T0" fmla="*/ 7 w 7"/>
                <a:gd name="T1" fmla="*/ 812 h 812"/>
                <a:gd name="T2" fmla="*/ 0 w 7"/>
                <a:gd name="T3" fmla="*/ 0 h 812"/>
                <a:gd name="T4" fmla="*/ 0 60000 65536"/>
                <a:gd name="T5" fmla="*/ 0 60000 65536"/>
                <a:gd name="T6" fmla="*/ 0 w 7"/>
                <a:gd name="T7" fmla="*/ 0 h 812"/>
                <a:gd name="T8" fmla="*/ 7 w 7"/>
                <a:gd name="T9" fmla="*/ 812 h 812"/>
              </a:gdLst>
              <a:ahLst/>
              <a:cxnLst>
                <a:cxn ang="T4">
                  <a:pos x="T0" y="T1"/>
                </a:cxn>
                <a:cxn ang="T5">
                  <a:pos x="T2" y="T3"/>
                </a:cxn>
              </a:cxnLst>
              <a:rect l="T6" t="T7" r="T8" b="T9"/>
              <a:pathLst>
                <a:path w="7" h="812">
                  <a:moveTo>
                    <a:pt x="7" y="812"/>
                  </a:moveTo>
                  <a:lnTo>
                    <a:pt x="0" y="0"/>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491" name="Oval 32"/>
            <p:cNvSpPr>
              <a:spLocks noChangeArrowheads="1"/>
            </p:cNvSpPr>
            <p:nvPr/>
          </p:nvSpPr>
          <p:spPr bwMode="auto">
            <a:xfrm>
              <a:off x="2011" y="3163"/>
              <a:ext cx="46" cy="45"/>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20492" name="Oval 33"/>
            <p:cNvSpPr>
              <a:spLocks noChangeArrowheads="1"/>
            </p:cNvSpPr>
            <p:nvPr/>
          </p:nvSpPr>
          <p:spPr bwMode="auto">
            <a:xfrm>
              <a:off x="786" y="3435"/>
              <a:ext cx="318" cy="27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20493" name="Oval 34"/>
            <p:cNvSpPr>
              <a:spLocks noChangeArrowheads="1"/>
            </p:cNvSpPr>
            <p:nvPr/>
          </p:nvSpPr>
          <p:spPr bwMode="auto">
            <a:xfrm>
              <a:off x="2880" y="3294"/>
              <a:ext cx="46" cy="45"/>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20494" name="Oval 35"/>
            <p:cNvSpPr>
              <a:spLocks noChangeArrowheads="1"/>
            </p:cNvSpPr>
            <p:nvPr/>
          </p:nvSpPr>
          <p:spPr bwMode="auto">
            <a:xfrm>
              <a:off x="3470" y="3294"/>
              <a:ext cx="46" cy="45"/>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20495" name="Oval 36"/>
            <p:cNvSpPr>
              <a:spLocks noChangeArrowheads="1"/>
            </p:cNvSpPr>
            <p:nvPr/>
          </p:nvSpPr>
          <p:spPr bwMode="auto">
            <a:xfrm>
              <a:off x="3061" y="2659"/>
              <a:ext cx="46" cy="45"/>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20496" name="Oval 37"/>
            <p:cNvSpPr>
              <a:spLocks noChangeArrowheads="1"/>
            </p:cNvSpPr>
            <p:nvPr/>
          </p:nvSpPr>
          <p:spPr bwMode="auto">
            <a:xfrm>
              <a:off x="4468" y="3203"/>
              <a:ext cx="46" cy="45"/>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20497" name="Line 38"/>
            <p:cNvSpPr>
              <a:spLocks noChangeShapeType="1"/>
            </p:cNvSpPr>
            <p:nvPr/>
          </p:nvSpPr>
          <p:spPr bwMode="auto">
            <a:xfrm>
              <a:off x="2381" y="2387"/>
              <a:ext cx="0" cy="16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98" name="Line 39"/>
            <p:cNvSpPr>
              <a:spLocks noChangeShapeType="1"/>
            </p:cNvSpPr>
            <p:nvPr/>
          </p:nvSpPr>
          <p:spPr bwMode="auto">
            <a:xfrm>
              <a:off x="3969" y="2432"/>
              <a:ext cx="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467" name="Group 3"/>
          <p:cNvGrpSpPr>
            <a:grpSpLocks/>
          </p:cNvGrpSpPr>
          <p:nvPr/>
        </p:nvGrpSpPr>
        <p:grpSpPr bwMode="auto">
          <a:xfrm>
            <a:off x="1631504" y="2151680"/>
            <a:ext cx="8784976" cy="3744924"/>
            <a:chOff x="0" y="384"/>
            <a:chExt cx="3547" cy="4813"/>
          </a:xfrm>
        </p:grpSpPr>
        <p:grpSp>
          <p:nvGrpSpPr>
            <p:cNvPr id="62468" name="Group 4"/>
            <p:cNvGrpSpPr>
              <a:grpSpLocks/>
            </p:cNvGrpSpPr>
            <p:nvPr/>
          </p:nvGrpSpPr>
          <p:grpSpPr bwMode="auto">
            <a:xfrm>
              <a:off x="0" y="384"/>
              <a:ext cx="448" cy="384"/>
              <a:chOff x="0" y="384"/>
              <a:chExt cx="448" cy="384"/>
            </a:xfrm>
          </p:grpSpPr>
          <p:sp>
            <p:nvSpPr>
              <p:cNvPr id="62469" name="Rectangle 5"/>
              <p:cNvSpPr>
                <a:spLocks noChangeArrowheads="1"/>
              </p:cNvSpPr>
              <p:nvPr/>
            </p:nvSpPr>
            <p:spPr bwMode="auto">
              <a:xfrm>
                <a:off x="43" y="384"/>
                <a:ext cx="36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b="1"/>
                  <a:t>V</a:t>
                </a:r>
                <a:r>
                  <a:rPr lang="en-US" altLang="zh-CN" b="1" baseline="-30000"/>
                  <a:t>1</a:t>
                </a:r>
                <a:endParaRPr lang="en-US" altLang="zh-CN" b="1"/>
              </a:p>
              <a:p>
                <a:pPr algn="ctr" eaLnBrk="0" hangingPunct="0"/>
                <a:endParaRPr lang="zh-CN" altLang="en-US" b="1"/>
              </a:p>
            </p:txBody>
          </p:sp>
          <p:sp>
            <p:nvSpPr>
              <p:cNvPr id="62470" name="Rectangle 6"/>
              <p:cNvSpPr>
                <a:spLocks noChangeArrowheads="1"/>
              </p:cNvSpPr>
              <p:nvPr/>
            </p:nvSpPr>
            <p:spPr bwMode="auto">
              <a:xfrm>
                <a:off x="0" y="384"/>
                <a:ext cx="44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471" name="Group 7"/>
            <p:cNvGrpSpPr>
              <a:grpSpLocks/>
            </p:cNvGrpSpPr>
            <p:nvPr/>
          </p:nvGrpSpPr>
          <p:grpSpPr bwMode="auto">
            <a:xfrm>
              <a:off x="448" y="384"/>
              <a:ext cx="424" cy="384"/>
              <a:chOff x="448" y="384"/>
              <a:chExt cx="424" cy="384"/>
            </a:xfrm>
          </p:grpSpPr>
          <p:sp>
            <p:nvSpPr>
              <p:cNvPr id="62472" name="Rectangle 8"/>
              <p:cNvSpPr>
                <a:spLocks noChangeArrowheads="1"/>
              </p:cNvSpPr>
              <p:nvPr/>
            </p:nvSpPr>
            <p:spPr bwMode="auto">
              <a:xfrm>
                <a:off x="491" y="384"/>
                <a:ext cx="33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b="1"/>
                  <a:t>V</a:t>
                </a:r>
                <a:r>
                  <a:rPr lang="en-US" altLang="zh-CN" b="1" baseline="-30000"/>
                  <a:t>2</a:t>
                </a:r>
                <a:endParaRPr lang="en-US" altLang="zh-CN" b="1"/>
              </a:p>
              <a:p>
                <a:pPr algn="ctr" eaLnBrk="0" hangingPunct="0"/>
                <a:endParaRPr lang="zh-CN" altLang="en-US" b="1"/>
              </a:p>
            </p:txBody>
          </p:sp>
          <p:sp>
            <p:nvSpPr>
              <p:cNvPr id="62473" name="Rectangle 9"/>
              <p:cNvSpPr>
                <a:spLocks noChangeArrowheads="1"/>
              </p:cNvSpPr>
              <p:nvPr/>
            </p:nvSpPr>
            <p:spPr bwMode="auto">
              <a:xfrm>
                <a:off x="448" y="384"/>
                <a:ext cx="424"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474" name="Group 10"/>
            <p:cNvGrpSpPr>
              <a:grpSpLocks/>
            </p:cNvGrpSpPr>
            <p:nvPr/>
          </p:nvGrpSpPr>
          <p:grpSpPr bwMode="auto">
            <a:xfrm>
              <a:off x="872" y="384"/>
              <a:ext cx="424" cy="384"/>
              <a:chOff x="872" y="384"/>
              <a:chExt cx="424" cy="384"/>
            </a:xfrm>
          </p:grpSpPr>
          <p:sp>
            <p:nvSpPr>
              <p:cNvPr id="62475" name="Rectangle 11"/>
              <p:cNvSpPr>
                <a:spLocks noChangeArrowheads="1"/>
              </p:cNvSpPr>
              <p:nvPr/>
            </p:nvSpPr>
            <p:spPr bwMode="auto">
              <a:xfrm>
                <a:off x="915" y="384"/>
                <a:ext cx="33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b="1"/>
                  <a:t>V</a:t>
                </a:r>
                <a:r>
                  <a:rPr lang="en-US" altLang="zh-CN" b="1" baseline="-30000"/>
                  <a:t>3</a:t>
                </a:r>
                <a:endParaRPr lang="en-US" altLang="zh-CN" b="1"/>
              </a:p>
              <a:p>
                <a:pPr algn="ctr" eaLnBrk="0" hangingPunct="0"/>
                <a:endParaRPr lang="zh-CN" altLang="en-US" b="1"/>
              </a:p>
            </p:txBody>
          </p:sp>
          <p:sp>
            <p:nvSpPr>
              <p:cNvPr id="62476" name="Rectangle 12"/>
              <p:cNvSpPr>
                <a:spLocks noChangeArrowheads="1"/>
              </p:cNvSpPr>
              <p:nvPr/>
            </p:nvSpPr>
            <p:spPr bwMode="auto">
              <a:xfrm>
                <a:off x="872" y="384"/>
                <a:ext cx="424"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477" name="Group 13"/>
            <p:cNvGrpSpPr>
              <a:grpSpLocks/>
            </p:cNvGrpSpPr>
            <p:nvPr/>
          </p:nvGrpSpPr>
          <p:grpSpPr bwMode="auto">
            <a:xfrm>
              <a:off x="1296" y="384"/>
              <a:ext cx="422" cy="384"/>
              <a:chOff x="1296" y="384"/>
              <a:chExt cx="422" cy="384"/>
            </a:xfrm>
          </p:grpSpPr>
          <p:sp>
            <p:nvSpPr>
              <p:cNvPr id="62478" name="Rectangle 14"/>
              <p:cNvSpPr>
                <a:spLocks noChangeArrowheads="1"/>
              </p:cNvSpPr>
              <p:nvPr/>
            </p:nvSpPr>
            <p:spPr bwMode="auto">
              <a:xfrm>
                <a:off x="1339" y="384"/>
                <a:ext cx="33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b="1"/>
                  <a:t>V</a:t>
                </a:r>
                <a:r>
                  <a:rPr lang="en-US" altLang="zh-CN" b="1" baseline="-30000"/>
                  <a:t>4</a:t>
                </a:r>
                <a:endParaRPr lang="en-US" altLang="zh-CN" b="1"/>
              </a:p>
              <a:p>
                <a:pPr algn="ctr" eaLnBrk="0" hangingPunct="0"/>
                <a:endParaRPr lang="zh-CN" altLang="en-US" b="1"/>
              </a:p>
            </p:txBody>
          </p:sp>
          <p:sp>
            <p:nvSpPr>
              <p:cNvPr id="62479" name="Rectangle 15"/>
              <p:cNvSpPr>
                <a:spLocks noChangeArrowheads="1"/>
              </p:cNvSpPr>
              <p:nvPr/>
            </p:nvSpPr>
            <p:spPr bwMode="auto">
              <a:xfrm>
                <a:off x="1296" y="384"/>
                <a:ext cx="422"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480" name="Group 16"/>
            <p:cNvGrpSpPr>
              <a:grpSpLocks/>
            </p:cNvGrpSpPr>
            <p:nvPr/>
          </p:nvGrpSpPr>
          <p:grpSpPr bwMode="auto">
            <a:xfrm>
              <a:off x="1718" y="384"/>
              <a:ext cx="424" cy="384"/>
              <a:chOff x="1718" y="384"/>
              <a:chExt cx="424" cy="384"/>
            </a:xfrm>
          </p:grpSpPr>
          <p:sp>
            <p:nvSpPr>
              <p:cNvPr id="62481" name="Rectangle 17"/>
              <p:cNvSpPr>
                <a:spLocks noChangeArrowheads="1"/>
              </p:cNvSpPr>
              <p:nvPr/>
            </p:nvSpPr>
            <p:spPr bwMode="auto">
              <a:xfrm>
                <a:off x="1761" y="384"/>
                <a:ext cx="33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b="1"/>
                  <a:t>V</a:t>
                </a:r>
                <a:r>
                  <a:rPr lang="en-US" altLang="zh-CN" b="1" baseline="-30000"/>
                  <a:t>5</a:t>
                </a:r>
                <a:endParaRPr lang="en-US" altLang="zh-CN" b="1"/>
              </a:p>
              <a:p>
                <a:pPr algn="ctr" eaLnBrk="0" hangingPunct="0"/>
                <a:endParaRPr lang="zh-CN" altLang="en-US" b="1"/>
              </a:p>
            </p:txBody>
          </p:sp>
          <p:sp>
            <p:nvSpPr>
              <p:cNvPr id="62482" name="Rectangle 18"/>
              <p:cNvSpPr>
                <a:spLocks noChangeArrowheads="1"/>
              </p:cNvSpPr>
              <p:nvPr/>
            </p:nvSpPr>
            <p:spPr bwMode="auto">
              <a:xfrm>
                <a:off x="1718" y="384"/>
                <a:ext cx="424"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483" name="Group 19"/>
            <p:cNvGrpSpPr>
              <a:grpSpLocks/>
            </p:cNvGrpSpPr>
            <p:nvPr/>
          </p:nvGrpSpPr>
          <p:grpSpPr bwMode="auto">
            <a:xfrm>
              <a:off x="2142" y="384"/>
              <a:ext cx="464" cy="384"/>
              <a:chOff x="2142" y="384"/>
              <a:chExt cx="464" cy="384"/>
            </a:xfrm>
          </p:grpSpPr>
          <p:sp>
            <p:nvSpPr>
              <p:cNvPr id="62484" name="Rectangle 20"/>
              <p:cNvSpPr>
                <a:spLocks noChangeArrowheads="1"/>
              </p:cNvSpPr>
              <p:nvPr/>
            </p:nvSpPr>
            <p:spPr bwMode="auto">
              <a:xfrm>
                <a:off x="2185" y="384"/>
                <a:ext cx="37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b="1"/>
                  <a:t>V</a:t>
                </a:r>
                <a:r>
                  <a:rPr lang="en-US" altLang="zh-CN" b="1" baseline="-30000"/>
                  <a:t>6</a:t>
                </a:r>
                <a:endParaRPr lang="en-US" altLang="zh-CN" b="1"/>
              </a:p>
              <a:p>
                <a:pPr algn="ctr" eaLnBrk="0" hangingPunct="0"/>
                <a:endParaRPr lang="zh-CN" altLang="en-US" b="1"/>
              </a:p>
            </p:txBody>
          </p:sp>
          <p:sp>
            <p:nvSpPr>
              <p:cNvPr id="62485" name="Rectangle 21"/>
              <p:cNvSpPr>
                <a:spLocks noChangeArrowheads="1"/>
              </p:cNvSpPr>
              <p:nvPr/>
            </p:nvSpPr>
            <p:spPr bwMode="auto">
              <a:xfrm>
                <a:off x="2142" y="384"/>
                <a:ext cx="464"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486" name="Group 22"/>
            <p:cNvGrpSpPr>
              <a:grpSpLocks/>
            </p:cNvGrpSpPr>
            <p:nvPr/>
          </p:nvGrpSpPr>
          <p:grpSpPr bwMode="auto">
            <a:xfrm>
              <a:off x="2606" y="384"/>
              <a:ext cx="464" cy="384"/>
              <a:chOff x="2606" y="384"/>
              <a:chExt cx="464" cy="384"/>
            </a:xfrm>
          </p:grpSpPr>
          <p:sp>
            <p:nvSpPr>
              <p:cNvPr id="62487" name="Rectangle 23"/>
              <p:cNvSpPr>
                <a:spLocks noChangeArrowheads="1"/>
              </p:cNvSpPr>
              <p:nvPr/>
            </p:nvSpPr>
            <p:spPr bwMode="auto">
              <a:xfrm>
                <a:off x="2649" y="384"/>
                <a:ext cx="37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b="1"/>
                  <a:t>V</a:t>
                </a:r>
                <a:r>
                  <a:rPr lang="en-US" altLang="zh-CN" b="1" baseline="-30000"/>
                  <a:t>7</a:t>
                </a:r>
                <a:endParaRPr lang="en-US" altLang="zh-CN" b="1"/>
              </a:p>
              <a:p>
                <a:pPr algn="ctr" eaLnBrk="0" hangingPunct="0"/>
                <a:endParaRPr lang="zh-CN" altLang="en-US" b="1"/>
              </a:p>
            </p:txBody>
          </p:sp>
          <p:sp>
            <p:nvSpPr>
              <p:cNvPr id="62488" name="Rectangle 24"/>
              <p:cNvSpPr>
                <a:spLocks noChangeArrowheads="1"/>
              </p:cNvSpPr>
              <p:nvPr/>
            </p:nvSpPr>
            <p:spPr bwMode="auto">
              <a:xfrm>
                <a:off x="2606" y="384"/>
                <a:ext cx="464"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489" name="Group 25"/>
            <p:cNvGrpSpPr>
              <a:grpSpLocks/>
            </p:cNvGrpSpPr>
            <p:nvPr/>
          </p:nvGrpSpPr>
          <p:grpSpPr bwMode="auto">
            <a:xfrm>
              <a:off x="3070" y="384"/>
              <a:ext cx="464" cy="384"/>
              <a:chOff x="3070" y="384"/>
              <a:chExt cx="464" cy="384"/>
            </a:xfrm>
          </p:grpSpPr>
          <p:sp>
            <p:nvSpPr>
              <p:cNvPr id="62490" name="Rectangle 26"/>
              <p:cNvSpPr>
                <a:spLocks noChangeArrowheads="1"/>
              </p:cNvSpPr>
              <p:nvPr/>
            </p:nvSpPr>
            <p:spPr bwMode="auto">
              <a:xfrm>
                <a:off x="3113" y="384"/>
                <a:ext cx="37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b="1"/>
                  <a:t>V</a:t>
                </a:r>
                <a:r>
                  <a:rPr lang="en-US" altLang="zh-CN" b="1" baseline="-30000"/>
                  <a:t>8</a:t>
                </a:r>
                <a:endParaRPr lang="en-US" altLang="zh-CN" b="1"/>
              </a:p>
              <a:p>
                <a:pPr algn="ctr" eaLnBrk="0" hangingPunct="0"/>
                <a:endParaRPr lang="zh-CN" altLang="en-US" b="1"/>
              </a:p>
            </p:txBody>
          </p:sp>
          <p:sp>
            <p:nvSpPr>
              <p:cNvPr id="62491" name="Rectangle 27"/>
              <p:cNvSpPr>
                <a:spLocks noChangeArrowheads="1"/>
              </p:cNvSpPr>
              <p:nvPr/>
            </p:nvSpPr>
            <p:spPr bwMode="auto">
              <a:xfrm>
                <a:off x="3070" y="384"/>
                <a:ext cx="464"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492" name="Group 28"/>
            <p:cNvGrpSpPr>
              <a:grpSpLocks/>
            </p:cNvGrpSpPr>
            <p:nvPr/>
          </p:nvGrpSpPr>
          <p:grpSpPr bwMode="auto">
            <a:xfrm>
              <a:off x="0" y="768"/>
              <a:ext cx="491" cy="480"/>
              <a:chOff x="0" y="768"/>
              <a:chExt cx="491" cy="480"/>
            </a:xfrm>
          </p:grpSpPr>
          <p:sp>
            <p:nvSpPr>
              <p:cNvPr id="62493" name="Rectangle 29"/>
              <p:cNvSpPr>
                <a:spLocks noChangeArrowheads="1"/>
              </p:cNvSpPr>
              <p:nvPr/>
            </p:nvSpPr>
            <p:spPr bwMode="auto">
              <a:xfrm>
                <a:off x="43" y="768"/>
                <a:ext cx="448"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b="1" dirty="0"/>
                  <a:t>① </a:t>
                </a:r>
                <a:r>
                  <a:rPr lang="en-US" altLang="zh-CN" b="1" dirty="0">
                    <a:solidFill>
                      <a:srgbClr val="FF0000"/>
                    </a:solidFill>
                  </a:rPr>
                  <a:t>P</a:t>
                </a:r>
                <a:r>
                  <a:rPr lang="en-US" altLang="zh-CN" b="1" dirty="0">
                    <a:solidFill>
                      <a:srgbClr val="0000CC"/>
                    </a:solidFill>
                  </a:rPr>
                  <a:t>=0</a:t>
                </a:r>
              </a:p>
              <a:p>
                <a:pPr algn="just" eaLnBrk="0" hangingPunct="0"/>
                <a:endParaRPr lang="zh-CN" altLang="en-US" b="1" dirty="0"/>
              </a:p>
            </p:txBody>
          </p:sp>
          <p:sp>
            <p:nvSpPr>
              <p:cNvPr id="62494" name="Rectangle 30"/>
              <p:cNvSpPr>
                <a:spLocks noChangeArrowheads="1"/>
              </p:cNvSpPr>
              <p:nvPr/>
            </p:nvSpPr>
            <p:spPr bwMode="auto">
              <a:xfrm>
                <a:off x="0" y="768"/>
                <a:ext cx="448"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495" name="Group 31"/>
            <p:cNvGrpSpPr>
              <a:grpSpLocks/>
            </p:cNvGrpSpPr>
            <p:nvPr/>
          </p:nvGrpSpPr>
          <p:grpSpPr bwMode="auto">
            <a:xfrm>
              <a:off x="448" y="768"/>
              <a:ext cx="424" cy="480"/>
              <a:chOff x="448" y="768"/>
              <a:chExt cx="424" cy="480"/>
            </a:xfrm>
          </p:grpSpPr>
          <p:sp>
            <p:nvSpPr>
              <p:cNvPr id="62496" name="Rectangle 32"/>
              <p:cNvSpPr>
                <a:spLocks noChangeArrowheads="1"/>
              </p:cNvSpPr>
              <p:nvPr/>
            </p:nvSpPr>
            <p:spPr bwMode="auto">
              <a:xfrm>
                <a:off x="491" y="768"/>
                <a:ext cx="338"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en-US" altLang="zh-CN" b="1">
                    <a:solidFill>
                      <a:schemeClr val="tx2"/>
                    </a:solidFill>
                  </a:rPr>
                  <a:t>T=+∞</a:t>
                </a:r>
              </a:p>
              <a:p>
                <a:pPr algn="just" eaLnBrk="0" hangingPunct="0"/>
                <a:endParaRPr lang="zh-CN" altLang="en-US" b="1">
                  <a:solidFill>
                    <a:schemeClr val="tx2"/>
                  </a:solidFill>
                </a:endParaRPr>
              </a:p>
            </p:txBody>
          </p:sp>
          <p:sp>
            <p:nvSpPr>
              <p:cNvPr id="62497" name="Rectangle 33"/>
              <p:cNvSpPr>
                <a:spLocks noChangeArrowheads="1"/>
              </p:cNvSpPr>
              <p:nvPr/>
            </p:nvSpPr>
            <p:spPr bwMode="auto">
              <a:xfrm>
                <a:off x="448" y="768"/>
                <a:ext cx="424"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498" name="Group 34"/>
            <p:cNvGrpSpPr>
              <a:grpSpLocks/>
            </p:cNvGrpSpPr>
            <p:nvPr/>
          </p:nvGrpSpPr>
          <p:grpSpPr bwMode="auto">
            <a:xfrm>
              <a:off x="872" y="768"/>
              <a:ext cx="424" cy="480"/>
              <a:chOff x="872" y="768"/>
              <a:chExt cx="424" cy="480"/>
            </a:xfrm>
          </p:grpSpPr>
          <p:sp>
            <p:nvSpPr>
              <p:cNvPr id="62499" name="Rectangle 35"/>
              <p:cNvSpPr>
                <a:spLocks noChangeArrowheads="1"/>
              </p:cNvSpPr>
              <p:nvPr/>
            </p:nvSpPr>
            <p:spPr bwMode="auto">
              <a:xfrm>
                <a:off x="915" y="768"/>
                <a:ext cx="338"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en-US" altLang="zh-CN" b="1">
                    <a:solidFill>
                      <a:schemeClr val="tx2"/>
                    </a:solidFill>
                  </a:rPr>
                  <a:t>T=+∞</a:t>
                </a:r>
              </a:p>
              <a:p>
                <a:pPr algn="just" eaLnBrk="0" hangingPunct="0"/>
                <a:endParaRPr lang="zh-CN" altLang="en-US" b="1">
                  <a:solidFill>
                    <a:schemeClr val="tx2"/>
                  </a:solidFill>
                </a:endParaRPr>
              </a:p>
            </p:txBody>
          </p:sp>
          <p:sp>
            <p:nvSpPr>
              <p:cNvPr id="62500" name="Rectangle 36"/>
              <p:cNvSpPr>
                <a:spLocks noChangeArrowheads="1"/>
              </p:cNvSpPr>
              <p:nvPr/>
            </p:nvSpPr>
            <p:spPr bwMode="auto">
              <a:xfrm>
                <a:off x="872" y="768"/>
                <a:ext cx="424"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01" name="Group 37"/>
            <p:cNvGrpSpPr>
              <a:grpSpLocks/>
            </p:cNvGrpSpPr>
            <p:nvPr/>
          </p:nvGrpSpPr>
          <p:grpSpPr bwMode="auto">
            <a:xfrm>
              <a:off x="1296" y="768"/>
              <a:ext cx="422" cy="480"/>
              <a:chOff x="1296" y="768"/>
              <a:chExt cx="422" cy="480"/>
            </a:xfrm>
          </p:grpSpPr>
          <p:sp>
            <p:nvSpPr>
              <p:cNvPr id="62502" name="Rectangle 38"/>
              <p:cNvSpPr>
                <a:spLocks noChangeArrowheads="1"/>
              </p:cNvSpPr>
              <p:nvPr/>
            </p:nvSpPr>
            <p:spPr bwMode="auto">
              <a:xfrm>
                <a:off x="1339" y="768"/>
                <a:ext cx="336"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en-US" altLang="zh-CN" b="1">
                    <a:solidFill>
                      <a:schemeClr val="tx2"/>
                    </a:solidFill>
                  </a:rPr>
                  <a:t>T=+∞</a:t>
                </a:r>
              </a:p>
              <a:p>
                <a:pPr algn="just" eaLnBrk="0" hangingPunct="0"/>
                <a:endParaRPr lang="zh-CN" altLang="en-US" b="1">
                  <a:solidFill>
                    <a:schemeClr val="tx2"/>
                  </a:solidFill>
                </a:endParaRPr>
              </a:p>
            </p:txBody>
          </p:sp>
          <p:sp>
            <p:nvSpPr>
              <p:cNvPr id="62503" name="Rectangle 39"/>
              <p:cNvSpPr>
                <a:spLocks noChangeArrowheads="1"/>
              </p:cNvSpPr>
              <p:nvPr/>
            </p:nvSpPr>
            <p:spPr bwMode="auto">
              <a:xfrm>
                <a:off x="1296" y="768"/>
                <a:ext cx="422"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04" name="Group 40"/>
            <p:cNvGrpSpPr>
              <a:grpSpLocks/>
            </p:cNvGrpSpPr>
            <p:nvPr/>
          </p:nvGrpSpPr>
          <p:grpSpPr bwMode="auto">
            <a:xfrm>
              <a:off x="1718" y="768"/>
              <a:ext cx="424" cy="480"/>
              <a:chOff x="1718" y="768"/>
              <a:chExt cx="424" cy="480"/>
            </a:xfrm>
          </p:grpSpPr>
          <p:sp>
            <p:nvSpPr>
              <p:cNvPr id="62505" name="Rectangle 41"/>
              <p:cNvSpPr>
                <a:spLocks noChangeArrowheads="1"/>
              </p:cNvSpPr>
              <p:nvPr/>
            </p:nvSpPr>
            <p:spPr bwMode="auto">
              <a:xfrm>
                <a:off x="1761" y="768"/>
                <a:ext cx="338"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en-US" altLang="zh-CN" b="1">
                    <a:solidFill>
                      <a:schemeClr val="tx2"/>
                    </a:solidFill>
                  </a:rPr>
                  <a:t>T=+∞</a:t>
                </a:r>
              </a:p>
              <a:p>
                <a:pPr algn="just" eaLnBrk="0" hangingPunct="0"/>
                <a:endParaRPr lang="zh-CN" altLang="en-US" b="1">
                  <a:solidFill>
                    <a:schemeClr val="tx2"/>
                  </a:solidFill>
                </a:endParaRPr>
              </a:p>
            </p:txBody>
          </p:sp>
          <p:sp>
            <p:nvSpPr>
              <p:cNvPr id="62506" name="Rectangle 42"/>
              <p:cNvSpPr>
                <a:spLocks noChangeArrowheads="1"/>
              </p:cNvSpPr>
              <p:nvPr/>
            </p:nvSpPr>
            <p:spPr bwMode="auto">
              <a:xfrm>
                <a:off x="1718" y="768"/>
                <a:ext cx="424"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07" name="Group 43"/>
            <p:cNvGrpSpPr>
              <a:grpSpLocks/>
            </p:cNvGrpSpPr>
            <p:nvPr/>
          </p:nvGrpSpPr>
          <p:grpSpPr bwMode="auto">
            <a:xfrm>
              <a:off x="2142" y="768"/>
              <a:ext cx="464" cy="480"/>
              <a:chOff x="2142" y="768"/>
              <a:chExt cx="464" cy="480"/>
            </a:xfrm>
          </p:grpSpPr>
          <p:sp>
            <p:nvSpPr>
              <p:cNvPr id="62508" name="Rectangle 44"/>
              <p:cNvSpPr>
                <a:spLocks noChangeArrowheads="1"/>
              </p:cNvSpPr>
              <p:nvPr/>
            </p:nvSpPr>
            <p:spPr bwMode="auto">
              <a:xfrm>
                <a:off x="2185" y="768"/>
                <a:ext cx="378"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en-US" altLang="zh-CN" b="1">
                    <a:solidFill>
                      <a:schemeClr val="tx2"/>
                    </a:solidFill>
                  </a:rPr>
                  <a:t>T=+∞</a:t>
                </a:r>
              </a:p>
              <a:p>
                <a:pPr algn="just" eaLnBrk="0" hangingPunct="0"/>
                <a:endParaRPr lang="zh-CN" altLang="en-US" b="1">
                  <a:solidFill>
                    <a:schemeClr val="tx2"/>
                  </a:solidFill>
                </a:endParaRPr>
              </a:p>
            </p:txBody>
          </p:sp>
          <p:sp>
            <p:nvSpPr>
              <p:cNvPr id="62509" name="Rectangle 45"/>
              <p:cNvSpPr>
                <a:spLocks noChangeArrowheads="1"/>
              </p:cNvSpPr>
              <p:nvPr/>
            </p:nvSpPr>
            <p:spPr bwMode="auto">
              <a:xfrm>
                <a:off x="2142" y="768"/>
                <a:ext cx="464"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10" name="Group 46"/>
            <p:cNvGrpSpPr>
              <a:grpSpLocks/>
            </p:cNvGrpSpPr>
            <p:nvPr/>
          </p:nvGrpSpPr>
          <p:grpSpPr bwMode="auto">
            <a:xfrm>
              <a:off x="2606" y="768"/>
              <a:ext cx="464" cy="480"/>
              <a:chOff x="2606" y="768"/>
              <a:chExt cx="464" cy="480"/>
            </a:xfrm>
          </p:grpSpPr>
          <p:sp>
            <p:nvSpPr>
              <p:cNvPr id="62511" name="Rectangle 47"/>
              <p:cNvSpPr>
                <a:spLocks noChangeArrowheads="1"/>
              </p:cNvSpPr>
              <p:nvPr/>
            </p:nvSpPr>
            <p:spPr bwMode="auto">
              <a:xfrm>
                <a:off x="2649" y="768"/>
                <a:ext cx="378"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en-US" altLang="zh-CN" b="1">
                    <a:solidFill>
                      <a:schemeClr val="tx2"/>
                    </a:solidFill>
                  </a:rPr>
                  <a:t>T=+∞</a:t>
                </a:r>
              </a:p>
              <a:p>
                <a:pPr algn="just" eaLnBrk="0" hangingPunct="0"/>
                <a:endParaRPr lang="zh-CN" altLang="en-US" b="1">
                  <a:solidFill>
                    <a:schemeClr val="tx2"/>
                  </a:solidFill>
                </a:endParaRPr>
              </a:p>
            </p:txBody>
          </p:sp>
          <p:sp>
            <p:nvSpPr>
              <p:cNvPr id="62512" name="Rectangle 48"/>
              <p:cNvSpPr>
                <a:spLocks noChangeArrowheads="1"/>
              </p:cNvSpPr>
              <p:nvPr/>
            </p:nvSpPr>
            <p:spPr bwMode="auto">
              <a:xfrm>
                <a:off x="2606" y="768"/>
                <a:ext cx="464"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13" name="Group 49"/>
            <p:cNvGrpSpPr>
              <a:grpSpLocks/>
            </p:cNvGrpSpPr>
            <p:nvPr/>
          </p:nvGrpSpPr>
          <p:grpSpPr bwMode="auto">
            <a:xfrm>
              <a:off x="3070" y="768"/>
              <a:ext cx="464" cy="480"/>
              <a:chOff x="3070" y="768"/>
              <a:chExt cx="464" cy="480"/>
            </a:xfrm>
          </p:grpSpPr>
          <p:sp>
            <p:nvSpPr>
              <p:cNvPr id="62514" name="Rectangle 50"/>
              <p:cNvSpPr>
                <a:spLocks noChangeArrowheads="1"/>
              </p:cNvSpPr>
              <p:nvPr/>
            </p:nvSpPr>
            <p:spPr bwMode="auto">
              <a:xfrm>
                <a:off x="3113" y="768"/>
                <a:ext cx="378"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en-US" altLang="zh-CN" b="1">
                    <a:solidFill>
                      <a:schemeClr val="tx2"/>
                    </a:solidFill>
                  </a:rPr>
                  <a:t>T=+∞</a:t>
                </a:r>
              </a:p>
              <a:p>
                <a:pPr algn="just" eaLnBrk="0" hangingPunct="0"/>
                <a:endParaRPr lang="zh-CN" altLang="en-US" b="1">
                  <a:solidFill>
                    <a:schemeClr val="tx2"/>
                  </a:solidFill>
                </a:endParaRPr>
              </a:p>
            </p:txBody>
          </p:sp>
          <p:sp>
            <p:nvSpPr>
              <p:cNvPr id="62515" name="Rectangle 51"/>
              <p:cNvSpPr>
                <a:spLocks noChangeArrowheads="1"/>
              </p:cNvSpPr>
              <p:nvPr/>
            </p:nvSpPr>
            <p:spPr bwMode="auto">
              <a:xfrm>
                <a:off x="3070" y="768"/>
                <a:ext cx="464"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16" name="Group 52"/>
            <p:cNvGrpSpPr>
              <a:grpSpLocks/>
            </p:cNvGrpSpPr>
            <p:nvPr/>
          </p:nvGrpSpPr>
          <p:grpSpPr bwMode="auto">
            <a:xfrm>
              <a:off x="0" y="1248"/>
              <a:ext cx="448" cy="567"/>
              <a:chOff x="0" y="1248"/>
              <a:chExt cx="448" cy="567"/>
            </a:xfrm>
          </p:grpSpPr>
          <p:sp>
            <p:nvSpPr>
              <p:cNvPr id="62517" name="Rectangle 53"/>
              <p:cNvSpPr>
                <a:spLocks noChangeArrowheads="1"/>
              </p:cNvSpPr>
              <p:nvPr/>
            </p:nvSpPr>
            <p:spPr bwMode="auto">
              <a:xfrm>
                <a:off x="43" y="1248"/>
                <a:ext cx="362" cy="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b="1"/>
                  <a:t>②</a:t>
                </a:r>
              </a:p>
              <a:p>
                <a:pPr algn="just" eaLnBrk="0" hangingPunct="0"/>
                <a:endParaRPr lang="zh-CN" altLang="en-US" b="1"/>
              </a:p>
            </p:txBody>
          </p:sp>
          <p:sp>
            <p:nvSpPr>
              <p:cNvPr id="62518" name="Rectangle 54"/>
              <p:cNvSpPr>
                <a:spLocks noChangeArrowheads="1"/>
              </p:cNvSpPr>
              <p:nvPr/>
            </p:nvSpPr>
            <p:spPr bwMode="auto">
              <a:xfrm>
                <a:off x="0" y="1248"/>
                <a:ext cx="448" cy="56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19" name="Group 55"/>
            <p:cNvGrpSpPr>
              <a:grpSpLocks/>
            </p:cNvGrpSpPr>
            <p:nvPr/>
          </p:nvGrpSpPr>
          <p:grpSpPr bwMode="auto">
            <a:xfrm>
              <a:off x="448" y="1248"/>
              <a:ext cx="464" cy="567"/>
              <a:chOff x="448" y="1248"/>
              <a:chExt cx="464" cy="567"/>
            </a:xfrm>
          </p:grpSpPr>
          <p:sp>
            <p:nvSpPr>
              <p:cNvPr id="62520" name="Rectangle 56"/>
              <p:cNvSpPr>
                <a:spLocks noChangeArrowheads="1"/>
              </p:cNvSpPr>
              <p:nvPr/>
            </p:nvSpPr>
            <p:spPr bwMode="auto">
              <a:xfrm>
                <a:off x="491" y="1248"/>
                <a:ext cx="421" cy="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en-US" altLang="zh-CN" b="1" dirty="0">
                    <a:solidFill>
                      <a:srgbClr val="FF0000"/>
                    </a:solidFill>
                  </a:rPr>
                  <a:t>P</a:t>
                </a:r>
                <a:r>
                  <a:rPr lang="en-US" altLang="zh-CN" b="1" dirty="0">
                    <a:solidFill>
                      <a:srgbClr val="0000FF"/>
                    </a:solidFill>
                  </a:rPr>
                  <a:t>=T=3</a:t>
                </a:r>
                <a:endParaRPr lang="en-US" altLang="zh-CN" b="1" dirty="0"/>
              </a:p>
              <a:p>
                <a:pPr algn="just" eaLnBrk="0" hangingPunct="0"/>
                <a:endParaRPr lang="zh-CN" altLang="en-US" b="1" dirty="0"/>
              </a:p>
            </p:txBody>
          </p:sp>
          <p:sp>
            <p:nvSpPr>
              <p:cNvPr id="62521" name="Rectangle 57"/>
              <p:cNvSpPr>
                <a:spLocks noChangeArrowheads="1"/>
              </p:cNvSpPr>
              <p:nvPr/>
            </p:nvSpPr>
            <p:spPr bwMode="auto">
              <a:xfrm>
                <a:off x="448" y="1248"/>
                <a:ext cx="424" cy="56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22" name="Group 58"/>
            <p:cNvGrpSpPr>
              <a:grpSpLocks/>
            </p:cNvGrpSpPr>
            <p:nvPr/>
          </p:nvGrpSpPr>
          <p:grpSpPr bwMode="auto">
            <a:xfrm>
              <a:off x="872" y="1248"/>
              <a:ext cx="424" cy="567"/>
              <a:chOff x="872" y="1248"/>
              <a:chExt cx="424" cy="567"/>
            </a:xfrm>
          </p:grpSpPr>
          <p:sp>
            <p:nvSpPr>
              <p:cNvPr id="62523" name="Rectangle 59"/>
              <p:cNvSpPr>
                <a:spLocks noChangeArrowheads="1"/>
              </p:cNvSpPr>
              <p:nvPr/>
            </p:nvSpPr>
            <p:spPr bwMode="auto">
              <a:xfrm>
                <a:off x="915" y="1248"/>
                <a:ext cx="338" cy="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en-US" altLang="zh-CN" b="1">
                    <a:solidFill>
                      <a:schemeClr val="tx2"/>
                    </a:solidFill>
                  </a:rPr>
                  <a:t>T=+∞</a:t>
                </a:r>
              </a:p>
              <a:p>
                <a:pPr algn="just" eaLnBrk="0" hangingPunct="0"/>
                <a:endParaRPr lang="zh-CN" altLang="en-US" b="1"/>
              </a:p>
            </p:txBody>
          </p:sp>
          <p:sp>
            <p:nvSpPr>
              <p:cNvPr id="62524" name="Rectangle 60"/>
              <p:cNvSpPr>
                <a:spLocks noChangeArrowheads="1"/>
              </p:cNvSpPr>
              <p:nvPr/>
            </p:nvSpPr>
            <p:spPr bwMode="auto">
              <a:xfrm>
                <a:off x="872" y="1248"/>
                <a:ext cx="424" cy="56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25" name="Group 61"/>
            <p:cNvGrpSpPr>
              <a:grpSpLocks/>
            </p:cNvGrpSpPr>
            <p:nvPr/>
          </p:nvGrpSpPr>
          <p:grpSpPr bwMode="auto">
            <a:xfrm>
              <a:off x="1296" y="1248"/>
              <a:ext cx="422" cy="567"/>
              <a:chOff x="1296" y="1248"/>
              <a:chExt cx="422" cy="567"/>
            </a:xfrm>
          </p:grpSpPr>
          <p:sp>
            <p:nvSpPr>
              <p:cNvPr id="62526" name="Rectangle 62"/>
              <p:cNvSpPr>
                <a:spLocks noChangeArrowheads="1"/>
              </p:cNvSpPr>
              <p:nvPr/>
            </p:nvSpPr>
            <p:spPr bwMode="auto">
              <a:xfrm>
                <a:off x="1339" y="1248"/>
                <a:ext cx="336" cy="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p>
                <a:pPr algn="just"/>
                <a:r>
                  <a:rPr lang="en-US" altLang="zh-CN" b="1" dirty="0">
                    <a:solidFill>
                      <a:srgbClr val="0000FF"/>
                    </a:solidFill>
                  </a:rPr>
                  <a:t>T=7</a:t>
                </a:r>
              </a:p>
              <a:p>
                <a:pPr algn="just" eaLnBrk="0" hangingPunct="0"/>
                <a:endParaRPr lang="zh-CN" altLang="en-US" b="1" dirty="0"/>
              </a:p>
            </p:txBody>
          </p:sp>
          <p:sp>
            <p:nvSpPr>
              <p:cNvPr id="62527" name="Rectangle 63"/>
              <p:cNvSpPr>
                <a:spLocks noChangeArrowheads="1"/>
              </p:cNvSpPr>
              <p:nvPr/>
            </p:nvSpPr>
            <p:spPr bwMode="auto">
              <a:xfrm>
                <a:off x="1296" y="1248"/>
                <a:ext cx="422" cy="56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28" name="Group 64"/>
            <p:cNvGrpSpPr>
              <a:grpSpLocks/>
            </p:cNvGrpSpPr>
            <p:nvPr/>
          </p:nvGrpSpPr>
          <p:grpSpPr bwMode="auto">
            <a:xfrm>
              <a:off x="1718" y="1248"/>
              <a:ext cx="424" cy="567"/>
              <a:chOff x="1718" y="1248"/>
              <a:chExt cx="424" cy="567"/>
            </a:xfrm>
          </p:grpSpPr>
          <p:sp>
            <p:nvSpPr>
              <p:cNvPr id="62529" name="Rectangle 65"/>
              <p:cNvSpPr>
                <a:spLocks noChangeArrowheads="1"/>
              </p:cNvSpPr>
              <p:nvPr/>
            </p:nvSpPr>
            <p:spPr bwMode="auto">
              <a:xfrm>
                <a:off x="1761" y="1248"/>
                <a:ext cx="338" cy="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en-US" altLang="zh-CN" b="1">
                    <a:solidFill>
                      <a:schemeClr val="tx2"/>
                    </a:solidFill>
                  </a:rPr>
                  <a:t>T=+∞</a:t>
                </a:r>
              </a:p>
              <a:p>
                <a:pPr algn="just" eaLnBrk="0" hangingPunct="0"/>
                <a:endParaRPr lang="zh-CN" altLang="en-US" b="1">
                  <a:solidFill>
                    <a:schemeClr val="tx2"/>
                  </a:solidFill>
                </a:endParaRPr>
              </a:p>
            </p:txBody>
          </p:sp>
          <p:sp>
            <p:nvSpPr>
              <p:cNvPr id="62530" name="Rectangle 66"/>
              <p:cNvSpPr>
                <a:spLocks noChangeArrowheads="1"/>
              </p:cNvSpPr>
              <p:nvPr/>
            </p:nvSpPr>
            <p:spPr bwMode="auto">
              <a:xfrm>
                <a:off x="1718" y="1248"/>
                <a:ext cx="424" cy="56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31" name="Group 67"/>
            <p:cNvGrpSpPr>
              <a:grpSpLocks/>
            </p:cNvGrpSpPr>
            <p:nvPr/>
          </p:nvGrpSpPr>
          <p:grpSpPr bwMode="auto">
            <a:xfrm>
              <a:off x="2142" y="1248"/>
              <a:ext cx="464" cy="567"/>
              <a:chOff x="2142" y="1248"/>
              <a:chExt cx="464" cy="567"/>
            </a:xfrm>
          </p:grpSpPr>
          <p:sp>
            <p:nvSpPr>
              <p:cNvPr id="62532" name="Rectangle 68"/>
              <p:cNvSpPr>
                <a:spLocks noChangeArrowheads="1"/>
              </p:cNvSpPr>
              <p:nvPr/>
            </p:nvSpPr>
            <p:spPr bwMode="auto">
              <a:xfrm>
                <a:off x="2185" y="1248"/>
                <a:ext cx="378" cy="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en-US" altLang="zh-CN" b="1">
                    <a:solidFill>
                      <a:schemeClr val="tx2"/>
                    </a:solidFill>
                  </a:rPr>
                  <a:t>T=+∞</a:t>
                </a:r>
              </a:p>
              <a:p>
                <a:pPr algn="just" eaLnBrk="0" hangingPunct="0"/>
                <a:endParaRPr lang="zh-CN" altLang="en-US" b="1"/>
              </a:p>
            </p:txBody>
          </p:sp>
          <p:sp>
            <p:nvSpPr>
              <p:cNvPr id="62533" name="Rectangle 69"/>
              <p:cNvSpPr>
                <a:spLocks noChangeArrowheads="1"/>
              </p:cNvSpPr>
              <p:nvPr/>
            </p:nvSpPr>
            <p:spPr bwMode="auto">
              <a:xfrm>
                <a:off x="2142" y="1248"/>
                <a:ext cx="464" cy="56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34" name="Group 70"/>
            <p:cNvGrpSpPr>
              <a:grpSpLocks/>
            </p:cNvGrpSpPr>
            <p:nvPr/>
          </p:nvGrpSpPr>
          <p:grpSpPr bwMode="auto">
            <a:xfrm>
              <a:off x="2606" y="1248"/>
              <a:ext cx="464" cy="567"/>
              <a:chOff x="2606" y="1248"/>
              <a:chExt cx="464" cy="567"/>
            </a:xfrm>
          </p:grpSpPr>
          <p:sp>
            <p:nvSpPr>
              <p:cNvPr id="62535" name="Rectangle 71"/>
              <p:cNvSpPr>
                <a:spLocks noChangeArrowheads="1"/>
              </p:cNvSpPr>
              <p:nvPr/>
            </p:nvSpPr>
            <p:spPr bwMode="auto">
              <a:xfrm>
                <a:off x="2649" y="1248"/>
                <a:ext cx="378" cy="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en-US" altLang="zh-CN" b="1">
                    <a:solidFill>
                      <a:schemeClr val="tx2"/>
                    </a:solidFill>
                  </a:rPr>
                  <a:t>T=+∞</a:t>
                </a:r>
              </a:p>
              <a:p>
                <a:pPr algn="just" eaLnBrk="0" hangingPunct="0"/>
                <a:endParaRPr lang="zh-CN" altLang="en-US" b="1">
                  <a:solidFill>
                    <a:schemeClr val="tx2"/>
                  </a:solidFill>
                </a:endParaRPr>
              </a:p>
            </p:txBody>
          </p:sp>
          <p:sp>
            <p:nvSpPr>
              <p:cNvPr id="62536" name="Rectangle 72"/>
              <p:cNvSpPr>
                <a:spLocks noChangeArrowheads="1"/>
              </p:cNvSpPr>
              <p:nvPr/>
            </p:nvSpPr>
            <p:spPr bwMode="auto">
              <a:xfrm>
                <a:off x="2606" y="1248"/>
                <a:ext cx="464" cy="56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37" name="Group 73"/>
            <p:cNvGrpSpPr>
              <a:grpSpLocks/>
            </p:cNvGrpSpPr>
            <p:nvPr/>
          </p:nvGrpSpPr>
          <p:grpSpPr bwMode="auto">
            <a:xfrm>
              <a:off x="3070" y="1248"/>
              <a:ext cx="464" cy="567"/>
              <a:chOff x="3070" y="1248"/>
              <a:chExt cx="464" cy="567"/>
            </a:xfrm>
          </p:grpSpPr>
          <p:sp>
            <p:nvSpPr>
              <p:cNvPr id="62538" name="Rectangle 74"/>
              <p:cNvSpPr>
                <a:spLocks noChangeArrowheads="1"/>
              </p:cNvSpPr>
              <p:nvPr/>
            </p:nvSpPr>
            <p:spPr bwMode="auto">
              <a:xfrm>
                <a:off x="3113" y="1248"/>
                <a:ext cx="378" cy="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en-US" altLang="zh-CN" b="1">
                    <a:solidFill>
                      <a:schemeClr val="tx2"/>
                    </a:solidFill>
                  </a:rPr>
                  <a:t>T=+∞</a:t>
                </a:r>
              </a:p>
              <a:p>
                <a:pPr algn="just" eaLnBrk="0" hangingPunct="0"/>
                <a:endParaRPr lang="zh-CN" altLang="en-US" b="1"/>
              </a:p>
            </p:txBody>
          </p:sp>
          <p:sp>
            <p:nvSpPr>
              <p:cNvPr id="62539" name="Rectangle 75"/>
              <p:cNvSpPr>
                <a:spLocks noChangeArrowheads="1"/>
              </p:cNvSpPr>
              <p:nvPr/>
            </p:nvSpPr>
            <p:spPr bwMode="auto">
              <a:xfrm>
                <a:off x="3070" y="1248"/>
                <a:ext cx="464" cy="56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40" name="Group 76"/>
            <p:cNvGrpSpPr>
              <a:grpSpLocks/>
            </p:cNvGrpSpPr>
            <p:nvPr/>
          </p:nvGrpSpPr>
          <p:grpSpPr bwMode="auto">
            <a:xfrm>
              <a:off x="0" y="1815"/>
              <a:ext cx="448" cy="480"/>
              <a:chOff x="0" y="1815"/>
              <a:chExt cx="448" cy="480"/>
            </a:xfrm>
          </p:grpSpPr>
          <p:sp>
            <p:nvSpPr>
              <p:cNvPr id="62541" name="Rectangle 77"/>
              <p:cNvSpPr>
                <a:spLocks noChangeArrowheads="1"/>
              </p:cNvSpPr>
              <p:nvPr/>
            </p:nvSpPr>
            <p:spPr bwMode="auto">
              <a:xfrm>
                <a:off x="43" y="1815"/>
                <a:ext cx="362"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b="1"/>
                  <a:t> </a:t>
                </a:r>
              </a:p>
              <a:p>
                <a:pPr algn="just" eaLnBrk="0" hangingPunct="0"/>
                <a:endParaRPr lang="zh-CN" altLang="en-US" b="1"/>
              </a:p>
            </p:txBody>
          </p:sp>
          <p:sp>
            <p:nvSpPr>
              <p:cNvPr id="62542" name="Rectangle 78"/>
              <p:cNvSpPr>
                <a:spLocks noChangeArrowheads="1"/>
              </p:cNvSpPr>
              <p:nvPr/>
            </p:nvSpPr>
            <p:spPr bwMode="auto">
              <a:xfrm>
                <a:off x="0" y="1815"/>
                <a:ext cx="448"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43" name="Group 79"/>
            <p:cNvGrpSpPr>
              <a:grpSpLocks/>
            </p:cNvGrpSpPr>
            <p:nvPr/>
          </p:nvGrpSpPr>
          <p:grpSpPr bwMode="auto">
            <a:xfrm>
              <a:off x="448" y="1815"/>
              <a:ext cx="424" cy="480"/>
              <a:chOff x="448" y="1815"/>
              <a:chExt cx="424" cy="480"/>
            </a:xfrm>
          </p:grpSpPr>
          <p:sp>
            <p:nvSpPr>
              <p:cNvPr id="62544" name="Rectangle 80"/>
              <p:cNvSpPr>
                <a:spLocks noChangeArrowheads="1"/>
              </p:cNvSpPr>
              <p:nvPr/>
            </p:nvSpPr>
            <p:spPr bwMode="auto">
              <a:xfrm>
                <a:off x="491" y="1815"/>
                <a:ext cx="338"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b="1"/>
                  <a:t>③</a:t>
                </a:r>
              </a:p>
              <a:p>
                <a:pPr algn="just" eaLnBrk="0" hangingPunct="0"/>
                <a:endParaRPr lang="zh-CN" altLang="en-US" b="1"/>
              </a:p>
            </p:txBody>
          </p:sp>
          <p:sp>
            <p:nvSpPr>
              <p:cNvPr id="62545" name="Rectangle 81"/>
              <p:cNvSpPr>
                <a:spLocks noChangeArrowheads="1"/>
              </p:cNvSpPr>
              <p:nvPr/>
            </p:nvSpPr>
            <p:spPr bwMode="auto">
              <a:xfrm>
                <a:off x="448" y="1815"/>
                <a:ext cx="424"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46" name="Group 82"/>
            <p:cNvGrpSpPr>
              <a:grpSpLocks/>
            </p:cNvGrpSpPr>
            <p:nvPr/>
          </p:nvGrpSpPr>
          <p:grpSpPr bwMode="auto">
            <a:xfrm>
              <a:off x="872" y="1815"/>
              <a:ext cx="424" cy="480"/>
              <a:chOff x="872" y="1815"/>
              <a:chExt cx="424" cy="480"/>
            </a:xfrm>
          </p:grpSpPr>
          <p:sp>
            <p:nvSpPr>
              <p:cNvPr id="62547" name="Rectangle 83"/>
              <p:cNvSpPr>
                <a:spLocks noChangeArrowheads="1"/>
              </p:cNvSpPr>
              <p:nvPr/>
            </p:nvSpPr>
            <p:spPr bwMode="auto">
              <a:xfrm>
                <a:off x="915" y="1815"/>
                <a:ext cx="338"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p>
                <a:pPr algn="just"/>
                <a:r>
                  <a:rPr lang="en-US" altLang="zh-CN" b="1" dirty="0">
                    <a:solidFill>
                      <a:srgbClr val="0000FF"/>
                    </a:solidFill>
                  </a:rPr>
                  <a:t>T=6</a:t>
                </a:r>
              </a:p>
              <a:p>
                <a:pPr algn="just" eaLnBrk="0" hangingPunct="0"/>
                <a:endParaRPr lang="zh-CN" altLang="en-US" b="1" dirty="0"/>
              </a:p>
            </p:txBody>
          </p:sp>
          <p:sp>
            <p:nvSpPr>
              <p:cNvPr id="62548" name="Rectangle 84"/>
              <p:cNvSpPr>
                <a:spLocks noChangeArrowheads="1"/>
              </p:cNvSpPr>
              <p:nvPr/>
            </p:nvSpPr>
            <p:spPr bwMode="auto">
              <a:xfrm>
                <a:off x="872" y="1815"/>
                <a:ext cx="424"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49" name="Group 85"/>
            <p:cNvGrpSpPr>
              <a:grpSpLocks/>
            </p:cNvGrpSpPr>
            <p:nvPr/>
          </p:nvGrpSpPr>
          <p:grpSpPr bwMode="auto">
            <a:xfrm>
              <a:off x="1296" y="1815"/>
              <a:ext cx="422" cy="480"/>
              <a:chOff x="1296" y="1815"/>
              <a:chExt cx="422" cy="480"/>
            </a:xfrm>
          </p:grpSpPr>
          <p:sp>
            <p:nvSpPr>
              <p:cNvPr id="62550" name="Rectangle 86"/>
              <p:cNvSpPr>
                <a:spLocks noChangeArrowheads="1"/>
              </p:cNvSpPr>
              <p:nvPr/>
            </p:nvSpPr>
            <p:spPr bwMode="auto">
              <a:xfrm>
                <a:off x="1339" y="1815"/>
                <a:ext cx="336"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en-US" altLang="zh-CN" b="1" dirty="0">
                    <a:solidFill>
                      <a:srgbClr val="0000FF"/>
                    </a:solidFill>
                  </a:rPr>
                  <a:t>T=7</a:t>
                </a:r>
                <a:endParaRPr lang="en-US" altLang="zh-CN" b="1" dirty="0"/>
              </a:p>
              <a:p>
                <a:pPr algn="just" eaLnBrk="0" hangingPunct="0"/>
                <a:endParaRPr lang="zh-CN" altLang="en-US" b="1" dirty="0"/>
              </a:p>
            </p:txBody>
          </p:sp>
          <p:sp>
            <p:nvSpPr>
              <p:cNvPr id="62551" name="Rectangle 87"/>
              <p:cNvSpPr>
                <a:spLocks noChangeArrowheads="1"/>
              </p:cNvSpPr>
              <p:nvPr/>
            </p:nvSpPr>
            <p:spPr bwMode="auto">
              <a:xfrm>
                <a:off x="1296" y="1815"/>
                <a:ext cx="422"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52" name="Group 88"/>
            <p:cNvGrpSpPr>
              <a:grpSpLocks/>
            </p:cNvGrpSpPr>
            <p:nvPr/>
          </p:nvGrpSpPr>
          <p:grpSpPr bwMode="auto">
            <a:xfrm>
              <a:off x="1718" y="1815"/>
              <a:ext cx="461" cy="480"/>
              <a:chOff x="1718" y="1815"/>
              <a:chExt cx="461" cy="480"/>
            </a:xfrm>
          </p:grpSpPr>
          <p:sp>
            <p:nvSpPr>
              <p:cNvPr id="62553" name="Rectangle 89"/>
              <p:cNvSpPr>
                <a:spLocks noChangeArrowheads="1"/>
              </p:cNvSpPr>
              <p:nvPr/>
            </p:nvSpPr>
            <p:spPr bwMode="auto">
              <a:xfrm>
                <a:off x="1761" y="1815"/>
                <a:ext cx="418"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en-US" altLang="zh-CN" b="1" dirty="0">
                    <a:solidFill>
                      <a:srgbClr val="FF0000"/>
                    </a:solidFill>
                  </a:rPr>
                  <a:t>P</a:t>
                </a:r>
                <a:r>
                  <a:rPr lang="en-US" altLang="zh-CN" b="1" dirty="0">
                    <a:solidFill>
                      <a:srgbClr val="0000FF"/>
                    </a:solidFill>
                  </a:rPr>
                  <a:t>=T=5</a:t>
                </a:r>
                <a:endParaRPr lang="en-US" altLang="zh-CN" b="1" dirty="0"/>
              </a:p>
              <a:p>
                <a:pPr algn="just" eaLnBrk="0" hangingPunct="0"/>
                <a:endParaRPr lang="zh-CN" altLang="en-US" b="1" dirty="0"/>
              </a:p>
            </p:txBody>
          </p:sp>
          <p:sp>
            <p:nvSpPr>
              <p:cNvPr id="62554" name="Rectangle 90"/>
              <p:cNvSpPr>
                <a:spLocks noChangeArrowheads="1"/>
              </p:cNvSpPr>
              <p:nvPr/>
            </p:nvSpPr>
            <p:spPr bwMode="auto">
              <a:xfrm>
                <a:off x="1718" y="1815"/>
                <a:ext cx="424"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55" name="Group 91"/>
            <p:cNvGrpSpPr>
              <a:grpSpLocks/>
            </p:cNvGrpSpPr>
            <p:nvPr/>
          </p:nvGrpSpPr>
          <p:grpSpPr bwMode="auto">
            <a:xfrm>
              <a:off x="2142" y="1815"/>
              <a:ext cx="464" cy="480"/>
              <a:chOff x="2142" y="1815"/>
              <a:chExt cx="464" cy="480"/>
            </a:xfrm>
          </p:grpSpPr>
          <p:sp>
            <p:nvSpPr>
              <p:cNvPr id="62556" name="Rectangle 92"/>
              <p:cNvSpPr>
                <a:spLocks noChangeArrowheads="1"/>
              </p:cNvSpPr>
              <p:nvPr/>
            </p:nvSpPr>
            <p:spPr bwMode="auto">
              <a:xfrm>
                <a:off x="2185" y="1815"/>
                <a:ext cx="378"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en-US" altLang="zh-CN" b="1">
                    <a:solidFill>
                      <a:schemeClr val="tx2"/>
                    </a:solidFill>
                  </a:rPr>
                  <a:t>T=+∞</a:t>
                </a:r>
              </a:p>
              <a:p>
                <a:pPr algn="just" eaLnBrk="0" hangingPunct="0"/>
                <a:endParaRPr lang="zh-CN" altLang="en-US" b="1">
                  <a:solidFill>
                    <a:schemeClr val="tx2"/>
                  </a:solidFill>
                </a:endParaRPr>
              </a:p>
            </p:txBody>
          </p:sp>
          <p:sp>
            <p:nvSpPr>
              <p:cNvPr id="62557" name="Rectangle 93"/>
              <p:cNvSpPr>
                <a:spLocks noChangeArrowheads="1"/>
              </p:cNvSpPr>
              <p:nvPr/>
            </p:nvSpPr>
            <p:spPr bwMode="auto">
              <a:xfrm>
                <a:off x="2142" y="1815"/>
                <a:ext cx="464"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58" name="Group 94"/>
            <p:cNvGrpSpPr>
              <a:grpSpLocks/>
            </p:cNvGrpSpPr>
            <p:nvPr/>
          </p:nvGrpSpPr>
          <p:grpSpPr bwMode="auto">
            <a:xfrm>
              <a:off x="2606" y="1815"/>
              <a:ext cx="464" cy="480"/>
              <a:chOff x="2606" y="1815"/>
              <a:chExt cx="464" cy="480"/>
            </a:xfrm>
          </p:grpSpPr>
          <p:sp>
            <p:nvSpPr>
              <p:cNvPr id="62559" name="Rectangle 95"/>
              <p:cNvSpPr>
                <a:spLocks noChangeArrowheads="1"/>
              </p:cNvSpPr>
              <p:nvPr/>
            </p:nvSpPr>
            <p:spPr bwMode="auto">
              <a:xfrm>
                <a:off x="2649" y="1815"/>
                <a:ext cx="378"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en-US" altLang="zh-CN" b="1">
                    <a:solidFill>
                      <a:schemeClr val="tx2"/>
                    </a:solidFill>
                  </a:rPr>
                  <a:t>T=+∞</a:t>
                </a:r>
              </a:p>
              <a:p>
                <a:pPr algn="just" eaLnBrk="0" hangingPunct="0"/>
                <a:endParaRPr lang="zh-CN" altLang="en-US" b="1"/>
              </a:p>
            </p:txBody>
          </p:sp>
          <p:sp>
            <p:nvSpPr>
              <p:cNvPr id="62560" name="Rectangle 96"/>
              <p:cNvSpPr>
                <a:spLocks noChangeArrowheads="1"/>
              </p:cNvSpPr>
              <p:nvPr/>
            </p:nvSpPr>
            <p:spPr bwMode="auto">
              <a:xfrm>
                <a:off x="2606" y="1815"/>
                <a:ext cx="464"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61" name="Group 97"/>
            <p:cNvGrpSpPr>
              <a:grpSpLocks/>
            </p:cNvGrpSpPr>
            <p:nvPr/>
          </p:nvGrpSpPr>
          <p:grpSpPr bwMode="auto">
            <a:xfrm>
              <a:off x="3070" y="1815"/>
              <a:ext cx="464" cy="480"/>
              <a:chOff x="3070" y="1815"/>
              <a:chExt cx="464" cy="480"/>
            </a:xfrm>
          </p:grpSpPr>
          <p:sp>
            <p:nvSpPr>
              <p:cNvPr id="62562" name="Rectangle 98"/>
              <p:cNvSpPr>
                <a:spLocks noChangeArrowheads="1"/>
              </p:cNvSpPr>
              <p:nvPr/>
            </p:nvSpPr>
            <p:spPr bwMode="auto">
              <a:xfrm>
                <a:off x="3113" y="1815"/>
                <a:ext cx="378"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en-US" altLang="zh-CN" b="1">
                    <a:solidFill>
                      <a:schemeClr val="tx2"/>
                    </a:solidFill>
                  </a:rPr>
                  <a:t>T=+∞</a:t>
                </a:r>
              </a:p>
              <a:p>
                <a:pPr algn="just" eaLnBrk="0" hangingPunct="0"/>
                <a:endParaRPr lang="zh-CN" altLang="en-US" b="1"/>
              </a:p>
            </p:txBody>
          </p:sp>
          <p:sp>
            <p:nvSpPr>
              <p:cNvPr id="62563" name="Rectangle 99"/>
              <p:cNvSpPr>
                <a:spLocks noChangeArrowheads="1"/>
              </p:cNvSpPr>
              <p:nvPr/>
            </p:nvSpPr>
            <p:spPr bwMode="auto">
              <a:xfrm>
                <a:off x="3070" y="1815"/>
                <a:ext cx="464"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64" name="Group 100"/>
            <p:cNvGrpSpPr>
              <a:grpSpLocks/>
            </p:cNvGrpSpPr>
            <p:nvPr/>
          </p:nvGrpSpPr>
          <p:grpSpPr bwMode="auto">
            <a:xfrm>
              <a:off x="0" y="2295"/>
              <a:ext cx="448" cy="567"/>
              <a:chOff x="0" y="2295"/>
              <a:chExt cx="448" cy="567"/>
            </a:xfrm>
          </p:grpSpPr>
          <p:sp>
            <p:nvSpPr>
              <p:cNvPr id="62565" name="Rectangle 101"/>
              <p:cNvSpPr>
                <a:spLocks noChangeArrowheads="1"/>
              </p:cNvSpPr>
              <p:nvPr/>
            </p:nvSpPr>
            <p:spPr bwMode="auto">
              <a:xfrm>
                <a:off x="43" y="2295"/>
                <a:ext cx="362" cy="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b="1"/>
                  <a:t> </a:t>
                </a:r>
              </a:p>
              <a:p>
                <a:pPr algn="just" eaLnBrk="0" hangingPunct="0"/>
                <a:endParaRPr lang="zh-CN" altLang="en-US" b="1"/>
              </a:p>
            </p:txBody>
          </p:sp>
          <p:sp>
            <p:nvSpPr>
              <p:cNvPr id="62566" name="Rectangle 102"/>
              <p:cNvSpPr>
                <a:spLocks noChangeArrowheads="1"/>
              </p:cNvSpPr>
              <p:nvPr/>
            </p:nvSpPr>
            <p:spPr bwMode="auto">
              <a:xfrm>
                <a:off x="0" y="2295"/>
                <a:ext cx="448" cy="56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67" name="Group 103"/>
            <p:cNvGrpSpPr>
              <a:grpSpLocks/>
            </p:cNvGrpSpPr>
            <p:nvPr/>
          </p:nvGrpSpPr>
          <p:grpSpPr bwMode="auto">
            <a:xfrm>
              <a:off x="448" y="2295"/>
              <a:ext cx="424" cy="567"/>
              <a:chOff x="448" y="2295"/>
              <a:chExt cx="424" cy="567"/>
            </a:xfrm>
          </p:grpSpPr>
          <p:sp>
            <p:nvSpPr>
              <p:cNvPr id="62568" name="Rectangle 104"/>
              <p:cNvSpPr>
                <a:spLocks noChangeArrowheads="1"/>
              </p:cNvSpPr>
              <p:nvPr/>
            </p:nvSpPr>
            <p:spPr bwMode="auto">
              <a:xfrm>
                <a:off x="491" y="2295"/>
                <a:ext cx="338" cy="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b="1"/>
                  <a:t>④</a:t>
                </a:r>
              </a:p>
              <a:p>
                <a:pPr algn="just" eaLnBrk="0" hangingPunct="0"/>
                <a:endParaRPr lang="zh-CN" altLang="en-US" b="1"/>
              </a:p>
            </p:txBody>
          </p:sp>
          <p:sp>
            <p:nvSpPr>
              <p:cNvPr id="62569" name="Rectangle 105"/>
              <p:cNvSpPr>
                <a:spLocks noChangeArrowheads="1"/>
              </p:cNvSpPr>
              <p:nvPr/>
            </p:nvSpPr>
            <p:spPr bwMode="auto">
              <a:xfrm>
                <a:off x="448" y="2295"/>
                <a:ext cx="424" cy="56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70" name="Group 106"/>
            <p:cNvGrpSpPr>
              <a:grpSpLocks/>
            </p:cNvGrpSpPr>
            <p:nvPr/>
          </p:nvGrpSpPr>
          <p:grpSpPr bwMode="auto">
            <a:xfrm>
              <a:off x="872" y="2295"/>
              <a:ext cx="464" cy="567"/>
              <a:chOff x="872" y="2295"/>
              <a:chExt cx="464" cy="567"/>
            </a:xfrm>
          </p:grpSpPr>
          <p:sp>
            <p:nvSpPr>
              <p:cNvPr id="62571" name="Rectangle 107"/>
              <p:cNvSpPr>
                <a:spLocks noChangeArrowheads="1"/>
              </p:cNvSpPr>
              <p:nvPr/>
            </p:nvSpPr>
            <p:spPr bwMode="auto">
              <a:xfrm>
                <a:off x="915" y="2295"/>
                <a:ext cx="421" cy="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p>
                <a:pPr algn="just"/>
                <a:r>
                  <a:rPr lang="en-US" altLang="zh-CN" b="1" dirty="0">
                    <a:solidFill>
                      <a:srgbClr val="FF0000"/>
                    </a:solidFill>
                    <a:cs typeface="Times New Roman" panose="02020603050405020304" pitchFamily="18" charset="0"/>
                  </a:rPr>
                  <a:t>P</a:t>
                </a:r>
                <a:r>
                  <a:rPr lang="en-US" altLang="zh-CN" b="1" dirty="0">
                    <a:solidFill>
                      <a:srgbClr val="0000FF"/>
                    </a:solidFill>
                    <a:cs typeface="Times New Roman" panose="02020603050405020304" pitchFamily="18" charset="0"/>
                  </a:rPr>
                  <a:t>=T=6</a:t>
                </a:r>
                <a:endParaRPr lang="en-US" altLang="zh-CN" b="1" dirty="0">
                  <a:solidFill>
                    <a:srgbClr val="0000FF"/>
                  </a:solidFill>
                </a:endParaRPr>
              </a:p>
              <a:p>
                <a:pPr algn="just" eaLnBrk="0" hangingPunct="0"/>
                <a:endParaRPr lang="zh-CN" altLang="en-US" b="1" dirty="0"/>
              </a:p>
            </p:txBody>
          </p:sp>
          <p:sp>
            <p:nvSpPr>
              <p:cNvPr id="62572" name="Rectangle 108"/>
              <p:cNvSpPr>
                <a:spLocks noChangeArrowheads="1"/>
              </p:cNvSpPr>
              <p:nvPr/>
            </p:nvSpPr>
            <p:spPr bwMode="auto">
              <a:xfrm>
                <a:off x="872" y="2295"/>
                <a:ext cx="424" cy="56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73" name="Group 109"/>
            <p:cNvGrpSpPr>
              <a:grpSpLocks/>
            </p:cNvGrpSpPr>
            <p:nvPr/>
          </p:nvGrpSpPr>
          <p:grpSpPr bwMode="auto">
            <a:xfrm>
              <a:off x="1296" y="2295"/>
              <a:ext cx="422" cy="567"/>
              <a:chOff x="1296" y="2295"/>
              <a:chExt cx="422" cy="567"/>
            </a:xfrm>
          </p:grpSpPr>
          <p:sp>
            <p:nvSpPr>
              <p:cNvPr id="62574" name="Rectangle 110"/>
              <p:cNvSpPr>
                <a:spLocks noChangeArrowheads="1"/>
              </p:cNvSpPr>
              <p:nvPr/>
            </p:nvSpPr>
            <p:spPr bwMode="auto">
              <a:xfrm>
                <a:off x="1339" y="2295"/>
                <a:ext cx="376" cy="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p>
                <a:pPr algn="just"/>
                <a:r>
                  <a:rPr lang="en-US" altLang="zh-CN" b="1" dirty="0">
                    <a:solidFill>
                      <a:srgbClr val="FF0000"/>
                    </a:solidFill>
                    <a:cs typeface="Times New Roman" panose="02020603050405020304" pitchFamily="18" charset="0"/>
                  </a:rPr>
                  <a:t>P</a:t>
                </a:r>
                <a:r>
                  <a:rPr lang="en-US" altLang="zh-CN" b="1" dirty="0">
                    <a:solidFill>
                      <a:srgbClr val="0000FF"/>
                    </a:solidFill>
                    <a:cs typeface="Times New Roman" panose="02020603050405020304" pitchFamily="18" charset="0"/>
                  </a:rPr>
                  <a:t>=T=6</a:t>
                </a:r>
                <a:endParaRPr lang="en-US" altLang="zh-CN" b="1" dirty="0">
                  <a:solidFill>
                    <a:srgbClr val="0000FF"/>
                  </a:solidFill>
                </a:endParaRPr>
              </a:p>
              <a:p>
                <a:pPr algn="just" eaLnBrk="0" hangingPunct="0"/>
                <a:endParaRPr lang="zh-CN" altLang="en-US" b="1" dirty="0"/>
              </a:p>
            </p:txBody>
          </p:sp>
          <p:sp>
            <p:nvSpPr>
              <p:cNvPr id="62575" name="Rectangle 111"/>
              <p:cNvSpPr>
                <a:spLocks noChangeArrowheads="1"/>
              </p:cNvSpPr>
              <p:nvPr/>
            </p:nvSpPr>
            <p:spPr bwMode="auto">
              <a:xfrm>
                <a:off x="1296" y="2295"/>
                <a:ext cx="422" cy="56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76" name="Group 112"/>
            <p:cNvGrpSpPr>
              <a:grpSpLocks/>
            </p:cNvGrpSpPr>
            <p:nvPr/>
          </p:nvGrpSpPr>
          <p:grpSpPr bwMode="auto">
            <a:xfrm>
              <a:off x="1718" y="2295"/>
              <a:ext cx="424" cy="567"/>
              <a:chOff x="1718" y="2295"/>
              <a:chExt cx="424" cy="567"/>
            </a:xfrm>
          </p:grpSpPr>
          <p:sp>
            <p:nvSpPr>
              <p:cNvPr id="62577" name="Rectangle 113"/>
              <p:cNvSpPr>
                <a:spLocks noChangeArrowheads="1"/>
              </p:cNvSpPr>
              <p:nvPr/>
            </p:nvSpPr>
            <p:spPr bwMode="auto">
              <a:xfrm>
                <a:off x="1761" y="2295"/>
                <a:ext cx="338" cy="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b="1"/>
                  <a:t> </a:t>
                </a:r>
              </a:p>
              <a:p>
                <a:pPr algn="just" eaLnBrk="0" hangingPunct="0"/>
                <a:endParaRPr lang="zh-CN" altLang="en-US" b="1"/>
              </a:p>
            </p:txBody>
          </p:sp>
          <p:sp>
            <p:nvSpPr>
              <p:cNvPr id="62578" name="Rectangle 114"/>
              <p:cNvSpPr>
                <a:spLocks noChangeArrowheads="1"/>
              </p:cNvSpPr>
              <p:nvPr/>
            </p:nvSpPr>
            <p:spPr bwMode="auto">
              <a:xfrm>
                <a:off x="1718" y="2295"/>
                <a:ext cx="424" cy="56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79" name="Group 115"/>
            <p:cNvGrpSpPr>
              <a:grpSpLocks/>
            </p:cNvGrpSpPr>
            <p:nvPr/>
          </p:nvGrpSpPr>
          <p:grpSpPr bwMode="auto">
            <a:xfrm>
              <a:off x="2142" y="2295"/>
              <a:ext cx="464" cy="567"/>
              <a:chOff x="2142" y="2295"/>
              <a:chExt cx="464" cy="567"/>
            </a:xfrm>
          </p:grpSpPr>
          <p:sp>
            <p:nvSpPr>
              <p:cNvPr id="62580" name="Rectangle 116"/>
              <p:cNvSpPr>
                <a:spLocks noChangeArrowheads="1"/>
              </p:cNvSpPr>
              <p:nvPr/>
            </p:nvSpPr>
            <p:spPr bwMode="auto">
              <a:xfrm>
                <a:off x="2185" y="2295"/>
                <a:ext cx="378" cy="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p>
                <a:pPr algn="just"/>
                <a:r>
                  <a:rPr lang="en-US" altLang="zh-CN" b="1" dirty="0">
                    <a:solidFill>
                      <a:srgbClr val="0000FF"/>
                    </a:solidFill>
                    <a:cs typeface="Times New Roman" panose="02020603050405020304" pitchFamily="18" charset="0"/>
                  </a:rPr>
                  <a:t>T=8</a:t>
                </a:r>
                <a:endParaRPr lang="en-US" altLang="zh-CN" b="1" dirty="0">
                  <a:solidFill>
                    <a:srgbClr val="0000FF"/>
                  </a:solidFill>
                </a:endParaRPr>
              </a:p>
              <a:p>
                <a:pPr algn="just" eaLnBrk="0" hangingPunct="0"/>
                <a:endParaRPr lang="zh-CN" altLang="en-US" b="1" dirty="0"/>
              </a:p>
            </p:txBody>
          </p:sp>
          <p:sp>
            <p:nvSpPr>
              <p:cNvPr id="62581" name="Rectangle 117"/>
              <p:cNvSpPr>
                <a:spLocks noChangeArrowheads="1"/>
              </p:cNvSpPr>
              <p:nvPr/>
            </p:nvSpPr>
            <p:spPr bwMode="auto">
              <a:xfrm>
                <a:off x="2142" y="2295"/>
                <a:ext cx="464" cy="56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82" name="Group 118"/>
            <p:cNvGrpSpPr>
              <a:grpSpLocks/>
            </p:cNvGrpSpPr>
            <p:nvPr/>
          </p:nvGrpSpPr>
          <p:grpSpPr bwMode="auto">
            <a:xfrm>
              <a:off x="2606" y="2295"/>
              <a:ext cx="464" cy="567"/>
              <a:chOff x="2606" y="2295"/>
              <a:chExt cx="464" cy="567"/>
            </a:xfrm>
          </p:grpSpPr>
          <p:sp>
            <p:nvSpPr>
              <p:cNvPr id="62583" name="Rectangle 119"/>
              <p:cNvSpPr>
                <a:spLocks noChangeArrowheads="1"/>
              </p:cNvSpPr>
              <p:nvPr/>
            </p:nvSpPr>
            <p:spPr bwMode="auto">
              <a:xfrm>
                <a:off x="2649" y="2295"/>
                <a:ext cx="378" cy="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en-US" altLang="zh-CN" b="1">
                    <a:solidFill>
                      <a:schemeClr val="tx2"/>
                    </a:solidFill>
                  </a:rPr>
                  <a:t>T=+∞</a:t>
                </a:r>
              </a:p>
              <a:p>
                <a:pPr algn="just" eaLnBrk="0" hangingPunct="0"/>
                <a:endParaRPr lang="zh-CN" altLang="en-US" b="1">
                  <a:solidFill>
                    <a:schemeClr val="tx2"/>
                  </a:solidFill>
                </a:endParaRPr>
              </a:p>
            </p:txBody>
          </p:sp>
          <p:sp>
            <p:nvSpPr>
              <p:cNvPr id="62584" name="Rectangle 120"/>
              <p:cNvSpPr>
                <a:spLocks noChangeArrowheads="1"/>
              </p:cNvSpPr>
              <p:nvPr/>
            </p:nvSpPr>
            <p:spPr bwMode="auto">
              <a:xfrm>
                <a:off x="2606" y="2295"/>
                <a:ext cx="464" cy="56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85" name="Group 121"/>
            <p:cNvGrpSpPr>
              <a:grpSpLocks/>
            </p:cNvGrpSpPr>
            <p:nvPr/>
          </p:nvGrpSpPr>
          <p:grpSpPr bwMode="auto">
            <a:xfrm>
              <a:off x="3070" y="2295"/>
              <a:ext cx="464" cy="567"/>
              <a:chOff x="3070" y="2295"/>
              <a:chExt cx="464" cy="567"/>
            </a:xfrm>
          </p:grpSpPr>
          <p:sp>
            <p:nvSpPr>
              <p:cNvPr id="62586" name="Rectangle 122"/>
              <p:cNvSpPr>
                <a:spLocks noChangeArrowheads="1"/>
              </p:cNvSpPr>
              <p:nvPr/>
            </p:nvSpPr>
            <p:spPr bwMode="auto">
              <a:xfrm>
                <a:off x="3113" y="2295"/>
                <a:ext cx="378" cy="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en-US" altLang="zh-CN" b="1">
                    <a:solidFill>
                      <a:schemeClr val="tx2"/>
                    </a:solidFill>
                  </a:rPr>
                  <a:t>T=+∞</a:t>
                </a:r>
              </a:p>
              <a:p>
                <a:pPr algn="just" eaLnBrk="0" hangingPunct="0"/>
                <a:endParaRPr lang="zh-CN" altLang="en-US" b="1">
                  <a:solidFill>
                    <a:schemeClr val="tx2"/>
                  </a:solidFill>
                </a:endParaRPr>
              </a:p>
            </p:txBody>
          </p:sp>
          <p:sp>
            <p:nvSpPr>
              <p:cNvPr id="62587" name="Rectangle 123"/>
              <p:cNvSpPr>
                <a:spLocks noChangeArrowheads="1"/>
              </p:cNvSpPr>
              <p:nvPr/>
            </p:nvSpPr>
            <p:spPr bwMode="auto">
              <a:xfrm>
                <a:off x="3070" y="2295"/>
                <a:ext cx="464" cy="56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88" name="Group 124"/>
            <p:cNvGrpSpPr>
              <a:grpSpLocks/>
            </p:cNvGrpSpPr>
            <p:nvPr/>
          </p:nvGrpSpPr>
          <p:grpSpPr bwMode="auto">
            <a:xfrm>
              <a:off x="0" y="2862"/>
              <a:ext cx="448" cy="721"/>
              <a:chOff x="0" y="2862"/>
              <a:chExt cx="448" cy="721"/>
            </a:xfrm>
          </p:grpSpPr>
          <p:sp>
            <p:nvSpPr>
              <p:cNvPr id="62589" name="Rectangle 125"/>
              <p:cNvSpPr>
                <a:spLocks noChangeArrowheads="1"/>
              </p:cNvSpPr>
              <p:nvPr/>
            </p:nvSpPr>
            <p:spPr bwMode="auto">
              <a:xfrm>
                <a:off x="43" y="2862"/>
                <a:ext cx="362" cy="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b="1"/>
                  <a:t> </a:t>
                </a:r>
              </a:p>
              <a:p>
                <a:pPr algn="just" eaLnBrk="0" hangingPunct="0"/>
                <a:endParaRPr lang="zh-CN" altLang="en-US" b="1"/>
              </a:p>
            </p:txBody>
          </p:sp>
          <p:sp>
            <p:nvSpPr>
              <p:cNvPr id="62590" name="Rectangle 126"/>
              <p:cNvSpPr>
                <a:spLocks noChangeArrowheads="1"/>
              </p:cNvSpPr>
              <p:nvPr/>
            </p:nvSpPr>
            <p:spPr bwMode="auto">
              <a:xfrm>
                <a:off x="0" y="2862"/>
                <a:ext cx="448" cy="721"/>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91" name="Group 127"/>
            <p:cNvGrpSpPr>
              <a:grpSpLocks/>
            </p:cNvGrpSpPr>
            <p:nvPr/>
          </p:nvGrpSpPr>
          <p:grpSpPr bwMode="auto">
            <a:xfrm>
              <a:off x="448" y="2862"/>
              <a:ext cx="424" cy="721"/>
              <a:chOff x="448" y="2862"/>
              <a:chExt cx="424" cy="721"/>
            </a:xfrm>
          </p:grpSpPr>
          <p:sp>
            <p:nvSpPr>
              <p:cNvPr id="62592" name="Rectangle 128"/>
              <p:cNvSpPr>
                <a:spLocks noChangeArrowheads="1"/>
              </p:cNvSpPr>
              <p:nvPr/>
            </p:nvSpPr>
            <p:spPr bwMode="auto">
              <a:xfrm>
                <a:off x="491" y="2862"/>
                <a:ext cx="338" cy="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b="1"/>
                  <a:t> </a:t>
                </a:r>
              </a:p>
              <a:p>
                <a:pPr algn="just" eaLnBrk="0" hangingPunct="0"/>
                <a:endParaRPr lang="zh-CN" altLang="en-US" b="1"/>
              </a:p>
            </p:txBody>
          </p:sp>
          <p:sp>
            <p:nvSpPr>
              <p:cNvPr id="62593" name="Rectangle 129"/>
              <p:cNvSpPr>
                <a:spLocks noChangeArrowheads="1"/>
              </p:cNvSpPr>
              <p:nvPr/>
            </p:nvSpPr>
            <p:spPr bwMode="auto">
              <a:xfrm>
                <a:off x="448" y="2862"/>
                <a:ext cx="424" cy="721"/>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94" name="Group 130"/>
            <p:cNvGrpSpPr>
              <a:grpSpLocks/>
            </p:cNvGrpSpPr>
            <p:nvPr/>
          </p:nvGrpSpPr>
          <p:grpSpPr bwMode="auto">
            <a:xfrm>
              <a:off x="872" y="2862"/>
              <a:ext cx="424" cy="721"/>
              <a:chOff x="872" y="2862"/>
              <a:chExt cx="424" cy="721"/>
            </a:xfrm>
          </p:grpSpPr>
          <p:sp>
            <p:nvSpPr>
              <p:cNvPr id="62595" name="Rectangle 131"/>
              <p:cNvSpPr>
                <a:spLocks noChangeArrowheads="1"/>
              </p:cNvSpPr>
              <p:nvPr/>
            </p:nvSpPr>
            <p:spPr bwMode="auto">
              <a:xfrm>
                <a:off x="915" y="2862"/>
                <a:ext cx="338" cy="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b="1"/>
                  <a:t>⑤</a:t>
                </a:r>
              </a:p>
            </p:txBody>
          </p:sp>
          <p:sp>
            <p:nvSpPr>
              <p:cNvPr id="62596" name="Rectangle 132"/>
              <p:cNvSpPr>
                <a:spLocks noChangeArrowheads="1"/>
              </p:cNvSpPr>
              <p:nvPr/>
            </p:nvSpPr>
            <p:spPr bwMode="auto">
              <a:xfrm>
                <a:off x="872" y="2862"/>
                <a:ext cx="424" cy="721"/>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97" name="Group 133"/>
            <p:cNvGrpSpPr>
              <a:grpSpLocks/>
            </p:cNvGrpSpPr>
            <p:nvPr/>
          </p:nvGrpSpPr>
          <p:grpSpPr bwMode="auto">
            <a:xfrm>
              <a:off x="1296" y="2862"/>
              <a:ext cx="422" cy="721"/>
              <a:chOff x="1296" y="2862"/>
              <a:chExt cx="422" cy="721"/>
            </a:xfrm>
          </p:grpSpPr>
          <p:sp>
            <p:nvSpPr>
              <p:cNvPr id="62598" name="Rectangle 134"/>
              <p:cNvSpPr>
                <a:spLocks noChangeArrowheads="1"/>
              </p:cNvSpPr>
              <p:nvPr/>
            </p:nvSpPr>
            <p:spPr bwMode="auto">
              <a:xfrm>
                <a:off x="1339" y="2862"/>
                <a:ext cx="379" cy="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p>
                <a:pPr algn="just"/>
                <a:endParaRPr lang="zh-CN" altLang="en-US" b="1" dirty="0"/>
              </a:p>
            </p:txBody>
          </p:sp>
          <p:sp>
            <p:nvSpPr>
              <p:cNvPr id="62599" name="Rectangle 135"/>
              <p:cNvSpPr>
                <a:spLocks noChangeArrowheads="1"/>
              </p:cNvSpPr>
              <p:nvPr/>
            </p:nvSpPr>
            <p:spPr bwMode="auto">
              <a:xfrm>
                <a:off x="1296" y="2862"/>
                <a:ext cx="422" cy="721"/>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600" name="Group 136"/>
            <p:cNvGrpSpPr>
              <a:grpSpLocks/>
            </p:cNvGrpSpPr>
            <p:nvPr/>
          </p:nvGrpSpPr>
          <p:grpSpPr bwMode="auto">
            <a:xfrm>
              <a:off x="1718" y="2862"/>
              <a:ext cx="424" cy="721"/>
              <a:chOff x="1718" y="2862"/>
              <a:chExt cx="424" cy="721"/>
            </a:xfrm>
          </p:grpSpPr>
          <p:sp>
            <p:nvSpPr>
              <p:cNvPr id="62601" name="Rectangle 137"/>
              <p:cNvSpPr>
                <a:spLocks noChangeArrowheads="1"/>
              </p:cNvSpPr>
              <p:nvPr/>
            </p:nvSpPr>
            <p:spPr bwMode="auto">
              <a:xfrm>
                <a:off x="1761" y="2862"/>
                <a:ext cx="338" cy="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b="1"/>
                  <a:t> </a:t>
                </a:r>
              </a:p>
              <a:p>
                <a:pPr algn="just" eaLnBrk="0" hangingPunct="0"/>
                <a:endParaRPr lang="zh-CN" altLang="en-US" b="1"/>
              </a:p>
            </p:txBody>
          </p:sp>
          <p:sp>
            <p:nvSpPr>
              <p:cNvPr id="62602" name="Rectangle 138"/>
              <p:cNvSpPr>
                <a:spLocks noChangeArrowheads="1"/>
              </p:cNvSpPr>
              <p:nvPr/>
            </p:nvSpPr>
            <p:spPr bwMode="auto">
              <a:xfrm>
                <a:off x="1718" y="2862"/>
                <a:ext cx="424" cy="721"/>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603" name="Group 139"/>
            <p:cNvGrpSpPr>
              <a:grpSpLocks/>
            </p:cNvGrpSpPr>
            <p:nvPr/>
          </p:nvGrpSpPr>
          <p:grpSpPr bwMode="auto">
            <a:xfrm>
              <a:off x="2142" y="2862"/>
              <a:ext cx="464" cy="721"/>
              <a:chOff x="2142" y="2862"/>
              <a:chExt cx="464" cy="721"/>
            </a:xfrm>
          </p:grpSpPr>
          <p:sp>
            <p:nvSpPr>
              <p:cNvPr id="62604" name="Rectangle 140"/>
              <p:cNvSpPr>
                <a:spLocks noChangeArrowheads="1"/>
              </p:cNvSpPr>
              <p:nvPr/>
            </p:nvSpPr>
            <p:spPr bwMode="auto">
              <a:xfrm>
                <a:off x="2185" y="2862"/>
                <a:ext cx="378" cy="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p>
                <a:pPr algn="just"/>
                <a:r>
                  <a:rPr lang="en-US" altLang="zh-CN" b="1" dirty="0">
                    <a:solidFill>
                      <a:srgbClr val="FF0000"/>
                    </a:solidFill>
                  </a:rPr>
                  <a:t>P</a:t>
                </a:r>
                <a:r>
                  <a:rPr lang="en-US" altLang="zh-CN" b="1" dirty="0">
                    <a:solidFill>
                      <a:srgbClr val="0000FF"/>
                    </a:solidFill>
                  </a:rPr>
                  <a:t>=</a:t>
                </a:r>
                <a:r>
                  <a:rPr lang="en-US" altLang="zh-CN" b="1" dirty="0">
                    <a:solidFill>
                      <a:srgbClr val="0000FF"/>
                    </a:solidFill>
                    <a:cs typeface="Times New Roman" panose="02020603050405020304" pitchFamily="18" charset="0"/>
                  </a:rPr>
                  <a:t>T=8</a:t>
                </a:r>
                <a:endParaRPr lang="en-US" altLang="zh-CN" b="1" dirty="0">
                  <a:solidFill>
                    <a:srgbClr val="0000FF"/>
                  </a:solidFill>
                </a:endParaRPr>
              </a:p>
              <a:p>
                <a:pPr algn="just" eaLnBrk="0" hangingPunct="0"/>
                <a:endParaRPr lang="zh-CN" altLang="en-US" b="1" dirty="0"/>
              </a:p>
            </p:txBody>
          </p:sp>
          <p:sp>
            <p:nvSpPr>
              <p:cNvPr id="62605" name="Rectangle 141"/>
              <p:cNvSpPr>
                <a:spLocks noChangeArrowheads="1"/>
              </p:cNvSpPr>
              <p:nvPr/>
            </p:nvSpPr>
            <p:spPr bwMode="auto">
              <a:xfrm>
                <a:off x="2142" y="2862"/>
                <a:ext cx="464" cy="721"/>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606" name="Group 142"/>
            <p:cNvGrpSpPr>
              <a:grpSpLocks/>
            </p:cNvGrpSpPr>
            <p:nvPr/>
          </p:nvGrpSpPr>
          <p:grpSpPr bwMode="auto">
            <a:xfrm>
              <a:off x="2606" y="2862"/>
              <a:ext cx="464" cy="1442"/>
              <a:chOff x="2606" y="2862"/>
              <a:chExt cx="464" cy="1442"/>
            </a:xfrm>
          </p:grpSpPr>
          <p:sp>
            <p:nvSpPr>
              <p:cNvPr id="62607" name="Rectangle 143"/>
              <p:cNvSpPr>
                <a:spLocks noChangeArrowheads="1"/>
              </p:cNvSpPr>
              <p:nvPr/>
            </p:nvSpPr>
            <p:spPr bwMode="auto">
              <a:xfrm>
                <a:off x="2679" y="3583"/>
                <a:ext cx="378" cy="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en-US" altLang="zh-CN" b="1" dirty="0">
                    <a:solidFill>
                      <a:srgbClr val="FF0000"/>
                    </a:solidFill>
                  </a:rPr>
                  <a:t>P</a:t>
                </a:r>
                <a:r>
                  <a:rPr lang="en-US" altLang="zh-CN" b="1" dirty="0">
                    <a:solidFill>
                      <a:srgbClr val="0000FF"/>
                    </a:solidFill>
                  </a:rPr>
                  <a:t>=T=9</a:t>
                </a:r>
              </a:p>
              <a:p>
                <a:pPr algn="just" eaLnBrk="0" hangingPunct="0"/>
                <a:endParaRPr lang="zh-CN" altLang="en-US" b="1" dirty="0">
                  <a:solidFill>
                    <a:schemeClr val="accent2"/>
                  </a:solidFill>
                </a:endParaRPr>
              </a:p>
            </p:txBody>
          </p:sp>
          <p:sp>
            <p:nvSpPr>
              <p:cNvPr id="62608" name="Rectangle 144"/>
              <p:cNvSpPr>
                <a:spLocks noChangeArrowheads="1"/>
              </p:cNvSpPr>
              <p:nvPr/>
            </p:nvSpPr>
            <p:spPr bwMode="auto">
              <a:xfrm>
                <a:off x="2606" y="2862"/>
                <a:ext cx="464" cy="721"/>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609" name="Group 145"/>
            <p:cNvGrpSpPr>
              <a:grpSpLocks/>
            </p:cNvGrpSpPr>
            <p:nvPr/>
          </p:nvGrpSpPr>
          <p:grpSpPr bwMode="auto">
            <a:xfrm>
              <a:off x="3070" y="2862"/>
              <a:ext cx="464" cy="721"/>
              <a:chOff x="3070" y="2862"/>
              <a:chExt cx="464" cy="721"/>
            </a:xfrm>
          </p:grpSpPr>
          <p:sp>
            <p:nvSpPr>
              <p:cNvPr id="62610" name="Rectangle 146"/>
              <p:cNvSpPr>
                <a:spLocks noChangeArrowheads="1"/>
              </p:cNvSpPr>
              <p:nvPr/>
            </p:nvSpPr>
            <p:spPr bwMode="auto">
              <a:xfrm>
                <a:off x="3113" y="2862"/>
                <a:ext cx="378" cy="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p>
                <a:pPr algn="just"/>
                <a:r>
                  <a:rPr lang="en-US" altLang="zh-CN" b="1">
                    <a:solidFill>
                      <a:srgbClr val="0000FF"/>
                    </a:solidFill>
                    <a:cs typeface="Times New Roman" panose="02020603050405020304" pitchFamily="18" charset="0"/>
                  </a:rPr>
                  <a:t>T=12</a:t>
                </a:r>
                <a:endParaRPr lang="en-US" altLang="zh-CN" b="1">
                  <a:solidFill>
                    <a:srgbClr val="0000FF"/>
                  </a:solidFill>
                </a:endParaRPr>
              </a:p>
              <a:p>
                <a:pPr algn="just" eaLnBrk="0" hangingPunct="0"/>
                <a:endParaRPr lang="zh-CN" altLang="en-US" b="1"/>
              </a:p>
            </p:txBody>
          </p:sp>
          <p:sp>
            <p:nvSpPr>
              <p:cNvPr id="62611" name="Rectangle 147"/>
              <p:cNvSpPr>
                <a:spLocks noChangeArrowheads="1"/>
              </p:cNvSpPr>
              <p:nvPr/>
            </p:nvSpPr>
            <p:spPr bwMode="auto">
              <a:xfrm>
                <a:off x="3070" y="2862"/>
                <a:ext cx="464" cy="721"/>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612" name="Group 148"/>
            <p:cNvGrpSpPr>
              <a:grpSpLocks/>
            </p:cNvGrpSpPr>
            <p:nvPr/>
          </p:nvGrpSpPr>
          <p:grpSpPr bwMode="auto">
            <a:xfrm>
              <a:off x="0" y="3583"/>
              <a:ext cx="448" cy="567"/>
              <a:chOff x="0" y="3583"/>
              <a:chExt cx="448" cy="567"/>
            </a:xfrm>
          </p:grpSpPr>
          <p:sp>
            <p:nvSpPr>
              <p:cNvPr id="62613" name="Rectangle 149"/>
              <p:cNvSpPr>
                <a:spLocks noChangeArrowheads="1"/>
              </p:cNvSpPr>
              <p:nvPr/>
            </p:nvSpPr>
            <p:spPr bwMode="auto">
              <a:xfrm>
                <a:off x="43" y="3583"/>
                <a:ext cx="362" cy="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b="1"/>
                  <a:t> </a:t>
                </a:r>
              </a:p>
              <a:p>
                <a:pPr algn="just" eaLnBrk="0" hangingPunct="0"/>
                <a:endParaRPr lang="zh-CN" altLang="en-US" b="1"/>
              </a:p>
            </p:txBody>
          </p:sp>
          <p:sp>
            <p:nvSpPr>
              <p:cNvPr id="62614" name="Rectangle 150"/>
              <p:cNvSpPr>
                <a:spLocks noChangeArrowheads="1"/>
              </p:cNvSpPr>
              <p:nvPr/>
            </p:nvSpPr>
            <p:spPr bwMode="auto">
              <a:xfrm>
                <a:off x="0" y="3583"/>
                <a:ext cx="448" cy="56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615" name="Group 151"/>
            <p:cNvGrpSpPr>
              <a:grpSpLocks/>
            </p:cNvGrpSpPr>
            <p:nvPr/>
          </p:nvGrpSpPr>
          <p:grpSpPr bwMode="auto">
            <a:xfrm>
              <a:off x="448" y="3583"/>
              <a:ext cx="424" cy="567"/>
              <a:chOff x="448" y="3583"/>
              <a:chExt cx="424" cy="567"/>
            </a:xfrm>
          </p:grpSpPr>
          <p:sp>
            <p:nvSpPr>
              <p:cNvPr id="62616" name="Rectangle 152"/>
              <p:cNvSpPr>
                <a:spLocks noChangeArrowheads="1"/>
              </p:cNvSpPr>
              <p:nvPr/>
            </p:nvSpPr>
            <p:spPr bwMode="auto">
              <a:xfrm>
                <a:off x="491" y="3583"/>
                <a:ext cx="338" cy="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b="1"/>
                  <a:t> </a:t>
                </a:r>
              </a:p>
              <a:p>
                <a:pPr algn="just" eaLnBrk="0" hangingPunct="0"/>
                <a:endParaRPr lang="zh-CN" altLang="en-US" b="1"/>
              </a:p>
            </p:txBody>
          </p:sp>
          <p:sp>
            <p:nvSpPr>
              <p:cNvPr id="62617" name="Rectangle 153"/>
              <p:cNvSpPr>
                <a:spLocks noChangeArrowheads="1"/>
              </p:cNvSpPr>
              <p:nvPr/>
            </p:nvSpPr>
            <p:spPr bwMode="auto">
              <a:xfrm>
                <a:off x="448" y="3583"/>
                <a:ext cx="424" cy="56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618" name="Group 154"/>
            <p:cNvGrpSpPr>
              <a:grpSpLocks/>
            </p:cNvGrpSpPr>
            <p:nvPr/>
          </p:nvGrpSpPr>
          <p:grpSpPr bwMode="auto">
            <a:xfrm>
              <a:off x="872" y="3583"/>
              <a:ext cx="424" cy="567"/>
              <a:chOff x="872" y="3583"/>
              <a:chExt cx="424" cy="567"/>
            </a:xfrm>
          </p:grpSpPr>
          <p:sp>
            <p:nvSpPr>
              <p:cNvPr id="62619" name="Rectangle 155"/>
              <p:cNvSpPr>
                <a:spLocks noChangeArrowheads="1"/>
              </p:cNvSpPr>
              <p:nvPr/>
            </p:nvSpPr>
            <p:spPr bwMode="auto">
              <a:xfrm>
                <a:off x="915" y="3583"/>
                <a:ext cx="338" cy="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b="1"/>
                  <a:t> </a:t>
                </a:r>
              </a:p>
              <a:p>
                <a:pPr algn="just" eaLnBrk="0" hangingPunct="0"/>
                <a:endParaRPr lang="zh-CN" altLang="en-US" b="1"/>
              </a:p>
            </p:txBody>
          </p:sp>
          <p:sp>
            <p:nvSpPr>
              <p:cNvPr id="62620" name="Rectangle 156"/>
              <p:cNvSpPr>
                <a:spLocks noChangeArrowheads="1"/>
              </p:cNvSpPr>
              <p:nvPr/>
            </p:nvSpPr>
            <p:spPr bwMode="auto">
              <a:xfrm>
                <a:off x="872" y="3583"/>
                <a:ext cx="424" cy="56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621" name="Group 157"/>
            <p:cNvGrpSpPr>
              <a:grpSpLocks/>
            </p:cNvGrpSpPr>
            <p:nvPr/>
          </p:nvGrpSpPr>
          <p:grpSpPr bwMode="auto">
            <a:xfrm>
              <a:off x="1296" y="3583"/>
              <a:ext cx="422" cy="567"/>
              <a:chOff x="1296" y="3583"/>
              <a:chExt cx="422" cy="567"/>
            </a:xfrm>
          </p:grpSpPr>
          <p:sp>
            <p:nvSpPr>
              <p:cNvPr id="62622" name="Rectangle 158"/>
              <p:cNvSpPr>
                <a:spLocks noChangeArrowheads="1"/>
              </p:cNvSpPr>
              <p:nvPr/>
            </p:nvSpPr>
            <p:spPr bwMode="auto">
              <a:xfrm>
                <a:off x="1339" y="3583"/>
                <a:ext cx="336" cy="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b="1"/>
                  <a:t> </a:t>
                </a:r>
              </a:p>
              <a:p>
                <a:pPr algn="just" eaLnBrk="0" hangingPunct="0"/>
                <a:endParaRPr lang="zh-CN" altLang="en-US" b="1"/>
              </a:p>
            </p:txBody>
          </p:sp>
          <p:sp>
            <p:nvSpPr>
              <p:cNvPr id="62623" name="Rectangle 159"/>
              <p:cNvSpPr>
                <a:spLocks noChangeArrowheads="1"/>
              </p:cNvSpPr>
              <p:nvPr/>
            </p:nvSpPr>
            <p:spPr bwMode="auto">
              <a:xfrm>
                <a:off x="1296" y="3583"/>
                <a:ext cx="422" cy="56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624" name="Group 160"/>
            <p:cNvGrpSpPr>
              <a:grpSpLocks/>
            </p:cNvGrpSpPr>
            <p:nvPr/>
          </p:nvGrpSpPr>
          <p:grpSpPr bwMode="auto">
            <a:xfrm>
              <a:off x="1718" y="3583"/>
              <a:ext cx="424" cy="567"/>
              <a:chOff x="1718" y="3583"/>
              <a:chExt cx="424" cy="567"/>
            </a:xfrm>
          </p:grpSpPr>
          <p:sp>
            <p:nvSpPr>
              <p:cNvPr id="62625" name="Rectangle 161"/>
              <p:cNvSpPr>
                <a:spLocks noChangeArrowheads="1"/>
              </p:cNvSpPr>
              <p:nvPr/>
            </p:nvSpPr>
            <p:spPr bwMode="auto">
              <a:xfrm>
                <a:off x="1761" y="3583"/>
                <a:ext cx="338" cy="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b="1"/>
                  <a:t>⑥</a:t>
                </a:r>
              </a:p>
              <a:p>
                <a:pPr algn="just" eaLnBrk="0" hangingPunct="0"/>
                <a:endParaRPr lang="zh-CN" altLang="en-US" b="1"/>
              </a:p>
            </p:txBody>
          </p:sp>
          <p:sp>
            <p:nvSpPr>
              <p:cNvPr id="62626" name="Rectangle 162"/>
              <p:cNvSpPr>
                <a:spLocks noChangeArrowheads="1"/>
              </p:cNvSpPr>
              <p:nvPr/>
            </p:nvSpPr>
            <p:spPr bwMode="auto">
              <a:xfrm>
                <a:off x="1718" y="3583"/>
                <a:ext cx="424" cy="56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2629" name="Rectangle 165"/>
            <p:cNvSpPr>
              <a:spLocks noChangeArrowheads="1"/>
            </p:cNvSpPr>
            <p:nvPr/>
          </p:nvSpPr>
          <p:spPr bwMode="auto">
            <a:xfrm>
              <a:off x="2142" y="3583"/>
              <a:ext cx="464" cy="56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62630" name="Group 166"/>
            <p:cNvGrpSpPr>
              <a:grpSpLocks/>
            </p:cNvGrpSpPr>
            <p:nvPr/>
          </p:nvGrpSpPr>
          <p:grpSpPr bwMode="auto">
            <a:xfrm>
              <a:off x="2606" y="2892"/>
              <a:ext cx="464" cy="1258"/>
              <a:chOff x="2606" y="2892"/>
              <a:chExt cx="464" cy="1258"/>
            </a:xfrm>
          </p:grpSpPr>
          <p:sp>
            <p:nvSpPr>
              <p:cNvPr id="62631" name="Rectangle 167"/>
              <p:cNvSpPr>
                <a:spLocks noChangeArrowheads="1"/>
              </p:cNvSpPr>
              <p:nvPr/>
            </p:nvSpPr>
            <p:spPr bwMode="auto">
              <a:xfrm>
                <a:off x="2670" y="2892"/>
                <a:ext cx="378" cy="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p>
                <a:pPr algn="just"/>
                <a:r>
                  <a:rPr lang="en-US" altLang="zh-CN" b="1" dirty="0">
                    <a:solidFill>
                      <a:srgbClr val="0000FF"/>
                    </a:solidFill>
                    <a:cs typeface="Times New Roman" panose="02020603050405020304" pitchFamily="18" charset="0"/>
                  </a:rPr>
                  <a:t>T=10</a:t>
                </a:r>
                <a:endParaRPr lang="en-US" altLang="zh-CN" b="1" dirty="0">
                  <a:solidFill>
                    <a:srgbClr val="0000FF"/>
                  </a:solidFill>
                </a:endParaRPr>
              </a:p>
              <a:p>
                <a:pPr algn="just" eaLnBrk="0" hangingPunct="0"/>
                <a:endParaRPr lang="zh-CN" altLang="en-US" b="1" dirty="0"/>
              </a:p>
            </p:txBody>
          </p:sp>
          <p:sp>
            <p:nvSpPr>
              <p:cNvPr id="62632" name="Rectangle 168"/>
              <p:cNvSpPr>
                <a:spLocks noChangeArrowheads="1"/>
              </p:cNvSpPr>
              <p:nvPr/>
            </p:nvSpPr>
            <p:spPr bwMode="auto">
              <a:xfrm>
                <a:off x="2606" y="3583"/>
                <a:ext cx="464" cy="56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633" name="Group 169"/>
            <p:cNvGrpSpPr>
              <a:grpSpLocks/>
            </p:cNvGrpSpPr>
            <p:nvPr/>
          </p:nvGrpSpPr>
          <p:grpSpPr bwMode="auto">
            <a:xfrm>
              <a:off x="3070" y="3583"/>
              <a:ext cx="464" cy="567"/>
              <a:chOff x="3070" y="3583"/>
              <a:chExt cx="464" cy="567"/>
            </a:xfrm>
          </p:grpSpPr>
          <p:sp>
            <p:nvSpPr>
              <p:cNvPr id="62634" name="Rectangle 170"/>
              <p:cNvSpPr>
                <a:spLocks noChangeArrowheads="1"/>
              </p:cNvSpPr>
              <p:nvPr/>
            </p:nvSpPr>
            <p:spPr bwMode="auto">
              <a:xfrm>
                <a:off x="3113" y="3583"/>
                <a:ext cx="378" cy="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p>
                <a:pPr algn="just"/>
                <a:r>
                  <a:rPr lang="en-US" altLang="zh-CN" b="1" dirty="0">
                    <a:solidFill>
                      <a:srgbClr val="0000FF"/>
                    </a:solidFill>
                    <a:cs typeface="Times New Roman" panose="02020603050405020304" pitchFamily="18" charset="0"/>
                  </a:rPr>
                  <a:t>T=10</a:t>
                </a:r>
                <a:endParaRPr lang="en-US" altLang="zh-CN" b="1" dirty="0">
                  <a:solidFill>
                    <a:srgbClr val="0000FF"/>
                  </a:solidFill>
                </a:endParaRPr>
              </a:p>
              <a:p>
                <a:pPr algn="just" eaLnBrk="0" hangingPunct="0"/>
                <a:endParaRPr lang="zh-CN" altLang="en-US" b="1" dirty="0"/>
              </a:p>
            </p:txBody>
          </p:sp>
          <p:sp>
            <p:nvSpPr>
              <p:cNvPr id="62635" name="Rectangle 171"/>
              <p:cNvSpPr>
                <a:spLocks noChangeArrowheads="1"/>
              </p:cNvSpPr>
              <p:nvPr/>
            </p:nvSpPr>
            <p:spPr bwMode="auto">
              <a:xfrm>
                <a:off x="3070" y="3583"/>
                <a:ext cx="464" cy="56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636" name="Group 172"/>
            <p:cNvGrpSpPr>
              <a:grpSpLocks/>
            </p:cNvGrpSpPr>
            <p:nvPr/>
          </p:nvGrpSpPr>
          <p:grpSpPr bwMode="auto">
            <a:xfrm>
              <a:off x="0" y="4150"/>
              <a:ext cx="448" cy="567"/>
              <a:chOff x="0" y="4150"/>
              <a:chExt cx="448" cy="567"/>
            </a:xfrm>
          </p:grpSpPr>
          <p:sp>
            <p:nvSpPr>
              <p:cNvPr id="62637" name="Rectangle 173"/>
              <p:cNvSpPr>
                <a:spLocks noChangeArrowheads="1"/>
              </p:cNvSpPr>
              <p:nvPr/>
            </p:nvSpPr>
            <p:spPr bwMode="auto">
              <a:xfrm>
                <a:off x="43" y="4150"/>
                <a:ext cx="362" cy="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b="1"/>
                  <a:t> </a:t>
                </a:r>
              </a:p>
              <a:p>
                <a:pPr algn="just" eaLnBrk="0" hangingPunct="0"/>
                <a:endParaRPr lang="zh-CN" altLang="en-US" b="1"/>
              </a:p>
            </p:txBody>
          </p:sp>
          <p:sp>
            <p:nvSpPr>
              <p:cNvPr id="62638" name="Rectangle 174"/>
              <p:cNvSpPr>
                <a:spLocks noChangeArrowheads="1"/>
              </p:cNvSpPr>
              <p:nvPr/>
            </p:nvSpPr>
            <p:spPr bwMode="auto">
              <a:xfrm>
                <a:off x="0" y="4150"/>
                <a:ext cx="448" cy="56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639" name="Group 175"/>
            <p:cNvGrpSpPr>
              <a:grpSpLocks/>
            </p:cNvGrpSpPr>
            <p:nvPr/>
          </p:nvGrpSpPr>
          <p:grpSpPr bwMode="auto">
            <a:xfrm>
              <a:off x="448" y="4150"/>
              <a:ext cx="424" cy="567"/>
              <a:chOff x="448" y="4150"/>
              <a:chExt cx="424" cy="567"/>
            </a:xfrm>
          </p:grpSpPr>
          <p:sp>
            <p:nvSpPr>
              <p:cNvPr id="62640" name="Rectangle 176"/>
              <p:cNvSpPr>
                <a:spLocks noChangeArrowheads="1"/>
              </p:cNvSpPr>
              <p:nvPr/>
            </p:nvSpPr>
            <p:spPr bwMode="auto">
              <a:xfrm>
                <a:off x="491" y="4150"/>
                <a:ext cx="338" cy="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b="1"/>
                  <a:t> </a:t>
                </a:r>
              </a:p>
              <a:p>
                <a:pPr algn="just" eaLnBrk="0" hangingPunct="0"/>
                <a:endParaRPr lang="zh-CN" altLang="en-US" b="1"/>
              </a:p>
            </p:txBody>
          </p:sp>
          <p:sp>
            <p:nvSpPr>
              <p:cNvPr id="62641" name="Rectangle 177"/>
              <p:cNvSpPr>
                <a:spLocks noChangeArrowheads="1"/>
              </p:cNvSpPr>
              <p:nvPr/>
            </p:nvSpPr>
            <p:spPr bwMode="auto">
              <a:xfrm>
                <a:off x="448" y="4150"/>
                <a:ext cx="424" cy="56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642" name="Group 178"/>
            <p:cNvGrpSpPr>
              <a:grpSpLocks/>
            </p:cNvGrpSpPr>
            <p:nvPr/>
          </p:nvGrpSpPr>
          <p:grpSpPr bwMode="auto">
            <a:xfrm>
              <a:off x="872" y="4150"/>
              <a:ext cx="424" cy="567"/>
              <a:chOff x="872" y="4150"/>
              <a:chExt cx="424" cy="567"/>
            </a:xfrm>
          </p:grpSpPr>
          <p:sp>
            <p:nvSpPr>
              <p:cNvPr id="62643" name="Rectangle 179"/>
              <p:cNvSpPr>
                <a:spLocks noChangeArrowheads="1"/>
              </p:cNvSpPr>
              <p:nvPr/>
            </p:nvSpPr>
            <p:spPr bwMode="auto">
              <a:xfrm>
                <a:off x="915" y="4150"/>
                <a:ext cx="338" cy="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b="1"/>
                  <a:t> </a:t>
                </a:r>
              </a:p>
              <a:p>
                <a:pPr algn="just" eaLnBrk="0" hangingPunct="0"/>
                <a:endParaRPr lang="zh-CN" altLang="en-US" b="1"/>
              </a:p>
            </p:txBody>
          </p:sp>
          <p:sp>
            <p:nvSpPr>
              <p:cNvPr id="62644" name="Rectangle 180"/>
              <p:cNvSpPr>
                <a:spLocks noChangeArrowheads="1"/>
              </p:cNvSpPr>
              <p:nvPr/>
            </p:nvSpPr>
            <p:spPr bwMode="auto">
              <a:xfrm>
                <a:off x="872" y="4150"/>
                <a:ext cx="424" cy="56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645" name="Group 181"/>
            <p:cNvGrpSpPr>
              <a:grpSpLocks/>
            </p:cNvGrpSpPr>
            <p:nvPr/>
          </p:nvGrpSpPr>
          <p:grpSpPr bwMode="auto">
            <a:xfrm>
              <a:off x="1296" y="4150"/>
              <a:ext cx="422" cy="567"/>
              <a:chOff x="1296" y="4150"/>
              <a:chExt cx="422" cy="567"/>
            </a:xfrm>
          </p:grpSpPr>
          <p:sp>
            <p:nvSpPr>
              <p:cNvPr id="62646" name="Rectangle 182"/>
              <p:cNvSpPr>
                <a:spLocks noChangeArrowheads="1"/>
              </p:cNvSpPr>
              <p:nvPr/>
            </p:nvSpPr>
            <p:spPr bwMode="auto">
              <a:xfrm>
                <a:off x="1339" y="4150"/>
                <a:ext cx="336" cy="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b="1"/>
                  <a:t> </a:t>
                </a:r>
              </a:p>
              <a:p>
                <a:pPr algn="just" eaLnBrk="0" hangingPunct="0"/>
                <a:endParaRPr lang="zh-CN" altLang="en-US" b="1"/>
              </a:p>
            </p:txBody>
          </p:sp>
          <p:sp>
            <p:nvSpPr>
              <p:cNvPr id="62647" name="Rectangle 183"/>
              <p:cNvSpPr>
                <a:spLocks noChangeArrowheads="1"/>
              </p:cNvSpPr>
              <p:nvPr/>
            </p:nvSpPr>
            <p:spPr bwMode="auto">
              <a:xfrm>
                <a:off x="1296" y="4150"/>
                <a:ext cx="422" cy="56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648" name="Group 184"/>
            <p:cNvGrpSpPr>
              <a:grpSpLocks/>
            </p:cNvGrpSpPr>
            <p:nvPr/>
          </p:nvGrpSpPr>
          <p:grpSpPr bwMode="auto">
            <a:xfrm>
              <a:off x="1718" y="4150"/>
              <a:ext cx="424" cy="567"/>
              <a:chOff x="1718" y="4150"/>
              <a:chExt cx="424" cy="567"/>
            </a:xfrm>
          </p:grpSpPr>
          <p:sp>
            <p:nvSpPr>
              <p:cNvPr id="62649" name="Rectangle 185"/>
              <p:cNvSpPr>
                <a:spLocks noChangeArrowheads="1"/>
              </p:cNvSpPr>
              <p:nvPr/>
            </p:nvSpPr>
            <p:spPr bwMode="auto">
              <a:xfrm>
                <a:off x="1761" y="4150"/>
                <a:ext cx="338" cy="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b="1"/>
                  <a:t> </a:t>
                </a:r>
              </a:p>
              <a:p>
                <a:pPr algn="just" eaLnBrk="0" hangingPunct="0"/>
                <a:endParaRPr lang="zh-CN" altLang="en-US" b="1"/>
              </a:p>
            </p:txBody>
          </p:sp>
          <p:sp>
            <p:nvSpPr>
              <p:cNvPr id="62650" name="Rectangle 186"/>
              <p:cNvSpPr>
                <a:spLocks noChangeArrowheads="1"/>
              </p:cNvSpPr>
              <p:nvPr/>
            </p:nvSpPr>
            <p:spPr bwMode="auto">
              <a:xfrm>
                <a:off x="1718" y="4150"/>
                <a:ext cx="424" cy="56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651" name="Group 187"/>
            <p:cNvGrpSpPr>
              <a:grpSpLocks/>
            </p:cNvGrpSpPr>
            <p:nvPr/>
          </p:nvGrpSpPr>
          <p:grpSpPr bwMode="auto">
            <a:xfrm>
              <a:off x="2142" y="4150"/>
              <a:ext cx="464" cy="567"/>
              <a:chOff x="2142" y="4150"/>
              <a:chExt cx="464" cy="567"/>
            </a:xfrm>
          </p:grpSpPr>
          <p:sp>
            <p:nvSpPr>
              <p:cNvPr id="62652" name="Rectangle 188"/>
              <p:cNvSpPr>
                <a:spLocks noChangeArrowheads="1"/>
              </p:cNvSpPr>
              <p:nvPr/>
            </p:nvSpPr>
            <p:spPr bwMode="auto">
              <a:xfrm>
                <a:off x="2185" y="4150"/>
                <a:ext cx="378" cy="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b="1" dirty="0"/>
                  <a:t>⑦</a:t>
                </a:r>
              </a:p>
              <a:p>
                <a:pPr algn="just" eaLnBrk="0" hangingPunct="0"/>
                <a:endParaRPr lang="zh-CN" altLang="en-US" b="1" dirty="0"/>
              </a:p>
            </p:txBody>
          </p:sp>
          <p:sp>
            <p:nvSpPr>
              <p:cNvPr id="62653" name="Rectangle 189"/>
              <p:cNvSpPr>
                <a:spLocks noChangeArrowheads="1"/>
              </p:cNvSpPr>
              <p:nvPr/>
            </p:nvSpPr>
            <p:spPr bwMode="auto">
              <a:xfrm>
                <a:off x="2142" y="4150"/>
                <a:ext cx="464" cy="56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2656" name="Rectangle 192"/>
            <p:cNvSpPr>
              <a:spLocks noChangeArrowheads="1"/>
            </p:cNvSpPr>
            <p:nvPr/>
          </p:nvSpPr>
          <p:spPr bwMode="auto">
            <a:xfrm>
              <a:off x="2606" y="4150"/>
              <a:ext cx="464" cy="56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62657" name="Group 193"/>
            <p:cNvGrpSpPr>
              <a:grpSpLocks/>
            </p:cNvGrpSpPr>
            <p:nvPr/>
          </p:nvGrpSpPr>
          <p:grpSpPr bwMode="auto">
            <a:xfrm>
              <a:off x="3070" y="4150"/>
              <a:ext cx="467" cy="567"/>
              <a:chOff x="3070" y="4150"/>
              <a:chExt cx="467" cy="567"/>
            </a:xfrm>
          </p:grpSpPr>
          <p:sp>
            <p:nvSpPr>
              <p:cNvPr id="62658" name="Rectangle 194"/>
              <p:cNvSpPr>
                <a:spLocks noChangeArrowheads="1"/>
              </p:cNvSpPr>
              <p:nvPr/>
            </p:nvSpPr>
            <p:spPr bwMode="auto">
              <a:xfrm>
                <a:off x="3113" y="4150"/>
                <a:ext cx="424" cy="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p>
                <a:pPr algn="just"/>
                <a:r>
                  <a:rPr lang="en-US" altLang="zh-CN" b="1" dirty="0">
                    <a:solidFill>
                      <a:srgbClr val="FF0000"/>
                    </a:solidFill>
                  </a:rPr>
                  <a:t>P</a:t>
                </a:r>
                <a:r>
                  <a:rPr lang="en-US" altLang="zh-CN" b="1" dirty="0">
                    <a:solidFill>
                      <a:srgbClr val="0000FF"/>
                    </a:solidFill>
                  </a:rPr>
                  <a:t>=T=10</a:t>
                </a:r>
                <a:endParaRPr lang="en-US" altLang="zh-CN" b="1" dirty="0"/>
              </a:p>
            </p:txBody>
          </p:sp>
          <p:sp>
            <p:nvSpPr>
              <p:cNvPr id="62659" name="Rectangle 195"/>
              <p:cNvSpPr>
                <a:spLocks noChangeArrowheads="1"/>
              </p:cNvSpPr>
              <p:nvPr/>
            </p:nvSpPr>
            <p:spPr bwMode="auto">
              <a:xfrm>
                <a:off x="3070" y="4150"/>
                <a:ext cx="464" cy="56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660" name="Group 196"/>
            <p:cNvGrpSpPr>
              <a:grpSpLocks/>
            </p:cNvGrpSpPr>
            <p:nvPr/>
          </p:nvGrpSpPr>
          <p:grpSpPr bwMode="auto">
            <a:xfrm>
              <a:off x="0" y="4717"/>
              <a:ext cx="2606" cy="480"/>
              <a:chOff x="0" y="4717"/>
              <a:chExt cx="2606" cy="480"/>
            </a:xfrm>
          </p:grpSpPr>
          <p:sp>
            <p:nvSpPr>
              <p:cNvPr id="62661" name="Rectangle 197"/>
              <p:cNvSpPr>
                <a:spLocks noChangeArrowheads="1"/>
              </p:cNvSpPr>
              <p:nvPr/>
            </p:nvSpPr>
            <p:spPr bwMode="auto">
              <a:xfrm>
                <a:off x="43" y="4717"/>
                <a:ext cx="2520"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b="1" dirty="0">
                    <a:solidFill>
                      <a:srgbClr val="FF0000"/>
                    </a:solidFill>
                    <a:latin typeface="宋体" panose="02010600030101010101" pitchFamily="2" charset="-122"/>
                  </a:rPr>
                  <a:t>再无其它</a:t>
                </a:r>
                <a:r>
                  <a:rPr lang="en-US" altLang="zh-CN" b="1" dirty="0">
                    <a:solidFill>
                      <a:srgbClr val="FF0000"/>
                    </a:solidFill>
                  </a:rPr>
                  <a:t>T </a:t>
                </a:r>
                <a:r>
                  <a:rPr lang="zh-CN" altLang="en-US" b="1" dirty="0">
                    <a:solidFill>
                      <a:srgbClr val="FF0000"/>
                    </a:solidFill>
                    <a:latin typeface="宋体" panose="02010600030101010101" pitchFamily="2" charset="-122"/>
                  </a:rPr>
                  <a:t>标号，所以</a:t>
                </a:r>
                <a:r>
                  <a:rPr lang="zh-CN" altLang="en-US" b="1" dirty="0">
                    <a:solidFill>
                      <a:srgbClr val="FF0000"/>
                    </a:solidFill>
                  </a:rPr>
                  <a:t> </a:t>
                </a:r>
                <a:r>
                  <a:rPr lang="en-US" altLang="zh-CN" b="1" dirty="0">
                    <a:solidFill>
                      <a:srgbClr val="FF0000"/>
                    </a:solidFill>
                  </a:rPr>
                  <a:t>T(V</a:t>
                </a:r>
                <a:r>
                  <a:rPr lang="en-US" altLang="zh-CN" b="1" baseline="-30000" dirty="0">
                    <a:solidFill>
                      <a:srgbClr val="FF0000"/>
                    </a:solidFill>
                  </a:rPr>
                  <a:t>8</a:t>
                </a:r>
                <a:r>
                  <a:rPr lang="en-US" altLang="zh-CN" b="1" dirty="0">
                    <a:solidFill>
                      <a:srgbClr val="FF0000"/>
                    </a:solidFill>
                  </a:rPr>
                  <a:t>)=P(V</a:t>
                </a:r>
                <a:r>
                  <a:rPr lang="en-US" altLang="zh-CN" b="1" baseline="-30000" dirty="0">
                    <a:solidFill>
                      <a:srgbClr val="FF0000"/>
                    </a:solidFill>
                  </a:rPr>
                  <a:t>8</a:t>
                </a:r>
                <a:r>
                  <a:rPr lang="en-US" altLang="zh-CN" b="1" dirty="0">
                    <a:solidFill>
                      <a:srgbClr val="FF0000"/>
                    </a:solidFill>
                  </a:rPr>
                  <a:t>)=10;       min L(μ)=10</a:t>
                </a:r>
              </a:p>
              <a:p>
                <a:pPr algn="just" eaLnBrk="0" hangingPunct="0"/>
                <a:endParaRPr lang="zh-CN" altLang="en-US" b="1" dirty="0"/>
              </a:p>
            </p:txBody>
          </p:sp>
          <p:sp>
            <p:nvSpPr>
              <p:cNvPr id="62662" name="Rectangle 198"/>
              <p:cNvSpPr>
                <a:spLocks noChangeArrowheads="1"/>
              </p:cNvSpPr>
              <p:nvPr/>
            </p:nvSpPr>
            <p:spPr bwMode="auto">
              <a:xfrm>
                <a:off x="0" y="4717"/>
                <a:ext cx="2606"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663" name="Group 199"/>
            <p:cNvGrpSpPr>
              <a:grpSpLocks/>
            </p:cNvGrpSpPr>
            <p:nvPr/>
          </p:nvGrpSpPr>
          <p:grpSpPr bwMode="auto">
            <a:xfrm>
              <a:off x="2606" y="4717"/>
              <a:ext cx="464" cy="480"/>
              <a:chOff x="2606" y="4717"/>
              <a:chExt cx="464" cy="480"/>
            </a:xfrm>
          </p:grpSpPr>
          <p:sp>
            <p:nvSpPr>
              <p:cNvPr id="62664" name="Rectangle 200"/>
              <p:cNvSpPr>
                <a:spLocks noChangeArrowheads="1"/>
              </p:cNvSpPr>
              <p:nvPr/>
            </p:nvSpPr>
            <p:spPr bwMode="auto">
              <a:xfrm>
                <a:off x="2649" y="4717"/>
                <a:ext cx="378"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b="1" dirty="0"/>
                  <a:t>⑧</a:t>
                </a:r>
              </a:p>
              <a:p>
                <a:pPr algn="just" eaLnBrk="0" hangingPunct="0"/>
                <a:endParaRPr lang="zh-CN" altLang="en-US" b="1" dirty="0"/>
              </a:p>
            </p:txBody>
          </p:sp>
          <p:sp>
            <p:nvSpPr>
              <p:cNvPr id="62665" name="Rectangle 201"/>
              <p:cNvSpPr>
                <a:spLocks noChangeArrowheads="1"/>
              </p:cNvSpPr>
              <p:nvPr/>
            </p:nvSpPr>
            <p:spPr bwMode="auto">
              <a:xfrm>
                <a:off x="2606" y="4717"/>
                <a:ext cx="464"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666" name="Group 202"/>
            <p:cNvGrpSpPr>
              <a:grpSpLocks/>
            </p:cNvGrpSpPr>
            <p:nvPr/>
          </p:nvGrpSpPr>
          <p:grpSpPr bwMode="auto">
            <a:xfrm>
              <a:off x="3070" y="4717"/>
              <a:ext cx="477" cy="480"/>
              <a:chOff x="3070" y="4717"/>
              <a:chExt cx="477" cy="480"/>
            </a:xfrm>
          </p:grpSpPr>
          <p:sp>
            <p:nvSpPr>
              <p:cNvPr id="62667" name="Rectangle 203"/>
              <p:cNvSpPr>
                <a:spLocks noChangeArrowheads="1"/>
              </p:cNvSpPr>
              <p:nvPr/>
            </p:nvSpPr>
            <p:spPr bwMode="auto">
              <a:xfrm>
                <a:off x="3113" y="4717"/>
                <a:ext cx="43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en-US" altLang="zh-CN" b="1" dirty="0">
                    <a:solidFill>
                      <a:srgbClr val="FF0000"/>
                    </a:solidFill>
                  </a:rPr>
                  <a:t>P</a:t>
                </a:r>
                <a:r>
                  <a:rPr lang="en-US" altLang="zh-CN" b="1" dirty="0">
                    <a:solidFill>
                      <a:srgbClr val="0000FF"/>
                    </a:solidFill>
                  </a:rPr>
                  <a:t>=T=10</a:t>
                </a:r>
                <a:endParaRPr lang="en-US" altLang="zh-CN" b="1" dirty="0"/>
              </a:p>
              <a:p>
                <a:pPr algn="just" eaLnBrk="0" hangingPunct="0"/>
                <a:endParaRPr lang="zh-CN" altLang="en-US" b="1" dirty="0"/>
              </a:p>
            </p:txBody>
          </p:sp>
          <p:sp>
            <p:nvSpPr>
              <p:cNvPr id="62668" name="Rectangle 204"/>
              <p:cNvSpPr>
                <a:spLocks noChangeArrowheads="1"/>
              </p:cNvSpPr>
              <p:nvPr/>
            </p:nvSpPr>
            <p:spPr bwMode="auto">
              <a:xfrm>
                <a:off x="3070" y="4717"/>
                <a:ext cx="464"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aphicFrame>
        <p:nvGraphicFramePr>
          <p:cNvPr id="205" name="Object 1027"/>
          <p:cNvGraphicFramePr>
            <a:graphicFrameLocks noChangeAspect="1"/>
          </p:cNvGraphicFramePr>
          <p:nvPr>
            <p:extLst>
              <p:ext uri="{D42A27DB-BD31-4B8C-83A1-F6EECF244321}">
                <p14:modId xmlns:p14="http://schemas.microsoft.com/office/powerpoint/2010/main" val="3430080555"/>
              </p:ext>
            </p:extLst>
          </p:nvPr>
        </p:nvGraphicFramePr>
        <p:xfrm>
          <a:off x="3083660" y="8092"/>
          <a:ext cx="4791464" cy="2374679"/>
        </p:xfrm>
        <a:graphic>
          <a:graphicData uri="http://schemas.openxmlformats.org/presentationml/2006/ole">
            <mc:AlternateContent xmlns:mc="http://schemas.openxmlformats.org/markup-compatibility/2006">
              <mc:Choice xmlns:v="urn:schemas-microsoft-com:vml" Requires="v">
                <p:oleObj r:id="rId3" imgW="2981325" imgH="1704975" progId="MSDraw.Drawing.8.2">
                  <p:embed/>
                </p:oleObj>
              </mc:Choice>
              <mc:Fallback>
                <p:oleObj r:id="rId3" imgW="2981325" imgH="1704975" progId="MSDraw.Drawing.8.2">
                  <p:embed/>
                  <p:pic>
                    <p:nvPicPr>
                      <p:cNvPr id="205" name="Object 10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3660" y="8092"/>
                        <a:ext cx="4791464" cy="2374679"/>
                      </a:xfrm>
                      <a:prstGeom prst="rect">
                        <a:avLst/>
                      </a:prstGeom>
                      <a:noFill/>
                    </p:spPr>
                  </p:pic>
                </p:oleObj>
              </mc:Fallback>
            </mc:AlternateContent>
          </a:graphicData>
        </a:graphic>
      </p:graphicFrame>
    </p:spTree>
    <p:extLst>
      <p:ext uri="{BB962C8B-B14F-4D97-AF65-F5344CB8AC3E}">
        <p14:creationId xmlns:p14="http://schemas.microsoft.com/office/powerpoint/2010/main" val="3122759706"/>
      </p:ext>
    </p:extLst>
  </p:cSld>
  <p:clrMapOvr>
    <a:masterClrMapping/>
  </p:clrMapOvr>
  <p:transition spd="slow" advTm="8000">
    <p:zoom/>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Text Box 3"/>
          <p:cNvSpPr txBox="1">
            <a:spLocks noChangeArrowheads="1"/>
          </p:cNvSpPr>
          <p:nvPr/>
        </p:nvSpPr>
        <p:spPr bwMode="auto">
          <a:xfrm>
            <a:off x="1991544" y="4082655"/>
            <a:ext cx="7452828" cy="161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b="1" dirty="0"/>
              <a:t>   </a:t>
            </a:r>
            <a:r>
              <a:rPr lang="zh-CN" altLang="en-US" b="1" dirty="0">
                <a:latin typeface="宋体" panose="02010600030101010101" pitchFamily="2" charset="-122"/>
              </a:rPr>
              <a:t>由此看到，此方法不仅求出了从</a:t>
            </a:r>
            <a:r>
              <a:rPr lang="en-US" altLang="zh-CN" b="1" dirty="0">
                <a:latin typeface="宋体" panose="02010600030101010101" pitchFamily="2" charset="-122"/>
              </a:rPr>
              <a:t>V</a:t>
            </a:r>
            <a:r>
              <a:rPr lang="en-US" altLang="zh-CN" b="1" baseline="-30000" dirty="0">
                <a:latin typeface="宋体" panose="02010600030101010101" pitchFamily="2" charset="-122"/>
              </a:rPr>
              <a:t>1</a:t>
            </a:r>
            <a:r>
              <a:rPr lang="en-US" altLang="zh-CN" b="1" dirty="0">
                <a:latin typeface="宋体" panose="02010600030101010101" pitchFamily="2" charset="-122"/>
              </a:rPr>
              <a:t> </a:t>
            </a:r>
            <a:r>
              <a:rPr lang="zh-CN" altLang="en-US" b="1" dirty="0">
                <a:latin typeface="宋体" panose="02010600030101010101" pitchFamily="2" charset="-122"/>
              </a:rPr>
              <a:t>到 </a:t>
            </a:r>
            <a:r>
              <a:rPr lang="en-US" altLang="zh-CN" b="1" dirty="0">
                <a:latin typeface="宋体" panose="02010600030101010101" pitchFamily="2" charset="-122"/>
              </a:rPr>
              <a:t>V</a:t>
            </a:r>
            <a:r>
              <a:rPr lang="en-US" altLang="zh-CN" b="1" baseline="-30000" dirty="0">
                <a:latin typeface="宋体" panose="02010600030101010101" pitchFamily="2" charset="-122"/>
              </a:rPr>
              <a:t>8</a:t>
            </a:r>
            <a:r>
              <a:rPr lang="en-US" altLang="zh-CN" b="1" dirty="0">
                <a:latin typeface="宋体" panose="02010600030101010101" pitchFamily="2" charset="-122"/>
              </a:rPr>
              <a:t> </a:t>
            </a:r>
            <a:r>
              <a:rPr lang="zh-CN" altLang="en-US" b="1" dirty="0">
                <a:latin typeface="宋体" panose="02010600030101010101" pitchFamily="2" charset="-122"/>
              </a:rPr>
              <a:t>的最短路长，同时也求出了</a:t>
            </a:r>
            <a:r>
              <a:rPr lang="zh-CN" altLang="en-US" b="1" dirty="0">
                <a:solidFill>
                  <a:srgbClr val="FF0000"/>
                </a:solidFill>
                <a:latin typeface="宋体" panose="02010600030101010101" pitchFamily="2" charset="-122"/>
              </a:rPr>
              <a:t>从</a:t>
            </a:r>
            <a:r>
              <a:rPr lang="en-US" altLang="zh-CN" b="1" dirty="0">
                <a:solidFill>
                  <a:srgbClr val="FF0000"/>
                </a:solidFill>
                <a:latin typeface="宋体" panose="02010600030101010101" pitchFamily="2" charset="-122"/>
              </a:rPr>
              <a:t>V</a:t>
            </a:r>
            <a:r>
              <a:rPr lang="en-US" altLang="zh-CN" b="1" baseline="-30000" dirty="0">
                <a:solidFill>
                  <a:srgbClr val="FF0000"/>
                </a:solidFill>
                <a:latin typeface="宋体" panose="02010600030101010101" pitchFamily="2" charset="-122"/>
              </a:rPr>
              <a:t>1</a:t>
            </a:r>
            <a:r>
              <a:rPr lang="en-US" altLang="zh-CN" b="1" dirty="0">
                <a:solidFill>
                  <a:srgbClr val="FF0000"/>
                </a:solidFill>
                <a:latin typeface="宋体" panose="02010600030101010101" pitchFamily="2" charset="-122"/>
              </a:rPr>
              <a:t> </a:t>
            </a:r>
            <a:r>
              <a:rPr lang="zh-CN" altLang="en-US" b="1" dirty="0">
                <a:solidFill>
                  <a:srgbClr val="FF0000"/>
                </a:solidFill>
                <a:latin typeface="宋体" panose="02010600030101010101" pitchFamily="2" charset="-122"/>
              </a:rPr>
              <a:t>到 任意一点</a:t>
            </a:r>
            <a:r>
              <a:rPr lang="zh-CN" altLang="en-US" b="1" dirty="0">
                <a:latin typeface="宋体" panose="02010600030101010101" pitchFamily="2" charset="-122"/>
              </a:rPr>
              <a:t> 的最短路长。将从</a:t>
            </a:r>
            <a:r>
              <a:rPr lang="en-US" altLang="zh-CN" b="1" dirty="0">
                <a:latin typeface="宋体" panose="02010600030101010101" pitchFamily="2" charset="-122"/>
              </a:rPr>
              <a:t>V</a:t>
            </a:r>
            <a:r>
              <a:rPr lang="en-US" altLang="zh-CN" b="1" baseline="-30000" dirty="0">
                <a:latin typeface="宋体" panose="02010600030101010101" pitchFamily="2" charset="-122"/>
              </a:rPr>
              <a:t>1</a:t>
            </a:r>
            <a:r>
              <a:rPr lang="en-US" altLang="zh-CN" b="1" dirty="0">
                <a:latin typeface="宋体" panose="02010600030101010101" pitchFamily="2" charset="-122"/>
              </a:rPr>
              <a:t> </a:t>
            </a:r>
            <a:r>
              <a:rPr lang="zh-CN" altLang="en-US" b="1" dirty="0">
                <a:latin typeface="宋体" panose="02010600030101010101" pitchFamily="2" charset="-122"/>
              </a:rPr>
              <a:t>到 任一点的最短路权标在图上，即可求出从</a:t>
            </a:r>
            <a:r>
              <a:rPr lang="en-US" altLang="zh-CN" b="1" dirty="0">
                <a:latin typeface="宋体" panose="02010600030101010101" pitchFamily="2" charset="-122"/>
              </a:rPr>
              <a:t>V</a:t>
            </a:r>
            <a:r>
              <a:rPr lang="en-US" altLang="zh-CN" b="1" baseline="-30000" dirty="0">
                <a:latin typeface="宋体" panose="02010600030101010101" pitchFamily="2" charset="-122"/>
              </a:rPr>
              <a:t>1</a:t>
            </a:r>
            <a:r>
              <a:rPr lang="en-US" altLang="zh-CN" b="1" dirty="0">
                <a:latin typeface="宋体" panose="02010600030101010101" pitchFamily="2" charset="-122"/>
              </a:rPr>
              <a:t> </a:t>
            </a:r>
            <a:r>
              <a:rPr lang="zh-CN" altLang="en-US" b="1" dirty="0">
                <a:latin typeface="宋体" panose="02010600030101010101" pitchFamily="2" charset="-122"/>
              </a:rPr>
              <a:t>到 任一点的最短路线。本例中</a:t>
            </a:r>
            <a:r>
              <a:rPr lang="en-US" altLang="zh-CN" b="1" dirty="0">
                <a:latin typeface="宋体" panose="02010600030101010101" pitchFamily="2" charset="-122"/>
              </a:rPr>
              <a:t>V</a:t>
            </a:r>
            <a:r>
              <a:rPr lang="en-US" altLang="zh-CN" b="1" baseline="-30000" dirty="0">
                <a:latin typeface="宋体" panose="02010600030101010101" pitchFamily="2" charset="-122"/>
              </a:rPr>
              <a:t>1</a:t>
            </a:r>
            <a:r>
              <a:rPr lang="en-US" altLang="zh-CN" b="1" dirty="0">
                <a:latin typeface="宋体" panose="02010600030101010101" pitchFamily="2" charset="-122"/>
              </a:rPr>
              <a:t> </a:t>
            </a:r>
            <a:r>
              <a:rPr lang="zh-CN" altLang="en-US" b="1" dirty="0">
                <a:latin typeface="宋体" panose="02010600030101010101" pitchFamily="2" charset="-122"/>
              </a:rPr>
              <a:t>到 </a:t>
            </a:r>
            <a:r>
              <a:rPr lang="en-US" altLang="zh-CN" b="1" dirty="0">
                <a:latin typeface="宋体" panose="02010600030101010101" pitchFamily="2" charset="-122"/>
              </a:rPr>
              <a:t>V</a:t>
            </a:r>
            <a:r>
              <a:rPr lang="en-US" altLang="zh-CN" b="1" baseline="-30000" dirty="0">
                <a:latin typeface="宋体" panose="02010600030101010101" pitchFamily="2" charset="-122"/>
              </a:rPr>
              <a:t>8</a:t>
            </a:r>
            <a:r>
              <a:rPr lang="en-US" altLang="zh-CN" b="1" dirty="0">
                <a:latin typeface="宋体" panose="02010600030101010101" pitchFamily="2" charset="-122"/>
              </a:rPr>
              <a:t> </a:t>
            </a:r>
            <a:r>
              <a:rPr lang="zh-CN" altLang="en-US" b="1" dirty="0">
                <a:latin typeface="宋体" panose="02010600030101010101" pitchFamily="2" charset="-122"/>
              </a:rPr>
              <a:t>的最短路线是：</a:t>
            </a:r>
          </a:p>
          <a:p>
            <a:pPr>
              <a:spcBef>
                <a:spcPct val="50000"/>
              </a:spcBef>
            </a:pPr>
            <a:r>
              <a:rPr lang="zh-CN" altLang="en-US" b="1" dirty="0"/>
              <a:t>                        </a:t>
            </a:r>
            <a:r>
              <a:rPr lang="en-US" altLang="zh-CN" b="1" dirty="0">
                <a:solidFill>
                  <a:srgbClr val="FF0000"/>
                </a:solidFill>
              </a:rPr>
              <a:t>v</a:t>
            </a:r>
            <a:r>
              <a:rPr lang="en-US" altLang="zh-CN" b="1" baseline="-30000" dirty="0">
                <a:solidFill>
                  <a:srgbClr val="FF0000"/>
                </a:solidFill>
              </a:rPr>
              <a:t>1</a:t>
            </a:r>
            <a:r>
              <a:rPr lang="en-US" altLang="zh-CN" b="1" dirty="0">
                <a:solidFill>
                  <a:srgbClr val="FF0000"/>
                </a:solidFill>
              </a:rPr>
              <a:t> → v</a:t>
            </a:r>
            <a:r>
              <a:rPr lang="en-US" altLang="zh-CN" b="1" baseline="-30000" dirty="0">
                <a:solidFill>
                  <a:srgbClr val="FF0000"/>
                </a:solidFill>
              </a:rPr>
              <a:t>2 </a:t>
            </a:r>
            <a:r>
              <a:rPr lang="en-US" altLang="zh-CN" b="1" dirty="0">
                <a:solidFill>
                  <a:srgbClr val="FF0000"/>
                </a:solidFill>
              </a:rPr>
              <a:t>→ v</a:t>
            </a:r>
            <a:r>
              <a:rPr lang="en-US" altLang="zh-CN" b="1" baseline="-30000" dirty="0">
                <a:solidFill>
                  <a:srgbClr val="FF0000"/>
                </a:solidFill>
              </a:rPr>
              <a:t>5</a:t>
            </a:r>
            <a:r>
              <a:rPr lang="en-US" altLang="zh-CN" b="1" dirty="0">
                <a:solidFill>
                  <a:srgbClr val="FF0000"/>
                </a:solidFill>
              </a:rPr>
              <a:t>→ v</a:t>
            </a:r>
            <a:r>
              <a:rPr lang="en-US" altLang="zh-CN" b="1" baseline="-30000" dirty="0">
                <a:solidFill>
                  <a:srgbClr val="FF0000"/>
                </a:solidFill>
              </a:rPr>
              <a:t>6</a:t>
            </a:r>
            <a:r>
              <a:rPr lang="en-US" altLang="zh-CN" b="1" dirty="0">
                <a:solidFill>
                  <a:srgbClr val="FF0000"/>
                </a:solidFill>
              </a:rPr>
              <a:t> → v</a:t>
            </a:r>
            <a:r>
              <a:rPr lang="en-US" altLang="zh-CN" b="1" baseline="-30000" dirty="0">
                <a:solidFill>
                  <a:srgbClr val="FF0000"/>
                </a:solidFill>
              </a:rPr>
              <a:t>8</a:t>
            </a:r>
            <a:r>
              <a:rPr lang="en-US" altLang="zh-CN" b="1" dirty="0"/>
              <a:t> </a:t>
            </a:r>
          </a:p>
        </p:txBody>
      </p:sp>
      <p:graphicFrame>
        <p:nvGraphicFramePr>
          <p:cNvPr id="59394" name="Object 2"/>
          <p:cNvGraphicFramePr>
            <a:graphicFrameLocks noChangeAspect="1"/>
          </p:cNvGraphicFramePr>
          <p:nvPr/>
        </p:nvGraphicFramePr>
        <p:xfrm>
          <a:off x="3964667" y="2100717"/>
          <a:ext cx="4507599" cy="1956229"/>
        </p:xfrm>
        <a:graphic>
          <a:graphicData uri="http://schemas.openxmlformats.org/presentationml/2006/ole">
            <mc:AlternateContent xmlns:mc="http://schemas.openxmlformats.org/markup-compatibility/2006">
              <mc:Choice xmlns:v="urn:schemas-microsoft-com:vml" Requires="v">
                <p:oleObj r:id="rId2" imgW="3028571" imgH="1533333" progId="Photoshop.Image.6">
                  <p:embed/>
                </p:oleObj>
              </mc:Choice>
              <mc:Fallback>
                <p:oleObj r:id="rId2" imgW="3028571" imgH="1533333" progId="Photoshop.Image.6">
                  <p:embed/>
                  <p:pic>
                    <p:nvPicPr>
                      <p:cNvPr id="59394"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4667" y="2100717"/>
                        <a:ext cx="4507599" cy="1956229"/>
                      </a:xfrm>
                      <a:prstGeom prst="rect">
                        <a:avLst/>
                      </a:prstGeom>
                      <a:solidFill>
                        <a:schemeClr val="folHlink"/>
                      </a:solidFill>
                    </p:spPr>
                  </p:pic>
                </p:oleObj>
              </mc:Fallback>
            </mc:AlternateContent>
          </a:graphicData>
        </a:graphic>
      </p:graphicFrame>
      <p:sp>
        <p:nvSpPr>
          <p:cNvPr id="3" name="标题 2"/>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2618842331"/>
      </p:ext>
    </p:extLst>
  </p:cSld>
  <p:clrMapOvr>
    <a:masterClrMapping/>
  </p:clrMapOvr>
  <p:transition spd="slow" advTm="8000">
    <p:zoom/>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逐次逼进法</a:t>
            </a:r>
            <a:r>
              <a:rPr lang="en-US" altLang="zh-CN" dirty="0"/>
              <a:t>(Floyd</a:t>
            </a:r>
            <a:r>
              <a:rPr lang="zh-CN" altLang="en-US" dirty="0"/>
              <a:t>算法</a:t>
            </a:r>
            <a:r>
              <a:rPr lang="en-US" altLang="zh-CN" dirty="0"/>
              <a:t>)</a:t>
            </a:r>
            <a:endParaRPr lang="zh-CN" altLang="en-US" dirty="0"/>
          </a:p>
        </p:txBody>
      </p:sp>
      <mc:AlternateContent xmlns:mc="http://schemas.openxmlformats.org/markup-compatibility/2006" xmlns:a14="http://schemas.microsoft.com/office/drawing/2010/main">
        <mc:Choice Requires="a14">
          <p:sp>
            <p:nvSpPr>
              <p:cNvPr id="2" name="内容占位符 1"/>
              <p:cNvSpPr>
                <a:spLocks noGrp="1"/>
              </p:cNvSpPr>
              <p:nvPr>
                <p:ph sz="quarter" idx="1"/>
              </p:nvPr>
            </p:nvSpPr>
            <p:spPr/>
            <p:txBody>
              <a:bodyPr/>
              <a:lstStyle/>
              <a:p>
                <a:pPr marL="0" indent="0">
                  <a:buNone/>
                </a:pPr>
                <a:r>
                  <a:rPr lang="zh-CN" altLang="en-US" sz="2000" dirty="0"/>
                  <a:t>算法的基本思路与步骤：</a:t>
                </a:r>
              </a:p>
              <a:p>
                <a:pPr marL="0" indent="0">
                  <a:buNone/>
                </a:pPr>
                <a:r>
                  <a:rPr lang="zh-CN" altLang="en-US" sz="2000" dirty="0"/>
                  <a:t>首先设任一点</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𝒗</m:t>
                        </m:r>
                      </m:e>
                      <m:sub>
                        <m:r>
                          <a:rPr lang="en-US" altLang="zh-CN" sz="2000" i="1">
                            <a:latin typeface="Cambria Math" panose="02040503050406030204" pitchFamily="18" charset="0"/>
                          </a:rPr>
                          <m:t>𝒊</m:t>
                        </m:r>
                      </m:sub>
                    </m:sSub>
                  </m:oMath>
                </a14:m>
                <a:r>
                  <a:rPr lang="zh-CN" altLang="en-US" sz="2000" dirty="0"/>
                  <a:t>到任一点</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𝒗</m:t>
                        </m:r>
                      </m:e>
                      <m:sub>
                        <m:r>
                          <a:rPr lang="en-US" altLang="zh-CN" sz="2000" i="1">
                            <a:latin typeface="Cambria Math" panose="02040503050406030204" pitchFamily="18" charset="0"/>
                          </a:rPr>
                          <m:t>𝒋</m:t>
                        </m:r>
                      </m:sub>
                    </m:sSub>
                  </m:oMath>
                </a14:m>
                <a:r>
                  <a:rPr lang="zh-CN" altLang="en-US" sz="2000" dirty="0"/>
                  <a:t>都有一条边。</a:t>
                </a:r>
              </a:p>
              <a:p>
                <a:pPr marL="0" indent="0">
                  <a:buNone/>
                </a:pPr>
                <a:r>
                  <a:rPr lang="zh-CN" altLang="en-US" sz="2000" dirty="0"/>
                  <a:t>显然，从</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𝒗</m:t>
                        </m:r>
                      </m:e>
                      <m:sub>
                        <m:r>
                          <a:rPr lang="en-US" altLang="zh-CN" sz="2000" i="1">
                            <a:latin typeface="Cambria Math" panose="02040503050406030204" pitchFamily="18" charset="0"/>
                          </a:rPr>
                          <m:t>𝟏</m:t>
                        </m:r>
                      </m:sub>
                    </m:sSub>
                  </m:oMath>
                </a14:m>
                <a:r>
                  <a:rPr lang="zh-CN" altLang="en-US" sz="2000" dirty="0"/>
                  <a:t>到</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𝒗</m:t>
                        </m:r>
                      </m:e>
                      <m:sub>
                        <m:r>
                          <a:rPr lang="en-US" altLang="zh-CN" sz="2000" i="1">
                            <a:latin typeface="Cambria Math" panose="02040503050406030204" pitchFamily="18" charset="0"/>
                          </a:rPr>
                          <m:t>𝒋</m:t>
                        </m:r>
                      </m:sub>
                    </m:sSub>
                  </m:oMath>
                </a14:m>
                <a:r>
                  <a:rPr lang="zh-CN" altLang="en-US" sz="2000" dirty="0"/>
                  <a:t>的最短路是从</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𝒗</m:t>
                        </m:r>
                      </m:e>
                      <m:sub>
                        <m:r>
                          <a:rPr lang="en-US" altLang="zh-CN" sz="2000" i="1">
                            <a:latin typeface="Cambria Math" panose="02040503050406030204" pitchFamily="18" charset="0"/>
                          </a:rPr>
                          <m:t>𝟏</m:t>
                        </m:r>
                      </m:sub>
                    </m:sSub>
                  </m:oMath>
                </a14:m>
                <a:r>
                  <a:rPr lang="zh-CN" altLang="en-US" sz="2000" dirty="0"/>
                  <a:t>出发，沿着这条路到</a:t>
                </a:r>
                <a:r>
                  <a:rPr lang="zh-CN" altLang="en-US" sz="2000" dirty="0">
                    <a:solidFill>
                      <a:srgbClr val="FF0000"/>
                    </a:solidFill>
                  </a:rPr>
                  <a:t>某个点</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𝒗</m:t>
                        </m:r>
                      </m:e>
                      <m:sub>
                        <m:r>
                          <a:rPr lang="en-US" altLang="zh-CN" sz="2000" i="1">
                            <a:latin typeface="Cambria Math" panose="02040503050406030204" pitchFamily="18" charset="0"/>
                          </a:rPr>
                          <m:t>𝒊</m:t>
                        </m:r>
                      </m:sub>
                    </m:sSub>
                  </m:oMath>
                </a14:m>
                <a:r>
                  <a:rPr lang="zh-CN" altLang="en-US" sz="2000" dirty="0"/>
                  <a:t>再沿边</a:t>
                </a:r>
                <a:r>
                  <a:rPr lang="en-US" altLang="zh-CN" sz="2000" dirty="0"/>
                  <a:t>(</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𝒗</m:t>
                        </m:r>
                      </m:e>
                      <m:sub>
                        <m:r>
                          <a:rPr lang="en-US" altLang="zh-CN" sz="2000" i="1">
                            <a:latin typeface="Cambria Math" panose="02040503050406030204" pitchFamily="18" charset="0"/>
                          </a:rPr>
                          <m:t>𝒊</m:t>
                        </m:r>
                      </m:sub>
                    </m:sSub>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𝒗</m:t>
                        </m:r>
                      </m:e>
                      <m:sub>
                        <m:r>
                          <a:rPr lang="en-US" altLang="zh-CN" sz="2000" i="1">
                            <a:latin typeface="Cambria Math" panose="02040503050406030204" pitchFamily="18" charset="0"/>
                          </a:rPr>
                          <m:t>𝒋</m:t>
                        </m:r>
                      </m:sub>
                    </m:sSub>
                  </m:oMath>
                </a14:m>
                <a:r>
                  <a:rPr lang="en-US" altLang="zh-CN" sz="2000" dirty="0"/>
                  <a:t>)</a:t>
                </a:r>
                <a:r>
                  <a:rPr lang="zh-CN" altLang="en-US" sz="2000" dirty="0"/>
                  <a:t>到</a:t>
                </a:r>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𝒗</m:t>
                        </m:r>
                      </m:e>
                      <m:sub>
                        <m:r>
                          <a:rPr lang="en-US" altLang="zh-CN" sz="2000" i="1">
                            <a:latin typeface="Cambria Math" panose="02040503050406030204" pitchFamily="18" charset="0"/>
                          </a:rPr>
                          <m:t>𝒋</m:t>
                        </m:r>
                      </m:sub>
                    </m:sSub>
                  </m:oMath>
                </a14:m>
                <a:r>
                  <a:rPr lang="en-US" altLang="zh-CN" sz="2000" dirty="0"/>
                  <a:t>,</a:t>
                </a:r>
                <a:r>
                  <a:rPr lang="zh-CN" altLang="en-US" sz="2000" dirty="0"/>
                  <a:t>则</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𝒗</m:t>
                        </m:r>
                      </m:e>
                      <m:sub>
                        <m:r>
                          <a:rPr lang="en-US" altLang="zh-CN" sz="2000" i="1">
                            <a:latin typeface="Cambria Math" panose="02040503050406030204" pitchFamily="18" charset="0"/>
                          </a:rPr>
                          <m:t>𝟏</m:t>
                        </m:r>
                      </m:sub>
                    </m:sSub>
                  </m:oMath>
                </a14:m>
                <a:r>
                  <a:rPr lang="zh-CN" altLang="en-US" sz="2000" dirty="0"/>
                  <a:t>到</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𝒗</m:t>
                        </m:r>
                      </m:e>
                      <m:sub>
                        <m:r>
                          <a:rPr lang="en-US" altLang="zh-CN" sz="2000" i="1">
                            <a:latin typeface="Cambria Math" panose="02040503050406030204" pitchFamily="18" charset="0"/>
                          </a:rPr>
                          <m:t>𝒊</m:t>
                        </m:r>
                      </m:sub>
                    </m:sSub>
                  </m:oMath>
                </a14:m>
                <a:r>
                  <a:rPr lang="zh-CN" altLang="en-US" sz="2000" dirty="0"/>
                  <a:t>的这条路必然也是</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𝒗</m:t>
                        </m:r>
                      </m:e>
                      <m:sub>
                        <m:r>
                          <a:rPr lang="en-US" altLang="zh-CN" sz="2000" i="1">
                            <a:latin typeface="Cambria Math" panose="02040503050406030204" pitchFamily="18" charset="0"/>
                          </a:rPr>
                          <m:t>𝟏</m:t>
                        </m:r>
                      </m:sub>
                    </m:sSub>
                  </m:oMath>
                </a14:m>
                <a:r>
                  <a:rPr lang="zh-CN" altLang="en-US" sz="2000" dirty="0"/>
                  <a:t>到</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𝒗</m:t>
                        </m:r>
                      </m:e>
                      <m:sub>
                        <m:r>
                          <m:rPr>
                            <m:sty m:val="p"/>
                          </m:rPr>
                          <a:rPr lang="en-US" altLang="zh-CN" sz="2000" i="1">
                            <a:latin typeface="Cambria Math" panose="02040503050406030204" pitchFamily="18" charset="0"/>
                          </a:rPr>
                          <m:t>i</m:t>
                        </m:r>
                      </m:sub>
                    </m:sSub>
                  </m:oMath>
                </a14:m>
                <a:r>
                  <a:rPr lang="zh-CN" altLang="en-US" sz="2000" dirty="0"/>
                  <a:t>所有路中的最短路。设</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𝑷</m:t>
                        </m:r>
                      </m:e>
                      <m:sub>
                        <m:r>
                          <a:rPr lang="en-US" altLang="zh-CN" sz="2000" i="1">
                            <a:latin typeface="Cambria Math" panose="02040503050406030204" pitchFamily="18" charset="0"/>
                          </a:rPr>
                          <m:t>𝟏</m:t>
                        </m:r>
                        <m:r>
                          <a:rPr lang="en-US" altLang="zh-CN" sz="2000" i="1">
                            <a:latin typeface="Cambria Math" panose="02040503050406030204" pitchFamily="18" charset="0"/>
                          </a:rPr>
                          <m:t>𝒋</m:t>
                        </m:r>
                      </m:sub>
                    </m:sSub>
                  </m:oMath>
                </a14:m>
                <a:r>
                  <a:rPr lang="zh-CN" altLang="en-US" sz="2000"/>
                  <a:t>表示从</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𝒗</m:t>
                        </m:r>
                      </m:e>
                      <m:sub>
                        <m:r>
                          <a:rPr lang="en-US" altLang="zh-CN" sz="2000" i="1">
                            <a:latin typeface="Cambria Math" panose="02040503050406030204" pitchFamily="18" charset="0"/>
                          </a:rPr>
                          <m:t>𝟏</m:t>
                        </m:r>
                      </m:sub>
                    </m:sSub>
                  </m:oMath>
                </a14:m>
                <a:r>
                  <a:rPr lang="zh-CN" altLang="en-US" sz="2000" dirty="0"/>
                  <a:t>到</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𝒗</m:t>
                        </m:r>
                      </m:e>
                      <m:sub>
                        <m:r>
                          <a:rPr lang="en-US" altLang="zh-CN" sz="2000" i="1">
                            <a:latin typeface="Cambria Math" panose="02040503050406030204" pitchFamily="18" charset="0"/>
                          </a:rPr>
                          <m:t>𝒋</m:t>
                        </m:r>
                      </m:sub>
                    </m:sSub>
                  </m:oMath>
                </a14:m>
                <a:r>
                  <a:rPr lang="zh-CN" altLang="en-US" sz="2000" dirty="0"/>
                  <a:t>的最短路长，</a:t>
                </a:r>
                <a14:m>
                  <m:oMath xmlns:m="http://schemas.openxmlformats.org/officeDocument/2006/math">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𝑷</m:t>
                        </m:r>
                      </m:e>
                      <m:sub>
                        <m:r>
                          <a:rPr lang="en-US" altLang="zh-CN" sz="2000" i="1">
                            <a:solidFill>
                              <a:srgbClr val="FF0000"/>
                            </a:solidFill>
                            <a:latin typeface="Cambria Math" panose="02040503050406030204" pitchFamily="18" charset="0"/>
                          </a:rPr>
                          <m:t>𝟏</m:t>
                        </m:r>
                        <m:r>
                          <a:rPr lang="en-US" altLang="zh-CN" sz="2000" i="1">
                            <a:solidFill>
                              <a:srgbClr val="FF0000"/>
                            </a:solidFill>
                            <a:latin typeface="Cambria Math" panose="02040503050406030204" pitchFamily="18" charset="0"/>
                          </a:rPr>
                          <m:t>𝒊</m:t>
                        </m:r>
                      </m:sub>
                    </m:sSub>
                  </m:oMath>
                </a14:m>
                <a:r>
                  <a:rPr lang="zh-CN" altLang="en-US" sz="2000" dirty="0">
                    <a:solidFill>
                      <a:srgbClr val="FF0000"/>
                    </a:solidFill>
                  </a:rPr>
                  <a:t>表示从</a:t>
                </a:r>
                <a14:m>
                  <m:oMath xmlns:m="http://schemas.openxmlformats.org/officeDocument/2006/math">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𝒗</m:t>
                        </m:r>
                      </m:e>
                      <m:sub>
                        <m:r>
                          <a:rPr lang="en-US" altLang="zh-CN" sz="2000" i="1">
                            <a:solidFill>
                              <a:srgbClr val="FF0000"/>
                            </a:solidFill>
                            <a:latin typeface="Cambria Math" panose="02040503050406030204" pitchFamily="18" charset="0"/>
                          </a:rPr>
                          <m:t>𝟏</m:t>
                        </m:r>
                      </m:sub>
                    </m:sSub>
                  </m:oMath>
                </a14:m>
                <a:r>
                  <a:rPr lang="zh-CN" altLang="en-US" sz="2000" dirty="0">
                    <a:solidFill>
                      <a:srgbClr val="FF0000"/>
                    </a:solidFill>
                  </a:rPr>
                  <a:t>到</a:t>
                </a:r>
                <a14:m>
                  <m:oMath xmlns:m="http://schemas.openxmlformats.org/officeDocument/2006/math">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𝒗</m:t>
                        </m:r>
                      </m:e>
                      <m:sub>
                        <m:r>
                          <a:rPr lang="en-US" altLang="zh-CN" sz="2000" i="1">
                            <a:solidFill>
                              <a:srgbClr val="FF0000"/>
                            </a:solidFill>
                            <a:latin typeface="Cambria Math" panose="02040503050406030204" pitchFamily="18" charset="0"/>
                          </a:rPr>
                          <m:t>𝒊</m:t>
                        </m:r>
                      </m:sub>
                    </m:sSub>
                  </m:oMath>
                </a14:m>
                <a:r>
                  <a:rPr lang="zh-CN" altLang="en-US" sz="2000" dirty="0">
                    <a:solidFill>
                      <a:srgbClr val="FF0000"/>
                    </a:solidFill>
                  </a:rPr>
                  <a:t>的的最短路长，则有下列方程：</a:t>
                </a:r>
              </a:p>
              <a:p>
                <a:pPr marL="0" indent="0" algn="ctr">
                  <a:buNone/>
                </a:pPr>
                <a14:m>
                  <m:oMath xmlns:m="http://schemas.openxmlformats.org/officeDocument/2006/math">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𝑷</m:t>
                        </m:r>
                      </m:e>
                      <m:sub>
                        <m:r>
                          <a:rPr lang="en-US" altLang="zh-CN" sz="2000" i="1">
                            <a:solidFill>
                              <a:srgbClr val="FF0000"/>
                            </a:solidFill>
                            <a:latin typeface="Cambria Math" panose="02040503050406030204" pitchFamily="18" charset="0"/>
                          </a:rPr>
                          <m:t>𝟏</m:t>
                        </m:r>
                        <m:r>
                          <a:rPr lang="en-US" altLang="zh-CN" sz="2000" i="1">
                            <a:solidFill>
                              <a:srgbClr val="FF0000"/>
                            </a:solidFill>
                            <a:latin typeface="Cambria Math" panose="02040503050406030204" pitchFamily="18" charset="0"/>
                          </a:rPr>
                          <m:t>𝒋</m:t>
                        </m:r>
                      </m:sub>
                    </m:sSub>
                    <m:r>
                      <a:rPr lang="en-US" altLang="zh-CN" sz="2000" i="1">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𝒎𝒊𝒏</m:t>
                    </m:r>
                    <m:r>
                      <a:rPr lang="en-US" altLang="zh-CN" sz="2000" i="1">
                        <a:solidFill>
                          <a:srgbClr val="FF0000"/>
                        </a:solidFill>
                        <a:latin typeface="Cambria Math" panose="02040503050406030204" pitchFamily="18" charset="0"/>
                      </a:rPr>
                      <m:t>{</m:t>
                    </m:r>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𝑷</m:t>
                        </m:r>
                      </m:e>
                      <m:sub>
                        <m:r>
                          <a:rPr lang="en-US" altLang="zh-CN" sz="2000" i="1">
                            <a:solidFill>
                              <a:srgbClr val="FF0000"/>
                            </a:solidFill>
                            <a:latin typeface="Cambria Math" panose="02040503050406030204" pitchFamily="18" charset="0"/>
                          </a:rPr>
                          <m:t>𝟏</m:t>
                        </m:r>
                        <m:r>
                          <a:rPr lang="en-US" altLang="zh-CN" sz="2000" i="1">
                            <a:solidFill>
                              <a:srgbClr val="FF0000"/>
                            </a:solidFill>
                            <a:latin typeface="Cambria Math" panose="02040503050406030204" pitchFamily="18" charset="0"/>
                          </a:rPr>
                          <m:t>𝒊</m:t>
                        </m:r>
                      </m:sub>
                    </m:sSub>
                  </m:oMath>
                </a14:m>
                <a:r>
                  <a:rPr lang="en-US" altLang="zh-CN" sz="2000" dirty="0">
                    <a:solidFill>
                      <a:srgbClr val="FF0000"/>
                    </a:solidFill>
                  </a:rPr>
                  <a:t>+</a:t>
                </a:r>
                <a14:m>
                  <m:oMath xmlns:m="http://schemas.openxmlformats.org/officeDocument/2006/math">
                    <m:sSub>
                      <m:sSubPr>
                        <m:ctrlPr>
                          <a:rPr lang="en-US" altLang="zh-CN" sz="2000" i="1">
                            <a:solidFill>
                              <a:srgbClr val="FF0000"/>
                            </a:solidFill>
                            <a:latin typeface="Cambria Math" panose="02040503050406030204" pitchFamily="18" charset="0"/>
                          </a:rPr>
                        </m:ctrlPr>
                      </m:sSubPr>
                      <m:e>
                        <m:r>
                          <a:rPr lang="zh-CN" altLang="en-US" sz="2000" i="1">
                            <a:solidFill>
                              <a:srgbClr val="FF0000"/>
                            </a:solidFill>
                            <a:latin typeface="Cambria Math" panose="02040503050406030204" pitchFamily="18" charset="0"/>
                          </a:rPr>
                          <m:t>𝝎</m:t>
                        </m:r>
                      </m:e>
                      <m:sub>
                        <m:r>
                          <a:rPr lang="en-US" altLang="zh-CN" sz="2000" i="1">
                            <a:solidFill>
                              <a:srgbClr val="FF0000"/>
                            </a:solidFill>
                            <a:latin typeface="Cambria Math" panose="02040503050406030204" pitchFamily="18" charset="0"/>
                          </a:rPr>
                          <m:t>𝒊𝒋</m:t>
                        </m:r>
                      </m:sub>
                    </m:sSub>
                  </m:oMath>
                </a14:m>
                <a:r>
                  <a:rPr lang="en-US" altLang="zh-CN" sz="2000" dirty="0">
                    <a:solidFill>
                      <a:srgbClr val="FF0000"/>
                    </a:solidFill>
                  </a:rPr>
                  <a:t>}</a:t>
                </a:r>
              </a:p>
              <a:p>
                <a:pPr marL="0" indent="0">
                  <a:buNone/>
                </a:pPr>
                <a:r>
                  <a:rPr lang="zh-CN" altLang="en-US" sz="2000" dirty="0"/>
                  <a:t>开始时，令</a:t>
                </a:r>
                <a14:m>
                  <m:oMath xmlns:m="http://schemas.openxmlformats.org/officeDocument/2006/math">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𝒑</m:t>
                        </m:r>
                      </m:e>
                      <m:sub>
                        <m:r>
                          <a:rPr lang="en-US" altLang="zh-CN" sz="2000" i="1">
                            <a:latin typeface="Cambria Math" panose="02040503050406030204" pitchFamily="18" charset="0"/>
                          </a:rPr>
                          <m:t>𝟏</m:t>
                        </m:r>
                        <m:r>
                          <a:rPr lang="en-US" altLang="zh-CN" sz="2000" i="1">
                            <a:latin typeface="Cambria Math" panose="02040503050406030204" pitchFamily="18" charset="0"/>
                          </a:rPr>
                          <m:t>𝒋</m:t>
                        </m:r>
                      </m:sub>
                      <m:sup>
                        <m:r>
                          <a:rPr lang="en-US" altLang="zh-CN" sz="2000" i="1" smtClean="0">
                            <a:latin typeface="Cambria Math" panose="02040503050406030204" pitchFamily="18" charset="0"/>
                          </a:rPr>
                          <m:t>(</m:t>
                        </m:r>
                        <m:r>
                          <a:rPr lang="en-US" altLang="zh-CN" sz="2000" i="1">
                            <a:latin typeface="Cambria Math" panose="02040503050406030204" pitchFamily="18" charset="0"/>
                          </a:rPr>
                          <m:t>𝟏</m:t>
                        </m:r>
                        <m:r>
                          <a:rPr lang="en-US" altLang="zh-CN" sz="2000" i="1" smtClean="0">
                            <a:latin typeface="Cambria Math" panose="02040503050406030204" pitchFamily="18" charset="0"/>
                          </a:rPr>
                          <m:t>)</m:t>
                        </m:r>
                      </m:sup>
                    </m:sSubSup>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𝝎</m:t>
                        </m:r>
                      </m:e>
                      <m:sub>
                        <m:r>
                          <a:rPr lang="en-US" altLang="zh-CN" sz="2000" i="1">
                            <a:latin typeface="Cambria Math" panose="02040503050406030204" pitchFamily="18" charset="0"/>
                          </a:rPr>
                          <m:t>𝟏</m:t>
                        </m:r>
                        <m:r>
                          <a:rPr lang="en-US" altLang="zh-CN" sz="2000" i="1">
                            <a:latin typeface="Cambria Math" panose="02040503050406030204" pitchFamily="18" charset="0"/>
                          </a:rPr>
                          <m:t>𝒋</m:t>
                        </m:r>
                      </m:sub>
                    </m:sSub>
                  </m:oMath>
                </a14:m>
                <a:r>
                  <a:rPr lang="en-US" altLang="zh-CN" sz="2000" dirty="0"/>
                  <a:t>  (j= </a:t>
                </a:r>
                <a:r>
                  <a:rPr lang="en-US" altLang="zh-CN" sz="2000" dirty="0">
                    <a:solidFill>
                      <a:srgbClr val="FF0000"/>
                    </a:solidFill>
                  </a:rPr>
                  <a:t>1,2</a:t>
                </a:r>
                <a:r>
                  <a:rPr lang="zh-CN" altLang="en-US" sz="2000" dirty="0">
                    <a:solidFill>
                      <a:srgbClr val="FF0000"/>
                    </a:solidFill>
                  </a:rPr>
                  <a:t>，</a:t>
                </a:r>
                <a:r>
                  <a:rPr lang="en-US" altLang="zh-CN" sz="2000" dirty="0">
                    <a:solidFill>
                      <a:srgbClr val="FF0000"/>
                    </a:solidFill>
                  </a:rPr>
                  <a:t>•••</a:t>
                </a:r>
                <a:r>
                  <a:rPr lang="zh-CN" altLang="en-US" sz="2000" dirty="0">
                    <a:solidFill>
                      <a:srgbClr val="FF0000"/>
                    </a:solidFill>
                  </a:rPr>
                  <a:t>，</a:t>
                </a:r>
                <a:r>
                  <a:rPr lang="en-US" altLang="zh-CN" sz="2000" dirty="0">
                    <a:solidFill>
                      <a:srgbClr val="FF0000"/>
                    </a:solidFill>
                  </a:rPr>
                  <a:t>n</a:t>
                </a:r>
                <a:r>
                  <a:rPr lang="en-US" altLang="zh-CN" sz="2000" dirty="0"/>
                  <a:t>),</a:t>
                </a:r>
                <a:r>
                  <a:rPr lang="zh-CN" altLang="en-US" sz="2000" dirty="0">
                    <a:solidFill>
                      <a:srgbClr val="FF0000"/>
                    </a:solidFill>
                  </a:rPr>
                  <a:t>即用</a:t>
                </a:r>
                <a14:m>
                  <m:oMath xmlns:m="http://schemas.openxmlformats.org/officeDocument/2006/math">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𝒗</m:t>
                        </m:r>
                      </m:e>
                      <m:sub>
                        <m:r>
                          <a:rPr lang="en-US" altLang="zh-CN" sz="2000" i="1">
                            <a:solidFill>
                              <a:srgbClr val="FF0000"/>
                            </a:solidFill>
                            <a:latin typeface="Cambria Math" panose="02040503050406030204" pitchFamily="18" charset="0"/>
                          </a:rPr>
                          <m:t>𝟏</m:t>
                        </m:r>
                      </m:sub>
                    </m:sSub>
                  </m:oMath>
                </a14:m>
                <a:r>
                  <a:rPr lang="zh-CN" altLang="en-US" sz="2000" dirty="0">
                    <a:solidFill>
                      <a:srgbClr val="FF0000"/>
                    </a:solidFill>
                  </a:rPr>
                  <a:t>到</a:t>
                </a:r>
                <a14:m>
                  <m:oMath xmlns:m="http://schemas.openxmlformats.org/officeDocument/2006/math">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𝒗</m:t>
                        </m:r>
                      </m:e>
                      <m:sub>
                        <m:r>
                          <a:rPr lang="en-US" altLang="zh-CN" sz="2000" i="1">
                            <a:solidFill>
                              <a:srgbClr val="FF0000"/>
                            </a:solidFill>
                            <a:latin typeface="Cambria Math" panose="02040503050406030204" pitchFamily="18" charset="0"/>
                          </a:rPr>
                          <m:t>𝒋</m:t>
                        </m:r>
                      </m:sub>
                    </m:sSub>
                  </m:oMath>
                </a14:m>
                <a:r>
                  <a:rPr lang="zh-CN" altLang="en-US" sz="2000" dirty="0">
                    <a:solidFill>
                      <a:srgbClr val="FF0000"/>
                    </a:solidFill>
                  </a:rPr>
                  <a:t>的直接距离做初始解（没有边时取</a:t>
                </a:r>
                <a:r>
                  <a:rPr lang="en-US" altLang="zh-CN" sz="2000" dirty="0">
                    <a:solidFill>
                      <a:srgbClr val="FF0000"/>
                    </a:solidFill>
                  </a:rPr>
                  <a:t>+</a:t>
                </a:r>
                <a:r>
                  <a:rPr lang="en-US" altLang="zh-CN" sz="2000" dirty="0">
                    <a:solidFill>
                      <a:srgbClr val="FF0000"/>
                    </a:solidFill>
                    <a:sym typeface="Symbol" panose="05050102010706020507" pitchFamily="18" charset="2"/>
                  </a:rPr>
                  <a:t></a:t>
                </a:r>
                <a:r>
                  <a:rPr lang="zh-CN" altLang="en-US" sz="2000" dirty="0">
                    <a:solidFill>
                      <a:srgbClr val="FF0000"/>
                    </a:solidFill>
                  </a:rPr>
                  <a:t>）</a:t>
                </a:r>
                <a:r>
                  <a:rPr lang="zh-CN" altLang="en-US" sz="2000" dirty="0"/>
                  <a:t>。</a:t>
                </a:r>
              </a:p>
              <a:p>
                <a:pPr marL="0" indent="0">
                  <a:buNone/>
                </a:pPr>
                <a:r>
                  <a:rPr lang="zh-CN" altLang="en-US" sz="2000" dirty="0"/>
                  <a:t>从第二步起，使用递推公式：</a:t>
                </a:r>
                <a14:m>
                  <m:oMath xmlns:m="http://schemas.openxmlformats.org/officeDocument/2006/math">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𝒑</m:t>
                        </m:r>
                      </m:e>
                      <m:sub>
                        <m:r>
                          <a:rPr lang="en-US" altLang="zh-CN" sz="2000" i="1">
                            <a:latin typeface="Cambria Math" panose="02040503050406030204" pitchFamily="18" charset="0"/>
                          </a:rPr>
                          <m:t>𝟏</m:t>
                        </m:r>
                        <m:r>
                          <a:rPr lang="en-US" altLang="zh-CN" sz="2000" i="1">
                            <a:latin typeface="Cambria Math" panose="02040503050406030204" pitchFamily="18" charset="0"/>
                          </a:rPr>
                          <m:t>𝒋</m:t>
                        </m:r>
                      </m:sub>
                      <m:sup>
                        <m:r>
                          <a:rPr lang="en-US" altLang="zh-CN" sz="2000" i="1" smtClean="0">
                            <a:latin typeface="Cambria Math" panose="02040503050406030204" pitchFamily="18" charset="0"/>
                          </a:rPr>
                          <m:t>(</m:t>
                        </m:r>
                        <m:r>
                          <a:rPr lang="en-US" altLang="zh-CN" sz="2000" i="1">
                            <a:latin typeface="Cambria Math" panose="02040503050406030204" pitchFamily="18" charset="0"/>
                          </a:rPr>
                          <m:t>𝒌</m:t>
                        </m:r>
                        <m:r>
                          <a:rPr lang="en-US" altLang="zh-CN" sz="2000" i="1" smtClean="0">
                            <a:latin typeface="Cambria Math" panose="02040503050406030204" pitchFamily="18" charset="0"/>
                          </a:rPr>
                          <m:t>)</m:t>
                        </m:r>
                      </m:sup>
                    </m:sSubSup>
                  </m:oMath>
                </a14:m>
                <a:r>
                  <a:rPr lang="en-US" altLang="zh-CN" sz="2000" dirty="0"/>
                  <a:t>= min {</a:t>
                </a:r>
                <a14:m>
                  <m:oMath xmlns:m="http://schemas.openxmlformats.org/officeDocument/2006/math">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𝒑</m:t>
                        </m:r>
                      </m:e>
                      <m:sub>
                        <m:r>
                          <a:rPr lang="en-US" altLang="zh-CN" sz="2000" i="1">
                            <a:latin typeface="Cambria Math" panose="02040503050406030204" pitchFamily="18" charset="0"/>
                          </a:rPr>
                          <m:t>𝟏</m:t>
                        </m:r>
                        <m:r>
                          <a:rPr lang="en-US" altLang="zh-CN" sz="2000" i="1">
                            <a:latin typeface="Cambria Math" panose="02040503050406030204" pitchFamily="18" charset="0"/>
                          </a:rPr>
                          <m:t>𝒊</m:t>
                        </m:r>
                      </m:sub>
                      <m:sup>
                        <m:r>
                          <a:rPr lang="en-US" altLang="zh-CN" sz="2000" i="1" smtClean="0">
                            <a:latin typeface="Cambria Math" panose="02040503050406030204" pitchFamily="18" charset="0"/>
                          </a:rPr>
                          <m:t>(</m:t>
                        </m:r>
                        <m:r>
                          <a:rPr lang="en-US" altLang="zh-CN" sz="2000" i="1">
                            <a:latin typeface="Cambria Math" panose="02040503050406030204" pitchFamily="18" charset="0"/>
                          </a:rPr>
                          <m:t>𝒌</m:t>
                        </m:r>
                        <m:r>
                          <a:rPr lang="en-US" altLang="zh-CN" sz="2000" i="1">
                            <a:latin typeface="Cambria Math" panose="02040503050406030204" pitchFamily="18" charset="0"/>
                          </a:rPr>
                          <m:t>−</m:t>
                        </m:r>
                        <m:r>
                          <a:rPr lang="en-US" altLang="zh-CN" sz="2000" i="1">
                            <a:latin typeface="Cambria Math" panose="02040503050406030204" pitchFamily="18" charset="0"/>
                          </a:rPr>
                          <m:t>𝟏</m:t>
                        </m:r>
                        <m:r>
                          <a:rPr lang="en-US" altLang="zh-CN" sz="2000" i="1" smtClean="0">
                            <a:latin typeface="Cambria Math" panose="02040503050406030204" pitchFamily="18" charset="0"/>
                          </a:rPr>
                          <m:t>)</m:t>
                        </m:r>
                      </m:sup>
                    </m:sSubSup>
                  </m:oMath>
                </a14:m>
                <a:r>
                  <a:rPr lang="en-US" altLang="zh-CN" sz="2000" dirty="0"/>
                  <a:t>+</a:t>
                </a:r>
                <a14:m>
                  <m:oMath xmlns:m="http://schemas.openxmlformats.org/officeDocument/2006/math">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𝝎</m:t>
                        </m:r>
                      </m:e>
                      <m:sub>
                        <m:r>
                          <a:rPr lang="en-US" altLang="zh-CN" sz="2000" i="1">
                            <a:latin typeface="Cambria Math" panose="02040503050406030204" pitchFamily="18" charset="0"/>
                          </a:rPr>
                          <m:t>𝒊𝒋</m:t>
                        </m:r>
                      </m:sub>
                    </m:sSub>
                  </m:oMath>
                </a14:m>
                <a:r>
                  <a:rPr lang="en-US" altLang="zh-CN" sz="2000" dirty="0"/>
                  <a:t>}  	(k= 2,3,…</a:t>
                </a:r>
                <a:r>
                  <a:rPr lang="zh-CN" altLang="en-US" sz="2000" dirty="0"/>
                  <a:t>，</a:t>
                </a:r>
                <a:r>
                  <a:rPr lang="en-US" altLang="zh-CN" sz="2000" dirty="0"/>
                  <a:t>n)</a:t>
                </a:r>
              </a:p>
              <a:p>
                <a:pPr marL="0" indent="0">
                  <a:buNone/>
                </a:pPr>
                <a:r>
                  <a:rPr lang="zh-CN" altLang="en-US" sz="2000" dirty="0"/>
                  <a:t>求</a:t>
                </a:r>
                <a14:m>
                  <m:oMath xmlns:m="http://schemas.openxmlformats.org/officeDocument/2006/math">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𝒑</m:t>
                        </m:r>
                      </m:e>
                      <m:sub>
                        <m:r>
                          <a:rPr lang="en-US" altLang="zh-CN" sz="2000" i="1">
                            <a:latin typeface="Cambria Math" panose="02040503050406030204" pitchFamily="18" charset="0"/>
                          </a:rPr>
                          <m:t>𝟏</m:t>
                        </m:r>
                        <m:r>
                          <a:rPr lang="en-US" altLang="zh-CN" sz="2000" i="1">
                            <a:latin typeface="Cambria Math" panose="02040503050406030204" pitchFamily="18" charset="0"/>
                          </a:rPr>
                          <m:t>𝒋</m:t>
                        </m:r>
                      </m:sub>
                      <m:sup>
                        <m:r>
                          <a:rPr lang="en-US" altLang="zh-CN" sz="2000" i="1" smtClean="0">
                            <a:latin typeface="Cambria Math" panose="02040503050406030204" pitchFamily="18" charset="0"/>
                          </a:rPr>
                          <m:t>(</m:t>
                        </m:r>
                        <m:r>
                          <a:rPr lang="en-US" altLang="zh-CN" sz="2000" i="1">
                            <a:latin typeface="Cambria Math" panose="02040503050406030204" pitchFamily="18" charset="0"/>
                          </a:rPr>
                          <m:t>𝒌</m:t>
                        </m:r>
                        <m:r>
                          <a:rPr lang="en-US" altLang="zh-CN" sz="2000" i="1" smtClean="0">
                            <a:latin typeface="Cambria Math" panose="02040503050406030204" pitchFamily="18" charset="0"/>
                          </a:rPr>
                          <m:t>)</m:t>
                        </m:r>
                      </m:sup>
                    </m:sSubSup>
                  </m:oMath>
                </a14:m>
                <a:r>
                  <a:rPr lang="zh-CN" altLang="en-US" sz="2000" dirty="0"/>
                  <a:t>，当进行到第</a:t>
                </a:r>
                <a:r>
                  <a:rPr lang="en-US" altLang="zh-CN" sz="2000" dirty="0"/>
                  <a:t>t</a:t>
                </a:r>
                <a:r>
                  <a:rPr lang="zh-CN" altLang="en-US" sz="2000" dirty="0"/>
                  <a:t>步，若出现</a:t>
                </a:r>
                <a14:m>
                  <m:oMath xmlns:m="http://schemas.openxmlformats.org/officeDocument/2006/math">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𝒑</m:t>
                        </m:r>
                      </m:e>
                      <m:sub>
                        <m:r>
                          <a:rPr lang="en-US" altLang="zh-CN" sz="2000" i="1">
                            <a:latin typeface="Cambria Math" panose="02040503050406030204" pitchFamily="18" charset="0"/>
                          </a:rPr>
                          <m:t>𝟏</m:t>
                        </m:r>
                        <m:r>
                          <a:rPr lang="en-US" altLang="zh-CN" sz="2000" i="1">
                            <a:latin typeface="Cambria Math" panose="02040503050406030204" pitchFamily="18" charset="0"/>
                          </a:rPr>
                          <m:t>𝒋</m:t>
                        </m:r>
                      </m:sub>
                      <m:sup>
                        <m:r>
                          <a:rPr lang="en-US" altLang="zh-CN" sz="2000" i="1" smtClean="0">
                            <a:latin typeface="Cambria Math" panose="02040503050406030204" pitchFamily="18" charset="0"/>
                          </a:rPr>
                          <m:t>(</m:t>
                        </m:r>
                        <m:r>
                          <a:rPr lang="en-US" altLang="zh-CN" sz="2000" i="1">
                            <a:latin typeface="Cambria Math" panose="02040503050406030204" pitchFamily="18" charset="0"/>
                          </a:rPr>
                          <m:t>𝒕</m:t>
                        </m:r>
                        <m:r>
                          <a:rPr lang="en-US" altLang="zh-CN" sz="2000" i="1" smtClean="0">
                            <a:latin typeface="Cambria Math" panose="02040503050406030204" pitchFamily="18" charset="0"/>
                          </a:rPr>
                          <m:t>)</m:t>
                        </m:r>
                      </m:sup>
                    </m:sSubSup>
                  </m:oMath>
                </a14:m>
                <a:r>
                  <a:rPr lang="en-US" altLang="zh-CN" sz="2000" dirty="0"/>
                  <a:t>= </a:t>
                </a:r>
                <a14:m>
                  <m:oMath xmlns:m="http://schemas.openxmlformats.org/officeDocument/2006/math">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𝒑</m:t>
                        </m:r>
                      </m:e>
                      <m:sub>
                        <m:r>
                          <a:rPr lang="en-US" altLang="zh-CN" sz="2000" i="1">
                            <a:latin typeface="Cambria Math" panose="02040503050406030204" pitchFamily="18" charset="0"/>
                          </a:rPr>
                          <m:t>𝟏</m:t>
                        </m:r>
                        <m:r>
                          <a:rPr lang="en-US" altLang="zh-CN" sz="2000" i="1">
                            <a:latin typeface="Cambria Math" panose="02040503050406030204" pitchFamily="18" charset="0"/>
                          </a:rPr>
                          <m:t>𝒋</m:t>
                        </m:r>
                      </m:sub>
                      <m:sup>
                        <m:r>
                          <a:rPr lang="en-US" altLang="zh-CN" sz="2000" i="1" smtClean="0">
                            <a:latin typeface="Cambria Math" panose="02040503050406030204" pitchFamily="18" charset="0"/>
                          </a:rPr>
                          <m:t>(</m:t>
                        </m:r>
                        <m:r>
                          <a:rPr lang="en-US" altLang="zh-CN" sz="2000" i="1">
                            <a:latin typeface="Cambria Math" panose="02040503050406030204" pitchFamily="18" charset="0"/>
                          </a:rPr>
                          <m:t>𝒕</m:t>
                        </m:r>
                        <m:r>
                          <a:rPr lang="en-US" altLang="zh-CN" sz="2000" i="1">
                            <a:latin typeface="Cambria Math" panose="02040503050406030204" pitchFamily="18" charset="0"/>
                          </a:rPr>
                          <m:t>−</m:t>
                        </m:r>
                        <m:r>
                          <a:rPr lang="en-US" altLang="zh-CN" sz="2000" i="1">
                            <a:latin typeface="Cambria Math" panose="02040503050406030204" pitchFamily="18" charset="0"/>
                          </a:rPr>
                          <m:t>𝟏</m:t>
                        </m:r>
                        <m:r>
                          <a:rPr lang="en-US" altLang="zh-CN" sz="2000" i="1" smtClean="0">
                            <a:latin typeface="Cambria Math" panose="02040503050406030204" pitchFamily="18" charset="0"/>
                          </a:rPr>
                          <m:t>)</m:t>
                        </m:r>
                      </m:sup>
                    </m:sSubSup>
                  </m:oMath>
                </a14:m>
                <a:r>
                  <a:rPr lang="zh-CN" altLang="en-US" sz="2000" dirty="0"/>
                  <a:t> </a:t>
                </a:r>
                <a:r>
                  <a:rPr lang="en-US" altLang="zh-CN" sz="2000" dirty="0"/>
                  <a:t>(j=1</a:t>
                </a:r>
                <a:r>
                  <a:rPr lang="zh-CN" altLang="en-US" sz="2000" dirty="0"/>
                  <a:t>，</a:t>
                </a:r>
                <a:r>
                  <a:rPr lang="en-US" altLang="zh-CN" sz="2000" dirty="0"/>
                  <a:t>2</a:t>
                </a:r>
                <a:r>
                  <a:rPr lang="zh-CN" altLang="en-US" sz="2000" dirty="0"/>
                  <a:t>，</a:t>
                </a:r>
                <a:r>
                  <a:rPr lang="en-US" altLang="zh-CN" sz="2000" dirty="0"/>
                  <a:t>•••</a:t>
                </a:r>
                <a:r>
                  <a:rPr lang="zh-CN" altLang="en-US" sz="2000" dirty="0"/>
                  <a:t>，</a:t>
                </a:r>
                <a:r>
                  <a:rPr lang="en-US" altLang="zh-CN" sz="2000" dirty="0"/>
                  <a:t>n),</a:t>
                </a:r>
                <a:r>
                  <a:rPr lang="zh-CN" altLang="en-US" sz="2000" dirty="0"/>
                  <a:t>则停止计算，</a:t>
                </a:r>
                <a14:m>
                  <m:oMath xmlns:m="http://schemas.openxmlformats.org/officeDocument/2006/math">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𝒑</m:t>
                        </m:r>
                      </m:e>
                      <m:sub>
                        <m:r>
                          <a:rPr lang="en-US" altLang="zh-CN" sz="2000" i="1">
                            <a:latin typeface="Cambria Math" panose="02040503050406030204" pitchFamily="18" charset="0"/>
                          </a:rPr>
                          <m:t>𝟏</m:t>
                        </m:r>
                        <m:r>
                          <a:rPr lang="en-US" altLang="zh-CN" sz="2000" i="1">
                            <a:latin typeface="Cambria Math" panose="02040503050406030204" pitchFamily="18" charset="0"/>
                          </a:rPr>
                          <m:t>𝒋</m:t>
                        </m:r>
                      </m:sub>
                      <m:sup>
                        <m:r>
                          <a:rPr lang="en-US" altLang="zh-CN" sz="2000" i="1" smtClean="0">
                            <a:latin typeface="Cambria Math" panose="02040503050406030204" pitchFamily="18" charset="0"/>
                          </a:rPr>
                          <m:t>(</m:t>
                        </m:r>
                        <m:r>
                          <a:rPr lang="en-US" altLang="zh-CN" sz="2000" i="1">
                            <a:latin typeface="Cambria Math" panose="02040503050406030204" pitchFamily="18" charset="0"/>
                          </a:rPr>
                          <m:t>𝒕</m:t>
                        </m:r>
                        <m:r>
                          <a:rPr lang="en-US" altLang="zh-CN" sz="2000" i="1" smtClean="0">
                            <a:latin typeface="Cambria Math" panose="02040503050406030204" pitchFamily="18" charset="0"/>
                          </a:rPr>
                          <m:t>)</m:t>
                        </m:r>
                      </m:sup>
                    </m:sSubSup>
                  </m:oMath>
                </a14:m>
                <a:r>
                  <a:rPr lang="en-US" altLang="zh-CN" sz="2000" dirty="0"/>
                  <a:t> (j= 1</a:t>
                </a:r>
                <a:r>
                  <a:rPr lang="zh-CN" altLang="en-US" sz="2000" dirty="0"/>
                  <a:t>，</a:t>
                </a:r>
                <a:r>
                  <a:rPr lang="en-US" altLang="zh-CN" sz="2000" dirty="0"/>
                  <a:t>2,…</a:t>
                </a:r>
                <a:r>
                  <a:rPr lang="zh-CN" altLang="en-US" sz="2000" dirty="0"/>
                  <a:t>，</a:t>
                </a:r>
                <a:r>
                  <a:rPr lang="en-US" altLang="zh-CN" sz="2000" dirty="0"/>
                  <a:t>n)</a:t>
                </a:r>
                <a:r>
                  <a:rPr lang="zh-CN" altLang="en-US" sz="2000" dirty="0"/>
                  <a:t>即为</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𝒗</m:t>
                        </m:r>
                      </m:e>
                      <m:sub>
                        <m:r>
                          <a:rPr lang="en-US" altLang="zh-CN" sz="2000" i="1">
                            <a:latin typeface="Cambria Math" panose="02040503050406030204" pitchFamily="18" charset="0"/>
                          </a:rPr>
                          <m:t>𝟏</m:t>
                        </m:r>
                      </m:sub>
                    </m:sSub>
                  </m:oMath>
                </a14:m>
                <a:r>
                  <a:rPr lang="zh-CN" altLang="en-US" sz="2000" dirty="0"/>
                  <a:t>到各点的最短路长</a:t>
                </a:r>
                <a:r>
                  <a:rPr lang="en-US" altLang="zh-CN" sz="2000" dirty="0"/>
                  <a:t>.</a:t>
                </a:r>
                <a:endParaRPr lang="zh-CN" altLang="en-US" sz="2000" dirty="0"/>
              </a:p>
            </p:txBody>
          </p:sp>
        </mc:Choice>
        <mc:Fallback xmlns="">
          <p:sp>
            <p:nvSpPr>
              <p:cNvPr id="2" name="内容占位符 1"/>
              <p:cNvSpPr>
                <a:spLocks noGrp="1" noRot="1" noChangeAspect="1" noMove="1" noResize="1" noEditPoints="1" noAdjustHandles="1" noChangeArrowheads="1" noChangeShapeType="1" noTextEdit="1"/>
              </p:cNvSpPr>
              <p:nvPr>
                <p:ph sz="quarter" idx="1"/>
              </p:nvPr>
            </p:nvSpPr>
            <p:spPr>
              <a:blipFill>
                <a:blip r:embed="rId3"/>
                <a:stretch>
                  <a:fillRect l="-561" t="-814" r="-286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58375118"/>
      </p:ext>
    </p:extLst>
  </p:cSld>
  <p:clrMapOvr>
    <a:masterClrMapping/>
  </p:clrMapOvr>
  <p:transition spd="slow" advTm="8000">
    <p:zoom/>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724" name="Group 100"/>
          <p:cNvGrpSpPr>
            <a:grpSpLocks/>
          </p:cNvGrpSpPr>
          <p:nvPr/>
        </p:nvGrpSpPr>
        <p:grpSpPr bwMode="auto">
          <a:xfrm>
            <a:off x="534519" y="1628800"/>
            <a:ext cx="4205271" cy="2670525"/>
            <a:chOff x="960" y="624"/>
            <a:chExt cx="2423" cy="1611"/>
          </a:xfrm>
        </p:grpSpPr>
        <p:sp>
          <p:nvSpPr>
            <p:cNvPr id="26663" name="Text Box 39"/>
            <p:cNvSpPr txBox="1">
              <a:spLocks noChangeArrowheads="1"/>
            </p:cNvSpPr>
            <p:nvPr/>
          </p:nvSpPr>
          <p:spPr bwMode="auto">
            <a:xfrm>
              <a:off x="2070" y="1940"/>
              <a:ext cx="144" cy="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750" b="1"/>
                <a:t> </a:t>
              </a:r>
            </a:p>
            <a:p>
              <a:pPr eaLnBrk="0" hangingPunct="0"/>
              <a:endParaRPr lang="zh-CN" altLang="en-US" b="1"/>
            </a:p>
          </p:txBody>
        </p:sp>
        <p:sp>
          <p:nvSpPr>
            <p:cNvPr id="26668" name="Line 44"/>
            <p:cNvSpPr>
              <a:spLocks noChangeAspect="1" noChangeShapeType="1"/>
            </p:cNvSpPr>
            <p:nvPr/>
          </p:nvSpPr>
          <p:spPr bwMode="auto">
            <a:xfrm>
              <a:off x="1200" y="1403"/>
              <a:ext cx="576" cy="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6669" name="Line 45"/>
            <p:cNvSpPr>
              <a:spLocks noChangeAspect="1" noChangeShapeType="1"/>
            </p:cNvSpPr>
            <p:nvPr/>
          </p:nvSpPr>
          <p:spPr bwMode="auto">
            <a:xfrm flipV="1">
              <a:off x="1533" y="1206"/>
              <a:ext cx="69" cy="6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6670" name="Line 46"/>
            <p:cNvSpPr>
              <a:spLocks noChangeAspect="1" noChangeShapeType="1"/>
            </p:cNvSpPr>
            <p:nvPr/>
          </p:nvSpPr>
          <p:spPr bwMode="auto">
            <a:xfrm flipH="1" flipV="1">
              <a:off x="1384" y="1773"/>
              <a:ext cx="196" cy="85"/>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6671" name="Line 47"/>
            <p:cNvSpPr>
              <a:spLocks noChangeAspect="1" noChangeShapeType="1"/>
            </p:cNvSpPr>
            <p:nvPr/>
          </p:nvSpPr>
          <p:spPr bwMode="auto">
            <a:xfrm flipH="1">
              <a:off x="1326" y="962"/>
              <a:ext cx="144" cy="125"/>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6672" name="Line 48"/>
            <p:cNvSpPr>
              <a:spLocks noChangeAspect="1" noChangeShapeType="1"/>
            </p:cNvSpPr>
            <p:nvPr/>
          </p:nvSpPr>
          <p:spPr bwMode="auto">
            <a:xfrm>
              <a:off x="1522" y="1476"/>
              <a:ext cx="107" cy="117"/>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6674" name="Text Box 50"/>
            <p:cNvSpPr txBox="1">
              <a:spLocks noChangeAspect="1" noChangeArrowheads="1"/>
            </p:cNvSpPr>
            <p:nvPr/>
          </p:nvSpPr>
          <p:spPr bwMode="auto">
            <a:xfrm>
              <a:off x="1385" y="1042"/>
              <a:ext cx="391"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1200" b="1"/>
                <a:t>－1</a:t>
              </a:r>
            </a:p>
          </p:txBody>
        </p:sp>
        <p:sp>
          <p:nvSpPr>
            <p:cNvPr id="26676" name="Text Box 52"/>
            <p:cNvSpPr txBox="1">
              <a:spLocks noChangeAspect="1" noChangeArrowheads="1"/>
            </p:cNvSpPr>
            <p:nvPr/>
          </p:nvSpPr>
          <p:spPr bwMode="auto">
            <a:xfrm>
              <a:off x="1188" y="1657"/>
              <a:ext cx="294"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1200" b="1"/>
                <a:t>8</a:t>
              </a:r>
            </a:p>
          </p:txBody>
        </p:sp>
        <p:sp>
          <p:nvSpPr>
            <p:cNvPr id="26677" name="Text Box 53"/>
            <p:cNvSpPr txBox="1">
              <a:spLocks noChangeAspect="1" noChangeArrowheads="1"/>
            </p:cNvSpPr>
            <p:nvPr/>
          </p:nvSpPr>
          <p:spPr bwMode="auto">
            <a:xfrm>
              <a:off x="960" y="1258"/>
              <a:ext cx="294"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1200" b="1" i="1"/>
                <a:t>v</a:t>
              </a:r>
              <a:r>
                <a:rPr lang="en-US" altLang="zh-CN" sz="1200" b="1" baseline="-25000"/>
                <a:t>1</a:t>
              </a:r>
              <a:endParaRPr lang="en-US" altLang="zh-CN" sz="1200" b="1"/>
            </a:p>
          </p:txBody>
        </p:sp>
        <p:sp>
          <p:nvSpPr>
            <p:cNvPr id="26678" name="Text Box 54"/>
            <p:cNvSpPr txBox="1">
              <a:spLocks noChangeAspect="1" noChangeArrowheads="1"/>
            </p:cNvSpPr>
            <p:nvPr/>
          </p:nvSpPr>
          <p:spPr bwMode="auto">
            <a:xfrm>
              <a:off x="1637" y="631"/>
              <a:ext cx="294"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1200" b="1" i="1"/>
                <a:t>v</a:t>
              </a:r>
              <a:r>
                <a:rPr lang="en-US" altLang="zh-CN" sz="1200" b="1" baseline="-25000"/>
                <a:t>2</a:t>
              </a:r>
              <a:endParaRPr lang="en-US" altLang="zh-CN" sz="1200" b="1"/>
            </a:p>
          </p:txBody>
        </p:sp>
        <p:sp>
          <p:nvSpPr>
            <p:cNvPr id="26679" name="Text Box 55"/>
            <p:cNvSpPr txBox="1">
              <a:spLocks noChangeAspect="1" noChangeArrowheads="1"/>
            </p:cNvSpPr>
            <p:nvPr/>
          </p:nvSpPr>
          <p:spPr bwMode="auto">
            <a:xfrm>
              <a:off x="1743" y="1209"/>
              <a:ext cx="294"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1200" b="1" i="1"/>
                <a:t>v</a:t>
              </a:r>
              <a:r>
                <a:rPr lang="en-US" altLang="zh-CN" sz="1200" b="1" baseline="-25000"/>
                <a:t>3</a:t>
              </a:r>
              <a:endParaRPr lang="en-US" altLang="zh-CN" sz="1200" b="1"/>
            </a:p>
          </p:txBody>
        </p:sp>
        <p:sp>
          <p:nvSpPr>
            <p:cNvPr id="26680" name="Text Box 56"/>
            <p:cNvSpPr txBox="1">
              <a:spLocks noChangeAspect="1" noChangeArrowheads="1"/>
            </p:cNvSpPr>
            <p:nvPr/>
          </p:nvSpPr>
          <p:spPr bwMode="auto">
            <a:xfrm>
              <a:off x="1645" y="1871"/>
              <a:ext cx="294"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1200" b="1" i="1"/>
                <a:t>v</a:t>
              </a:r>
              <a:r>
                <a:rPr lang="en-US" altLang="zh-CN" sz="1200" b="1" baseline="-25000"/>
                <a:t>4</a:t>
              </a:r>
              <a:endParaRPr lang="en-US" altLang="zh-CN" sz="1200" b="1"/>
            </a:p>
          </p:txBody>
        </p:sp>
        <p:sp>
          <p:nvSpPr>
            <p:cNvPr id="26681" name="Text Box 57"/>
            <p:cNvSpPr txBox="1">
              <a:spLocks noChangeAspect="1" noChangeArrowheads="1"/>
            </p:cNvSpPr>
            <p:nvPr/>
          </p:nvSpPr>
          <p:spPr bwMode="auto">
            <a:xfrm>
              <a:off x="2461" y="680"/>
              <a:ext cx="294"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1200" b="1" i="1"/>
                <a:t>v</a:t>
              </a:r>
              <a:r>
                <a:rPr lang="en-US" altLang="zh-CN" sz="1200" b="1" baseline="-25000"/>
                <a:t>5</a:t>
              </a:r>
              <a:endParaRPr lang="en-US" altLang="zh-CN" sz="1200" b="1"/>
            </a:p>
          </p:txBody>
        </p:sp>
        <p:sp>
          <p:nvSpPr>
            <p:cNvPr id="26683" name="Text Box 59"/>
            <p:cNvSpPr txBox="1">
              <a:spLocks noChangeAspect="1" noChangeArrowheads="1"/>
            </p:cNvSpPr>
            <p:nvPr/>
          </p:nvSpPr>
          <p:spPr bwMode="auto">
            <a:xfrm>
              <a:off x="1392" y="1234"/>
              <a:ext cx="391"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1200" b="1"/>
                <a:t>－2</a:t>
              </a:r>
            </a:p>
          </p:txBody>
        </p:sp>
        <p:sp>
          <p:nvSpPr>
            <p:cNvPr id="26684" name="Text Box 60"/>
            <p:cNvSpPr txBox="1">
              <a:spLocks noChangeAspect="1" noChangeArrowheads="1"/>
            </p:cNvSpPr>
            <p:nvPr/>
          </p:nvSpPr>
          <p:spPr bwMode="auto">
            <a:xfrm>
              <a:off x="1196" y="923"/>
              <a:ext cx="196"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1200" b="1"/>
                <a:t>6</a:t>
              </a:r>
            </a:p>
          </p:txBody>
        </p:sp>
        <p:sp>
          <p:nvSpPr>
            <p:cNvPr id="26685" name="Text Box 61"/>
            <p:cNvSpPr txBox="1">
              <a:spLocks noChangeAspect="1" noChangeArrowheads="1"/>
            </p:cNvSpPr>
            <p:nvPr/>
          </p:nvSpPr>
          <p:spPr bwMode="auto">
            <a:xfrm>
              <a:off x="1728" y="1056"/>
              <a:ext cx="391"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1200" b="1"/>
                <a:t>－3</a:t>
              </a:r>
            </a:p>
          </p:txBody>
        </p:sp>
        <p:sp>
          <p:nvSpPr>
            <p:cNvPr id="26686" name="Text Box 62"/>
            <p:cNvSpPr txBox="1">
              <a:spLocks noChangeAspect="1" noChangeArrowheads="1"/>
            </p:cNvSpPr>
            <p:nvPr/>
          </p:nvSpPr>
          <p:spPr bwMode="auto">
            <a:xfrm>
              <a:off x="1743" y="1460"/>
              <a:ext cx="392"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1200" b="1"/>
                <a:t>－5</a:t>
              </a:r>
            </a:p>
          </p:txBody>
        </p:sp>
        <p:sp>
          <p:nvSpPr>
            <p:cNvPr id="26687" name="Text Box 63"/>
            <p:cNvSpPr txBox="1">
              <a:spLocks noChangeAspect="1" noChangeArrowheads="1"/>
            </p:cNvSpPr>
            <p:nvPr/>
          </p:nvSpPr>
          <p:spPr bwMode="auto">
            <a:xfrm>
              <a:off x="1968" y="624"/>
              <a:ext cx="392"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1200" b="1"/>
                <a:t>－1</a:t>
              </a:r>
            </a:p>
          </p:txBody>
        </p:sp>
        <p:sp>
          <p:nvSpPr>
            <p:cNvPr id="26688" name="Text Box 64"/>
            <p:cNvSpPr txBox="1">
              <a:spLocks noChangeAspect="1" noChangeArrowheads="1"/>
            </p:cNvSpPr>
            <p:nvPr/>
          </p:nvSpPr>
          <p:spPr bwMode="auto">
            <a:xfrm>
              <a:off x="2755" y="976"/>
              <a:ext cx="39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1200" b="1"/>
                <a:t>－3</a:t>
              </a:r>
            </a:p>
          </p:txBody>
        </p:sp>
        <p:sp>
          <p:nvSpPr>
            <p:cNvPr id="26689" name="Text Box 65"/>
            <p:cNvSpPr txBox="1">
              <a:spLocks noChangeAspect="1" noChangeArrowheads="1"/>
            </p:cNvSpPr>
            <p:nvPr/>
          </p:nvSpPr>
          <p:spPr bwMode="auto">
            <a:xfrm>
              <a:off x="2714" y="1649"/>
              <a:ext cx="392"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1200" b="1"/>
                <a:t>－5</a:t>
              </a:r>
            </a:p>
          </p:txBody>
        </p:sp>
        <p:sp>
          <p:nvSpPr>
            <p:cNvPr id="26690" name="Text Box 66"/>
            <p:cNvSpPr txBox="1">
              <a:spLocks noChangeAspect="1" noChangeArrowheads="1"/>
            </p:cNvSpPr>
            <p:nvPr/>
          </p:nvSpPr>
          <p:spPr bwMode="auto">
            <a:xfrm>
              <a:off x="2037" y="954"/>
              <a:ext cx="294"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1200" b="1"/>
                <a:t>2</a:t>
              </a:r>
            </a:p>
          </p:txBody>
        </p:sp>
        <p:sp>
          <p:nvSpPr>
            <p:cNvPr id="26691" name="Text Box 67"/>
            <p:cNvSpPr txBox="1">
              <a:spLocks noChangeAspect="1" noChangeArrowheads="1"/>
            </p:cNvSpPr>
            <p:nvPr/>
          </p:nvSpPr>
          <p:spPr bwMode="auto">
            <a:xfrm>
              <a:off x="2053" y="1206"/>
              <a:ext cx="196"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1200" b="1"/>
                <a:t>1</a:t>
              </a:r>
            </a:p>
          </p:txBody>
        </p:sp>
        <p:sp>
          <p:nvSpPr>
            <p:cNvPr id="26692" name="Text Box 68"/>
            <p:cNvSpPr txBox="1">
              <a:spLocks noChangeAspect="1" noChangeArrowheads="1"/>
            </p:cNvSpPr>
            <p:nvPr/>
          </p:nvSpPr>
          <p:spPr bwMode="auto">
            <a:xfrm>
              <a:off x="1980" y="1980"/>
              <a:ext cx="342"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1200" b="1"/>
                <a:t>－1</a:t>
              </a:r>
            </a:p>
          </p:txBody>
        </p:sp>
        <p:sp>
          <p:nvSpPr>
            <p:cNvPr id="26693" name="Text Box 69"/>
            <p:cNvSpPr txBox="1">
              <a:spLocks noChangeAspect="1" noChangeArrowheads="1"/>
            </p:cNvSpPr>
            <p:nvPr/>
          </p:nvSpPr>
          <p:spPr bwMode="auto">
            <a:xfrm>
              <a:off x="2108" y="1618"/>
              <a:ext cx="196"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1200" b="1"/>
                <a:t>2</a:t>
              </a:r>
            </a:p>
          </p:txBody>
        </p:sp>
        <p:sp>
          <p:nvSpPr>
            <p:cNvPr id="26694" name="Text Box 70"/>
            <p:cNvSpPr txBox="1">
              <a:spLocks noChangeAspect="1" noChangeArrowheads="1"/>
            </p:cNvSpPr>
            <p:nvPr/>
          </p:nvSpPr>
          <p:spPr bwMode="auto">
            <a:xfrm>
              <a:off x="2400" y="1044"/>
              <a:ext cx="196"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1200" b="1"/>
                <a:t>1</a:t>
              </a:r>
            </a:p>
          </p:txBody>
        </p:sp>
        <p:sp>
          <p:nvSpPr>
            <p:cNvPr id="26695" name="Text Box 71"/>
            <p:cNvSpPr txBox="1">
              <a:spLocks noChangeAspect="1" noChangeArrowheads="1"/>
            </p:cNvSpPr>
            <p:nvPr/>
          </p:nvSpPr>
          <p:spPr bwMode="auto">
            <a:xfrm>
              <a:off x="2400" y="1536"/>
              <a:ext cx="196"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1200" b="1"/>
                <a:t>1</a:t>
              </a:r>
            </a:p>
          </p:txBody>
        </p:sp>
        <p:sp>
          <p:nvSpPr>
            <p:cNvPr id="26696" name="Line 72"/>
            <p:cNvSpPr>
              <a:spLocks noChangeAspect="1" noChangeShapeType="1"/>
            </p:cNvSpPr>
            <p:nvPr/>
          </p:nvSpPr>
          <p:spPr bwMode="auto">
            <a:xfrm>
              <a:off x="1680" y="1403"/>
              <a:ext cx="879" cy="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6697" name="Line 73"/>
            <p:cNvSpPr>
              <a:spLocks noChangeAspect="1" noChangeShapeType="1"/>
            </p:cNvSpPr>
            <p:nvPr/>
          </p:nvSpPr>
          <p:spPr bwMode="auto">
            <a:xfrm>
              <a:off x="2559" y="1403"/>
              <a:ext cx="587" cy="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6698" name="Line 74"/>
            <p:cNvSpPr>
              <a:spLocks noChangeAspect="1" noChangeShapeType="1"/>
            </p:cNvSpPr>
            <p:nvPr/>
          </p:nvSpPr>
          <p:spPr bwMode="auto">
            <a:xfrm flipV="1">
              <a:off x="1776" y="894"/>
              <a:ext cx="0" cy="509"/>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6699" name="Line 75"/>
            <p:cNvSpPr>
              <a:spLocks noChangeAspect="1" noChangeShapeType="1"/>
            </p:cNvSpPr>
            <p:nvPr/>
          </p:nvSpPr>
          <p:spPr bwMode="auto">
            <a:xfrm>
              <a:off x="2559" y="1419"/>
              <a:ext cx="0" cy="509"/>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6700" name="Line 76"/>
            <p:cNvSpPr>
              <a:spLocks noChangeAspect="1" noChangeShapeType="1"/>
            </p:cNvSpPr>
            <p:nvPr/>
          </p:nvSpPr>
          <p:spPr bwMode="auto">
            <a:xfrm>
              <a:off x="1776" y="1403"/>
              <a:ext cx="0" cy="509"/>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6701" name="Line 77"/>
            <p:cNvSpPr>
              <a:spLocks noChangeAspect="1" noChangeShapeType="1"/>
            </p:cNvSpPr>
            <p:nvPr/>
          </p:nvSpPr>
          <p:spPr bwMode="auto">
            <a:xfrm flipV="1">
              <a:off x="2559" y="894"/>
              <a:ext cx="0" cy="509"/>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6702" name="Oval 78"/>
            <p:cNvSpPr>
              <a:spLocks noChangeAspect="1" noChangeArrowheads="1"/>
            </p:cNvSpPr>
            <p:nvPr/>
          </p:nvSpPr>
          <p:spPr bwMode="auto">
            <a:xfrm>
              <a:off x="1776" y="1827"/>
              <a:ext cx="783" cy="170"/>
            </a:xfrm>
            <a:prstGeom prst="ellipse">
              <a:avLst/>
            </a:prstGeom>
            <a:solidFill>
              <a:srgbClr val="FFFFFF"/>
            </a:solidFill>
            <a:ln w="9525">
              <a:solidFill>
                <a:srgbClr val="000000"/>
              </a:solidFill>
              <a:round/>
              <a:headEnd/>
              <a:tailEnd/>
            </a:ln>
          </p:spPr>
          <p:txBody>
            <a:bodyPr/>
            <a:lstStyle/>
            <a:p>
              <a:endParaRPr lang="zh-CN" altLang="en-US"/>
            </a:p>
          </p:txBody>
        </p:sp>
        <p:sp>
          <p:nvSpPr>
            <p:cNvPr id="26703" name="Oval 79"/>
            <p:cNvSpPr>
              <a:spLocks noChangeAspect="1" noChangeArrowheads="1"/>
            </p:cNvSpPr>
            <p:nvPr/>
          </p:nvSpPr>
          <p:spPr bwMode="auto">
            <a:xfrm>
              <a:off x="1776" y="809"/>
              <a:ext cx="783" cy="170"/>
            </a:xfrm>
            <a:prstGeom prst="ellipse">
              <a:avLst/>
            </a:prstGeom>
            <a:solidFill>
              <a:srgbClr val="FFFFFF"/>
            </a:solidFill>
            <a:ln w="9525">
              <a:solidFill>
                <a:srgbClr val="000000"/>
              </a:solidFill>
              <a:round/>
              <a:headEnd/>
              <a:tailEnd/>
            </a:ln>
          </p:spPr>
          <p:txBody>
            <a:bodyPr/>
            <a:lstStyle/>
            <a:p>
              <a:endParaRPr lang="zh-CN" altLang="en-US"/>
            </a:p>
          </p:txBody>
        </p:sp>
        <p:sp>
          <p:nvSpPr>
            <p:cNvPr id="26704" name="Line 80"/>
            <p:cNvSpPr>
              <a:spLocks noChangeAspect="1" noChangeShapeType="1"/>
            </p:cNvSpPr>
            <p:nvPr/>
          </p:nvSpPr>
          <p:spPr bwMode="auto">
            <a:xfrm flipH="1">
              <a:off x="2559" y="1403"/>
              <a:ext cx="587" cy="50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705" name="Line 81"/>
            <p:cNvSpPr>
              <a:spLocks noChangeAspect="1" noChangeShapeType="1"/>
            </p:cNvSpPr>
            <p:nvPr/>
          </p:nvSpPr>
          <p:spPr bwMode="auto">
            <a:xfrm flipH="1">
              <a:off x="2782" y="1638"/>
              <a:ext cx="98" cy="85"/>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6706" name="Line 82"/>
            <p:cNvSpPr>
              <a:spLocks noChangeAspect="1" noChangeShapeType="1"/>
            </p:cNvSpPr>
            <p:nvPr/>
          </p:nvSpPr>
          <p:spPr bwMode="auto">
            <a:xfrm flipH="1" flipV="1">
              <a:off x="2559" y="894"/>
              <a:ext cx="587" cy="50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707" name="Line 83"/>
            <p:cNvSpPr>
              <a:spLocks noChangeAspect="1" noChangeShapeType="1"/>
            </p:cNvSpPr>
            <p:nvPr/>
          </p:nvSpPr>
          <p:spPr bwMode="auto">
            <a:xfrm flipH="1" flipV="1">
              <a:off x="2853" y="1149"/>
              <a:ext cx="98" cy="84"/>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6708" name="Line 84"/>
            <p:cNvSpPr>
              <a:spLocks noChangeAspect="1" noChangeShapeType="1"/>
            </p:cNvSpPr>
            <p:nvPr/>
          </p:nvSpPr>
          <p:spPr bwMode="auto">
            <a:xfrm flipH="1">
              <a:off x="2069" y="1997"/>
              <a:ext cx="196" cy="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6709" name="Line 85"/>
            <p:cNvSpPr>
              <a:spLocks noChangeAspect="1" noChangeShapeType="1"/>
            </p:cNvSpPr>
            <p:nvPr/>
          </p:nvSpPr>
          <p:spPr bwMode="auto">
            <a:xfrm>
              <a:off x="2069" y="1827"/>
              <a:ext cx="196" cy="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6710" name="Line 86"/>
            <p:cNvSpPr>
              <a:spLocks noChangeAspect="1" noChangeShapeType="1"/>
            </p:cNvSpPr>
            <p:nvPr/>
          </p:nvSpPr>
          <p:spPr bwMode="auto">
            <a:xfrm>
              <a:off x="2069" y="979"/>
              <a:ext cx="196" cy="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6711" name="Line 87"/>
            <p:cNvSpPr>
              <a:spLocks noChangeAspect="1" noChangeShapeType="1"/>
            </p:cNvSpPr>
            <p:nvPr/>
          </p:nvSpPr>
          <p:spPr bwMode="auto">
            <a:xfrm flipH="1">
              <a:off x="2064" y="809"/>
              <a:ext cx="240" cy="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6712" name="Text Box 88"/>
            <p:cNvSpPr txBox="1">
              <a:spLocks noChangeAspect="1" noChangeArrowheads="1"/>
            </p:cNvSpPr>
            <p:nvPr/>
          </p:nvSpPr>
          <p:spPr bwMode="auto">
            <a:xfrm>
              <a:off x="2518" y="1209"/>
              <a:ext cx="294"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1200" b="1" i="1" dirty="0"/>
                <a:t>v</a:t>
              </a:r>
              <a:r>
                <a:rPr lang="en-US" altLang="zh-CN" sz="1200" b="1" baseline="-25000" dirty="0"/>
                <a:t>6</a:t>
              </a:r>
              <a:endParaRPr lang="en-US" altLang="zh-CN" sz="1200" b="1" dirty="0"/>
            </a:p>
          </p:txBody>
        </p:sp>
        <p:sp>
          <p:nvSpPr>
            <p:cNvPr id="26713" name="Text Box 89"/>
            <p:cNvSpPr txBox="1">
              <a:spLocks noChangeAspect="1" noChangeArrowheads="1"/>
            </p:cNvSpPr>
            <p:nvPr/>
          </p:nvSpPr>
          <p:spPr bwMode="auto">
            <a:xfrm>
              <a:off x="2486" y="1855"/>
              <a:ext cx="293"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1200" b="1" i="1"/>
                <a:t>v</a:t>
              </a:r>
              <a:r>
                <a:rPr lang="en-US" altLang="zh-CN" sz="1200" b="1" baseline="-25000"/>
                <a:t>7</a:t>
              </a:r>
              <a:endParaRPr lang="en-US" altLang="zh-CN" sz="1200" b="1"/>
            </a:p>
          </p:txBody>
        </p:sp>
        <p:sp>
          <p:nvSpPr>
            <p:cNvPr id="26714" name="Text Box 90"/>
            <p:cNvSpPr txBox="1">
              <a:spLocks noChangeAspect="1" noChangeArrowheads="1"/>
            </p:cNvSpPr>
            <p:nvPr/>
          </p:nvSpPr>
          <p:spPr bwMode="auto">
            <a:xfrm>
              <a:off x="3089" y="1250"/>
              <a:ext cx="294"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1200" b="1" i="1" dirty="0"/>
                <a:t>v</a:t>
              </a:r>
              <a:r>
                <a:rPr lang="en-US" altLang="zh-CN" sz="1200" b="1" baseline="-25000" dirty="0"/>
                <a:t>8</a:t>
              </a:r>
              <a:endParaRPr lang="en-US" altLang="zh-CN" sz="1200" b="1" dirty="0"/>
            </a:p>
          </p:txBody>
        </p:sp>
        <p:sp>
          <p:nvSpPr>
            <p:cNvPr id="26717" name="Freeform 93"/>
            <p:cNvSpPr>
              <a:spLocks noChangeAspect="1"/>
            </p:cNvSpPr>
            <p:nvPr/>
          </p:nvSpPr>
          <p:spPr bwMode="auto">
            <a:xfrm>
              <a:off x="1200" y="863"/>
              <a:ext cx="584" cy="560"/>
            </a:xfrm>
            <a:custGeom>
              <a:avLst/>
              <a:gdLst>
                <a:gd name="T0" fmla="*/ 1080 w 1080"/>
                <a:gd name="T1" fmla="*/ 0 h 1092"/>
                <a:gd name="T2" fmla="*/ 360 w 1080"/>
                <a:gd name="T3" fmla="*/ 312 h 1092"/>
                <a:gd name="T4" fmla="*/ 0 w 1080"/>
                <a:gd name="T5" fmla="*/ 1092 h 1092"/>
              </a:gdLst>
              <a:ahLst/>
              <a:cxnLst>
                <a:cxn ang="0">
                  <a:pos x="T0" y="T1"/>
                </a:cxn>
                <a:cxn ang="0">
                  <a:pos x="T2" y="T3"/>
                </a:cxn>
                <a:cxn ang="0">
                  <a:pos x="T4" y="T5"/>
                </a:cxn>
              </a:cxnLst>
              <a:rect l="0" t="0" r="r" b="b"/>
              <a:pathLst>
                <a:path w="1080" h="1092">
                  <a:moveTo>
                    <a:pt x="1080" y="0"/>
                  </a:moveTo>
                  <a:cubicBezTo>
                    <a:pt x="810" y="65"/>
                    <a:pt x="540" y="130"/>
                    <a:pt x="360" y="312"/>
                  </a:cubicBezTo>
                  <a:cubicBezTo>
                    <a:pt x="180" y="494"/>
                    <a:pt x="90" y="793"/>
                    <a:pt x="0" y="1092"/>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718" name="Freeform 94"/>
            <p:cNvSpPr>
              <a:spLocks noChangeAspect="1"/>
            </p:cNvSpPr>
            <p:nvPr/>
          </p:nvSpPr>
          <p:spPr bwMode="auto">
            <a:xfrm>
              <a:off x="1200" y="863"/>
              <a:ext cx="551" cy="550"/>
            </a:xfrm>
            <a:custGeom>
              <a:avLst/>
              <a:gdLst>
                <a:gd name="T0" fmla="*/ 1080 w 1080"/>
                <a:gd name="T1" fmla="*/ 0 h 1092"/>
                <a:gd name="T2" fmla="*/ 900 w 1080"/>
                <a:gd name="T3" fmla="*/ 624 h 1092"/>
                <a:gd name="T4" fmla="*/ 0 w 1080"/>
                <a:gd name="T5" fmla="*/ 1092 h 1092"/>
              </a:gdLst>
              <a:ahLst/>
              <a:cxnLst>
                <a:cxn ang="0">
                  <a:pos x="T0" y="T1"/>
                </a:cxn>
                <a:cxn ang="0">
                  <a:pos x="T2" y="T3"/>
                </a:cxn>
                <a:cxn ang="0">
                  <a:pos x="T4" y="T5"/>
                </a:cxn>
              </a:cxnLst>
              <a:rect l="0" t="0" r="r" b="b"/>
              <a:pathLst>
                <a:path w="1080" h="1092">
                  <a:moveTo>
                    <a:pt x="1080" y="0"/>
                  </a:moveTo>
                  <a:cubicBezTo>
                    <a:pt x="1080" y="221"/>
                    <a:pt x="1080" y="442"/>
                    <a:pt x="900" y="624"/>
                  </a:cubicBezTo>
                  <a:cubicBezTo>
                    <a:pt x="720" y="806"/>
                    <a:pt x="360" y="949"/>
                    <a:pt x="0" y="1092"/>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720" name="Freeform 96"/>
            <p:cNvSpPr>
              <a:spLocks noChangeAspect="1"/>
            </p:cNvSpPr>
            <p:nvPr/>
          </p:nvSpPr>
          <p:spPr bwMode="auto">
            <a:xfrm rot="-5402938">
              <a:off x="1215" y="1360"/>
              <a:ext cx="531" cy="590"/>
            </a:xfrm>
            <a:custGeom>
              <a:avLst/>
              <a:gdLst>
                <a:gd name="T0" fmla="*/ 1080 w 1080"/>
                <a:gd name="T1" fmla="*/ 0 h 1092"/>
                <a:gd name="T2" fmla="*/ 360 w 1080"/>
                <a:gd name="T3" fmla="*/ 312 h 1092"/>
                <a:gd name="T4" fmla="*/ 0 w 1080"/>
                <a:gd name="T5" fmla="*/ 1092 h 1092"/>
              </a:gdLst>
              <a:ahLst/>
              <a:cxnLst>
                <a:cxn ang="0">
                  <a:pos x="T0" y="T1"/>
                </a:cxn>
                <a:cxn ang="0">
                  <a:pos x="T2" y="T3"/>
                </a:cxn>
                <a:cxn ang="0">
                  <a:pos x="T4" y="T5"/>
                </a:cxn>
              </a:cxnLst>
              <a:rect l="0" t="0" r="r" b="b"/>
              <a:pathLst>
                <a:path w="1080" h="1092">
                  <a:moveTo>
                    <a:pt x="1080" y="0"/>
                  </a:moveTo>
                  <a:cubicBezTo>
                    <a:pt x="810" y="65"/>
                    <a:pt x="540" y="130"/>
                    <a:pt x="360" y="312"/>
                  </a:cubicBezTo>
                  <a:cubicBezTo>
                    <a:pt x="180" y="494"/>
                    <a:pt x="90" y="793"/>
                    <a:pt x="0" y="1092"/>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721" name="Freeform 97"/>
            <p:cNvSpPr>
              <a:spLocks noChangeAspect="1"/>
            </p:cNvSpPr>
            <p:nvPr/>
          </p:nvSpPr>
          <p:spPr bwMode="auto">
            <a:xfrm rot="-5402938">
              <a:off x="1219" y="1372"/>
              <a:ext cx="540" cy="591"/>
            </a:xfrm>
            <a:custGeom>
              <a:avLst/>
              <a:gdLst>
                <a:gd name="T0" fmla="*/ 1080 w 1080"/>
                <a:gd name="T1" fmla="*/ 0 h 1092"/>
                <a:gd name="T2" fmla="*/ 900 w 1080"/>
                <a:gd name="T3" fmla="*/ 624 h 1092"/>
                <a:gd name="T4" fmla="*/ 0 w 1080"/>
                <a:gd name="T5" fmla="*/ 1092 h 1092"/>
              </a:gdLst>
              <a:ahLst/>
              <a:cxnLst>
                <a:cxn ang="0">
                  <a:pos x="T0" y="T1"/>
                </a:cxn>
                <a:cxn ang="0">
                  <a:pos x="T2" y="T3"/>
                </a:cxn>
                <a:cxn ang="0">
                  <a:pos x="T4" y="T5"/>
                </a:cxn>
              </a:cxnLst>
              <a:rect l="0" t="0" r="r" b="b"/>
              <a:pathLst>
                <a:path w="1080" h="1092">
                  <a:moveTo>
                    <a:pt x="1080" y="0"/>
                  </a:moveTo>
                  <a:cubicBezTo>
                    <a:pt x="1080" y="221"/>
                    <a:pt x="1080" y="442"/>
                    <a:pt x="900" y="624"/>
                  </a:cubicBezTo>
                  <a:cubicBezTo>
                    <a:pt x="720" y="806"/>
                    <a:pt x="360" y="949"/>
                    <a:pt x="0" y="1092"/>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722" name="Text Box 98"/>
            <p:cNvSpPr txBox="1">
              <a:spLocks noChangeAspect="1" noChangeArrowheads="1"/>
            </p:cNvSpPr>
            <p:nvPr/>
          </p:nvSpPr>
          <p:spPr bwMode="auto">
            <a:xfrm>
              <a:off x="1440" y="1488"/>
              <a:ext cx="144"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1200" b="1"/>
                <a:t>3</a:t>
              </a:r>
            </a:p>
          </p:txBody>
        </p:sp>
        <p:sp>
          <p:nvSpPr>
            <p:cNvPr id="26723" name="Text Box 99"/>
            <p:cNvSpPr txBox="1">
              <a:spLocks noChangeAspect="1" noChangeArrowheads="1"/>
            </p:cNvSpPr>
            <p:nvPr/>
          </p:nvSpPr>
          <p:spPr bwMode="auto">
            <a:xfrm>
              <a:off x="2688" y="1246"/>
              <a:ext cx="19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1200" b="1"/>
                <a:t>7</a:t>
              </a:r>
            </a:p>
          </p:txBody>
        </p:sp>
      </p:grpSp>
      <p:graphicFrame>
        <p:nvGraphicFramePr>
          <p:cNvPr id="26931" name="Group 307"/>
          <p:cNvGraphicFramePr>
            <a:graphicFrameLocks noGrp="1"/>
          </p:cNvGraphicFramePr>
          <p:nvPr>
            <p:extLst>
              <p:ext uri="{D42A27DB-BD31-4B8C-83A1-F6EECF244321}">
                <p14:modId xmlns:p14="http://schemas.microsoft.com/office/powerpoint/2010/main" val="1791765943"/>
              </p:ext>
            </p:extLst>
          </p:nvPr>
        </p:nvGraphicFramePr>
        <p:xfrm>
          <a:off x="5015880" y="1533189"/>
          <a:ext cx="6115050" cy="3202323"/>
        </p:xfrm>
        <a:graphic>
          <a:graphicData uri="http://schemas.openxmlformats.org/drawingml/2006/table">
            <a:tbl>
              <a:tblPr/>
              <a:tblGrid>
                <a:gridCol w="614363">
                  <a:extLst>
                    <a:ext uri="{9D8B030D-6E8A-4147-A177-3AD203B41FA5}">
                      <a16:colId xmlns:a16="http://schemas.microsoft.com/office/drawing/2014/main" val="4097545123"/>
                    </a:ext>
                  </a:extLst>
                </a:gridCol>
                <a:gridCol w="456010">
                  <a:extLst>
                    <a:ext uri="{9D8B030D-6E8A-4147-A177-3AD203B41FA5}">
                      <a16:colId xmlns:a16="http://schemas.microsoft.com/office/drawing/2014/main" val="849660736"/>
                    </a:ext>
                  </a:extLst>
                </a:gridCol>
                <a:gridCol w="458390">
                  <a:extLst>
                    <a:ext uri="{9D8B030D-6E8A-4147-A177-3AD203B41FA5}">
                      <a16:colId xmlns:a16="http://schemas.microsoft.com/office/drawing/2014/main" val="4279900807"/>
                    </a:ext>
                  </a:extLst>
                </a:gridCol>
                <a:gridCol w="460772">
                  <a:extLst>
                    <a:ext uri="{9D8B030D-6E8A-4147-A177-3AD203B41FA5}">
                      <a16:colId xmlns:a16="http://schemas.microsoft.com/office/drawing/2014/main" val="2641022393"/>
                    </a:ext>
                  </a:extLst>
                </a:gridCol>
                <a:gridCol w="458390">
                  <a:extLst>
                    <a:ext uri="{9D8B030D-6E8A-4147-A177-3AD203B41FA5}">
                      <a16:colId xmlns:a16="http://schemas.microsoft.com/office/drawing/2014/main" val="1360954797"/>
                    </a:ext>
                  </a:extLst>
                </a:gridCol>
                <a:gridCol w="459581">
                  <a:extLst>
                    <a:ext uri="{9D8B030D-6E8A-4147-A177-3AD203B41FA5}">
                      <a16:colId xmlns:a16="http://schemas.microsoft.com/office/drawing/2014/main" val="1548045516"/>
                    </a:ext>
                  </a:extLst>
                </a:gridCol>
                <a:gridCol w="456010">
                  <a:extLst>
                    <a:ext uri="{9D8B030D-6E8A-4147-A177-3AD203B41FA5}">
                      <a16:colId xmlns:a16="http://schemas.microsoft.com/office/drawing/2014/main" val="3361876370"/>
                    </a:ext>
                  </a:extLst>
                </a:gridCol>
                <a:gridCol w="458390">
                  <a:extLst>
                    <a:ext uri="{9D8B030D-6E8A-4147-A177-3AD203B41FA5}">
                      <a16:colId xmlns:a16="http://schemas.microsoft.com/office/drawing/2014/main" val="2970470127"/>
                    </a:ext>
                  </a:extLst>
                </a:gridCol>
                <a:gridCol w="432197">
                  <a:extLst>
                    <a:ext uri="{9D8B030D-6E8A-4147-A177-3AD203B41FA5}">
                      <a16:colId xmlns:a16="http://schemas.microsoft.com/office/drawing/2014/main" val="3554943948"/>
                    </a:ext>
                  </a:extLst>
                </a:gridCol>
                <a:gridCol w="471347">
                  <a:extLst>
                    <a:ext uri="{9D8B030D-6E8A-4147-A177-3AD203B41FA5}">
                      <a16:colId xmlns:a16="http://schemas.microsoft.com/office/drawing/2014/main" val="2144415325"/>
                    </a:ext>
                  </a:extLst>
                </a:gridCol>
                <a:gridCol w="474010">
                  <a:extLst>
                    <a:ext uri="{9D8B030D-6E8A-4147-A177-3AD203B41FA5}">
                      <a16:colId xmlns:a16="http://schemas.microsoft.com/office/drawing/2014/main" val="3664168898"/>
                    </a:ext>
                  </a:extLst>
                </a:gridCol>
                <a:gridCol w="457200">
                  <a:extLst>
                    <a:ext uri="{9D8B030D-6E8A-4147-A177-3AD203B41FA5}">
                      <a16:colId xmlns:a16="http://schemas.microsoft.com/office/drawing/2014/main" val="3289921503"/>
                    </a:ext>
                  </a:extLst>
                </a:gridCol>
                <a:gridCol w="458390">
                  <a:extLst>
                    <a:ext uri="{9D8B030D-6E8A-4147-A177-3AD203B41FA5}">
                      <a16:colId xmlns:a16="http://schemas.microsoft.com/office/drawing/2014/main" val="39755713"/>
                    </a:ext>
                  </a:extLst>
                </a:gridCol>
              </a:tblGrid>
              <a:tr h="33147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v</a:t>
                      </a:r>
                      <a:r>
                        <a:rPr kumimoji="1" lang="en-US" altLang="zh-CN" sz="18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1</a:t>
                      </a:r>
                      <a:endParaRPr kumimoji="1" lang="zh-CN" altLang="en-US" sz="18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v</a:t>
                      </a:r>
                      <a:r>
                        <a:rPr kumimoji="1" lang="en-US" altLang="zh-CN" sz="18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2</a:t>
                      </a:r>
                      <a:endParaRPr kumimoji="1" lang="zh-CN" altLang="en-US" sz="18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v</a:t>
                      </a:r>
                      <a:r>
                        <a:rPr kumimoji="1" lang="en-US" altLang="zh-CN" sz="18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3</a:t>
                      </a:r>
                      <a:endParaRPr kumimoji="1" lang="zh-CN" altLang="en-US" sz="18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v</a:t>
                      </a:r>
                      <a:r>
                        <a:rPr kumimoji="1" lang="en-US" altLang="zh-CN" sz="18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4</a:t>
                      </a:r>
                      <a:endParaRPr kumimoji="1" lang="zh-CN" altLang="en-US" sz="18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v</a:t>
                      </a:r>
                      <a:r>
                        <a:rPr kumimoji="1" lang="en-US" altLang="zh-CN" sz="18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5</a:t>
                      </a:r>
                      <a:endParaRPr kumimoji="1" lang="zh-CN" altLang="en-US" sz="18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v</a:t>
                      </a:r>
                      <a:r>
                        <a:rPr kumimoji="1" lang="en-US" altLang="zh-CN" sz="18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6</a:t>
                      </a:r>
                      <a:endParaRPr kumimoji="1" lang="zh-CN" altLang="en-US" sz="18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v</a:t>
                      </a:r>
                      <a:r>
                        <a:rPr kumimoji="1" lang="en-US" altLang="zh-CN" sz="18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7</a:t>
                      </a:r>
                      <a:endParaRPr kumimoji="1" lang="zh-CN" altLang="en-US" sz="18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v</a:t>
                      </a:r>
                      <a:r>
                        <a:rPr kumimoji="1" lang="en-US" altLang="zh-CN" sz="18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8</a:t>
                      </a:r>
                      <a:endParaRPr kumimoji="1" lang="zh-CN" altLang="en-US" sz="18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P</a:t>
                      </a:r>
                      <a:r>
                        <a:rPr kumimoji="1" lang="en-US" altLang="zh-CN" sz="1800" b="1"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rPr>
                        <a:t>(1)</a:t>
                      </a:r>
                      <a:endPar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P</a:t>
                      </a:r>
                      <a:r>
                        <a:rPr kumimoji="1" lang="en-US" altLang="zh-CN" sz="1800" b="1"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rPr>
                        <a:t>(2)</a:t>
                      </a:r>
                      <a:endPar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P</a:t>
                      </a:r>
                      <a:r>
                        <a:rPr kumimoji="1" lang="en-US" altLang="zh-CN" sz="1800" b="1"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rPr>
                        <a:t>(3)</a:t>
                      </a:r>
                      <a:endPar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P</a:t>
                      </a:r>
                      <a:r>
                        <a:rPr kumimoji="1" lang="en-US" altLang="zh-CN" sz="1800" b="1"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rPr>
                        <a:t>(4)</a:t>
                      </a:r>
                      <a:endPar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72907719"/>
                  </a:ext>
                </a:extLst>
              </a:tr>
              <a:tr h="45912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v</a:t>
                      </a:r>
                      <a:r>
                        <a:rPr kumimoji="1" lang="en-US" altLang="zh-CN" sz="1800" b="1"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rPr>
                        <a:t>1</a:t>
                      </a:r>
                      <a:endParaRPr kumimoji="1" lang="zh-CN" altLang="en-US" sz="1800" b="1"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dirty="0">
                          <a:ln>
                            <a:noFill/>
                          </a:ln>
                          <a:solidFill>
                            <a:srgbClr val="FFC000"/>
                          </a:solidFill>
                          <a:effectLst/>
                          <a:latin typeface="Times New Roman" panose="02020603050405020304" pitchFamily="18" charset="0"/>
                          <a:ea typeface="宋体" panose="02010600030101010101" pitchFamily="2" charset="-122"/>
                        </a:rPr>
                        <a:t>0</a:t>
                      </a:r>
                      <a:endParaRPr kumimoji="1" lang="zh-CN" altLang="en-US" sz="1800" b="1" i="0" u="none" strike="noStrike" cap="none" normalizeH="0" baseline="0" dirty="0">
                        <a:ln>
                          <a:noFill/>
                        </a:ln>
                        <a:solidFill>
                          <a:srgbClr val="FFC000"/>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dirty="0">
                          <a:ln>
                            <a:noFill/>
                          </a:ln>
                          <a:solidFill>
                            <a:srgbClr val="FFC000"/>
                          </a:solidFill>
                          <a:effectLst/>
                          <a:latin typeface="Times New Roman" panose="02020603050405020304" pitchFamily="18" charset="0"/>
                          <a:ea typeface="宋体" panose="02010600030101010101" pitchFamily="2" charset="-122"/>
                        </a:rPr>
                        <a:t>-1</a:t>
                      </a:r>
                      <a:endParaRPr kumimoji="1" lang="zh-CN" altLang="en-US" sz="1800" b="1" i="0" u="none" strike="noStrike" cap="none" normalizeH="0" baseline="0" dirty="0">
                        <a:ln>
                          <a:noFill/>
                        </a:ln>
                        <a:solidFill>
                          <a:srgbClr val="FFC000"/>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dirty="0">
                          <a:ln>
                            <a:noFill/>
                          </a:ln>
                          <a:solidFill>
                            <a:srgbClr val="FFC000"/>
                          </a:solidFill>
                          <a:effectLst/>
                          <a:latin typeface="Times New Roman" panose="02020603050405020304" pitchFamily="18" charset="0"/>
                          <a:ea typeface="宋体" panose="02010600030101010101" pitchFamily="2" charset="-122"/>
                        </a:rPr>
                        <a:t>-2</a:t>
                      </a:r>
                      <a:endParaRPr kumimoji="1" lang="zh-CN" altLang="en-US" sz="1800" b="1" i="0" u="none" strike="noStrike" cap="none" normalizeH="0" baseline="0" dirty="0">
                        <a:ln>
                          <a:noFill/>
                        </a:ln>
                        <a:solidFill>
                          <a:srgbClr val="FFC000"/>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dirty="0">
                          <a:ln>
                            <a:noFill/>
                          </a:ln>
                          <a:solidFill>
                            <a:srgbClr val="FFC000"/>
                          </a:solidFill>
                          <a:effectLst/>
                          <a:latin typeface="Times New Roman" panose="02020603050405020304" pitchFamily="18" charset="0"/>
                          <a:ea typeface="宋体" panose="02010600030101010101" pitchFamily="2" charset="-122"/>
                        </a:rPr>
                        <a:t>3</a:t>
                      </a:r>
                      <a:endParaRPr kumimoji="1" lang="zh-CN" altLang="en-US" sz="1800" b="1" i="0" u="none" strike="noStrike" cap="none" normalizeH="0" baseline="0" dirty="0">
                        <a:ln>
                          <a:noFill/>
                        </a:ln>
                        <a:solidFill>
                          <a:srgbClr val="FFC000"/>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dirty="0">
                          <a:ln>
                            <a:noFill/>
                          </a:ln>
                          <a:solidFill>
                            <a:srgbClr val="FFC000"/>
                          </a:solidFill>
                          <a:effectLst/>
                          <a:latin typeface="Times New Roman" panose="02020603050405020304" pitchFamily="18" charset="0"/>
                          <a:ea typeface="宋体" panose="02010600030101010101" pitchFamily="2" charset="-122"/>
                        </a:rPr>
                        <a:t> </a:t>
                      </a:r>
                      <a:endParaRPr kumimoji="1" lang="zh-CN" altLang="en-US" sz="1800" b="1" i="0" u="none" strike="noStrike" cap="none" normalizeH="0" baseline="0" dirty="0">
                        <a:ln>
                          <a:noFill/>
                        </a:ln>
                        <a:solidFill>
                          <a:srgbClr val="FFC000"/>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dirty="0">
                          <a:ln>
                            <a:noFill/>
                          </a:ln>
                          <a:solidFill>
                            <a:srgbClr val="FFC000"/>
                          </a:solidFill>
                          <a:effectLst/>
                          <a:latin typeface="Times New Roman" panose="02020603050405020304" pitchFamily="18" charset="0"/>
                          <a:ea typeface="宋体" panose="02010600030101010101" pitchFamily="2" charset="-122"/>
                        </a:rPr>
                        <a:t> </a:t>
                      </a:r>
                      <a:endParaRPr kumimoji="1" lang="zh-CN" altLang="en-US" sz="1800" b="1" i="0" u="none" strike="noStrike" cap="none" normalizeH="0" baseline="0" dirty="0">
                        <a:ln>
                          <a:noFill/>
                        </a:ln>
                        <a:solidFill>
                          <a:srgbClr val="FFC000"/>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dirty="0">
                          <a:ln>
                            <a:noFill/>
                          </a:ln>
                          <a:solidFill>
                            <a:srgbClr val="FFC000"/>
                          </a:solidFill>
                          <a:effectLst/>
                          <a:latin typeface="Times New Roman" panose="02020603050405020304" pitchFamily="18" charset="0"/>
                          <a:ea typeface="宋体" panose="02010600030101010101" pitchFamily="2" charset="-122"/>
                        </a:rPr>
                        <a:t> </a:t>
                      </a:r>
                      <a:endParaRPr kumimoji="1" lang="zh-CN" altLang="en-US" sz="1800" b="1" i="0" u="none" strike="noStrike" cap="none" normalizeH="0" baseline="0" dirty="0">
                        <a:ln>
                          <a:noFill/>
                        </a:ln>
                        <a:solidFill>
                          <a:srgbClr val="FFC000"/>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dirty="0">
                          <a:ln>
                            <a:noFill/>
                          </a:ln>
                          <a:solidFill>
                            <a:srgbClr val="FFC000"/>
                          </a:solidFill>
                          <a:effectLst/>
                          <a:latin typeface="Times New Roman" panose="02020603050405020304" pitchFamily="18" charset="0"/>
                          <a:ea typeface="宋体" panose="02010600030101010101" pitchFamily="2" charset="-122"/>
                        </a:rPr>
                        <a:t> </a:t>
                      </a:r>
                      <a:endParaRPr kumimoji="1" lang="zh-CN" altLang="en-US" sz="1800" b="1" i="0" u="none" strike="noStrike" cap="none" normalizeH="0" baseline="0" dirty="0">
                        <a:ln>
                          <a:noFill/>
                        </a:ln>
                        <a:solidFill>
                          <a:srgbClr val="FFC000"/>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rgbClr val="FFC000"/>
                          </a:solidFill>
                          <a:effectLst/>
                          <a:latin typeface="Times New Roman" panose="02020603050405020304" pitchFamily="18" charset="0"/>
                          <a:ea typeface="宋体" panose="02010600030101010101" pitchFamily="2" charset="-122"/>
                        </a:rPr>
                        <a:t>0</a:t>
                      </a:r>
                    </a:p>
                  </a:txBody>
                  <a:tcPr marL="28575" marR="28575" marT="28575" marB="2857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a:t>
                      </a: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28575" marR="28575" marT="28575" marB="285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56490989"/>
                  </a:ext>
                </a:extLst>
              </a:tr>
              <a:tr h="33147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v</a:t>
                      </a:r>
                      <a:r>
                        <a:rPr kumimoji="1" lang="en-US" altLang="zh-CN" sz="18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2</a:t>
                      </a:r>
                      <a:endParaRPr kumimoji="1" lang="zh-CN" altLang="en-US" sz="18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endPar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endPar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endPar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rgbClr val="FFC000"/>
                          </a:solidFill>
                          <a:effectLst/>
                          <a:latin typeface="Times New Roman" panose="02020603050405020304" pitchFamily="18" charset="0"/>
                          <a:ea typeface="宋体" panose="02010600030101010101" pitchFamily="2" charset="-122"/>
                        </a:rPr>
                        <a:t>-1</a:t>
                      </a:r>
                    </a:p>
                  </a:txBody>
                  <a:tcPr marL="28575" marR="28575" marT="28575" marB="2857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-5</a:t>
                      </a: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-5</a:t>
                      </a: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-5</a:t>
                      </a:r>
                    </a:p>
                  </a:txBody>
                  <a:tcPr marL="28575" marR="28575" marT="28575" marB="285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01858633"/>
                  </a:ext>
                </a:extLst>
              </a:tr>
              <a:tr h="33147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v</a:t>
                      </a:r>
                      <a:r>
                        <a:rPr kumimoji="1" lang="en-US" altLang="zh-CN" sz="18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3</a:t>
                      </a:r>
                      <a:endParaRPr kumimoji="1" lang="zh-CN" altLang="en-US" sz="18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endPar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endPar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a:t>
                      </a:r>
                      <a:endPar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endPar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rgbClr val="FFC000"/>
                          </a:solidFill>
                          <a:effectLst/>
                          <a:latin typeface="Times New Roman" panose="02020603050405020304" pitchFamily="18" charset="0"/>
                          <a:ea typeface="宋体" panose="02010600030101010101" pitchFamily="2" charset="-122"/>
                        </a:rPr>
                        <a:t>-2</a:t>
                      </a:r>
                    </a:p>
                  </a:txBody>
                  <a:tcPr marL="28575" marR="28575" marT="28575" marB="2857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-2</a:t>
                      </a: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marL="28575" marR="28575" marT="28575" marB="285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97157444"/>
                  </a:ext>
                </a:extLst>
              </a:tr>
              <a:tr h="33147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v</a:t>
                      </a:r>
                      <a:r>
                        <a:rPr kumimoji="1" lang="en-US" altLang="zh-CN" sz="18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4</a:t>
                      </a:r>
                      <a:endParaRPr kumimoji="1" lang="zh-CN" altLang="en-US" sz="18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a:t>
                      </a:r>
                      <a:endPar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a:t>
                      </a:r>
                      <a:endParaRPr kumimoji="1"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endPar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rgbClr val="FFC000"/>
                          </a:solidFill>
                          <a:effectLst/>
                          <a:latin typeface="Times New Roman" panose="02020603050405020304" pitchFamily="18" charset="0"/>
                          <a:ea typeface="宋体" panose="02010600030101010101" pitchFamily="2" charset="-122"/>
                        </a:rPr>
                        <a:t>3</a:t>
                      </a:r>
                    </a:p>
                  </a:txBody>
                  <a:tcPr marL="28575" marR="28575" marT="28575" marB="2857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-7</a:t>
                      </a: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-7</a:t>
                      </a: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-7</a:t>
                      </a:r>
                    </a:p>
                  </a:txBody>
                  <a:tcPr marL="28575" marR="28575" marT="28575" marB="285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38343783"/>
                  </a:ext>
                </a:extLst>
              </a:tr>
              <a:tr h="33147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v</a:t>
                      </a:r>
                      <a:r>
                        <a:rPr kumimoji="1" lang="en-US" altLang="zh-CN" sz="18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5</a:t>
                      </a:r>
                      <a:endParaRPr kumimoji="1" lang="zh-CN" altLang="en-US" sz="18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endPar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endParaRPr kumimoji="1"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endPar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rgbClr val="FFC000"/>
                          </a:solidFill>
                          <a:effectLst/>
                          <a:latin typeface="Times New Roman" panose="02020603050405020304" pitchFamily="18" charset="0"/>
                          <a:ea typeface="宋体" panose="02010600030101010101" pitchFamily="2" charset="-122"/>
                        </a:rPr>
                        <a:t> </a:t>
                      </a:r>
                      <a:r>
                        <a:rPr kumimoji="1" lang="en-US" altLang="zh-CN" sz="1800" b="1" i="0" u="none" strike="noStrike" cap="none" normalizeH="0" baseline="0" dirty="0">
                          <a:ln>
                            <a:noFill/>
                          </a:ln>
                          <a:solidFill>
                            <a:srgbClr val="FFC000"/>
                          </a:solidFill>
                          <a:effectLst/>
                          <a:latin typeface="Times New Roman" panose="02020603050405020304" pitchFamily="18" charset="0"/>
                          <a:ea typeface="宋体" panose="02010600030101010101" pitchFamily="2" charset="-122"/>
                        </a:rPr>
                        <a:t>+</a:t>
                      </a:r>
                      <a:r>
                        <a:rPr kumimoji="1" lang="zh-CN" altLang="en-US" sz="1800" b="1" i="0" u="none" strike="noStrike" cap="none" normalizeH="0" baseline="0" dirty="0">
                          <a:ln>
                            <a:noFill/>
                          </a:ln>
                          <a:solidFill>
                            <a:srgbClr val="FFC000"/>
                          </a:solidFill>
                          <a:effectLst/>
                          <a:latin typeface="Times New Roman" panose="02020603050405020304" pitchFamily="18" charset="0"/>
                          <a:ea typeface="宋体" panose="02010600030101010101" pitchFamily="2" charset="-122"/>
                          <a:sym typeface="Symbol" panose="05050102010706020507" pitchFamily="18" charset="2"/>
                        </a:rPr>
                        <a:t></a:t>
                      </a:r>
                      <a:endParaRPr kumimoji="1" lang="zh-CN" altLang="en-US" sz="1800" b="1" i="0" u="none" strike="noStrike" cap="none" normalizeH="0" baseline="0" dirty="0">
                        <a:ln>
                          <a:noFill/>
                        </a:ln>
                        <a:solidFill>
                          <a:srgbClr val="FFC000"/>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p>
                  </a:txBody>
                  <a:tcPr marL="28575" marR="28575" marT="28575" marB="285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0307916"/>
                  </a:ext>
                </a:extLst>
              </a:tr>
              <a:tr h="33147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v</a:t>
                      </a:r>
                      <a:r>
                        <a:rPr kumimoji="1" lang="en-US" altLang="zh-CN" sz="18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6</a:t>
                      </a:r>
                      <a:endParaRPr kumimoji="1" lang="zh-CN" altLang="en-US" sz="18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endPar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endPar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endPar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7</a:t>
                      </a:r>
                      <a:endPar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rgbClr val="FFC000"/>
                          </a:solidFill>
                          <a:effectLst/>
                          <a:latin typeface="Times New Roman" panose="02020603050405020304" pitchFamily="18" charset="0"/>
                          <a:ea typeface="宋体" panose="02010600030101010101" pitchFamily="2" charset="-122"/>
                        </a:rPr>
                        <a:t> </a:t>
                      </a:r>
                      <a:r>
                        <a:rPr kumimoji="1" lang="en-US" altLang="zh-CN" sz="1800" b="1" i="0" u="none" strike="noStrike" cap="none" normalizeH="0" baseline="0" dirty="0">
                          <a:ln>
                            <a:noFill/>
                          </a:ln>
                          <a:solidFill>
                            <a:srgbClr val="FFC000"/>
                          </a:solidFill>
                          <a:effectLst/>
                          <a:latin typeface="Times New Roman" panose="02020603050405020304" pitchFamily="18" charset="0"/>
                          <a:ea typeface="宋体" panose="02010600030101010101" pitchFamily="2" charset="-122"/>
                        </a:rPr>
                        <a:t>+</a:t>
                      </a:r>
                      <a:r>
                        <a:rPr kumimoji="1" lang="zh-CN" altLang="en-US" sz="1800" b="1" i="0" u="none" strike="noStrike" cap="none" normalizeH="0" baseline="0" dirty="0">
                          <a:ln>
                            <a:noFill/>
                          </a:ln>
                          <a:solidFill>
                            <a:srgbClr val="FFC000"/>
                          </a:solidFill>
                          <a:effectLst/>
                          <a:latin typeface="Times New Roman" panose="02020603050405020304" pitchFamily="18" charset="0"/>
                          <a:ea typeface="宋体" panose="02010600030101010101" pitchFamily="2" charset="-122"/>
                          <a:sym typeface="Symbol" panose="05050102010706020507" pitchFamily="18" charset="2"/>
                        </a:rPr>
                        <a:t></a:t>
                      </a:r>
                      <a:endParaRPr kumimoji="1" lang="zh-CN" altLang="en-US" sz="1800" b="1" i="0" u="none" strike="noStrike" cap="none" normalizeH="0" baseline="0" dirty="0">
                        <a:ln>
                          <a:noFill/>
                        </a:ln>
                        <a:solidFill>
                          <a:srgbClr val="FFC000"/>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28575" marR="28575" marT="28575" marB="285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23309632"/>
                  </a:ext>
                </a:extLst>
              </a:tr>
              <a:tr h="33147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v</a:t>
                      </a:r>
                      <a:r>
                        <a:rPr kumimoji="1" lang="en-US" altLang="zh-CN" sz="18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7</a:t>
                      </a:r>
                      <a:endParaRPr kumimoji="1" lang="zh-CN" altLang="en-US" sz="18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endPar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endPar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dirty="0">
                          <a:ln>
                            <a:noFill/>
                          </a:ln>
                          <a:solidFill>
                            <a:srgbClr val="FFC000"/>
                          </a:solidFill>
                          <a:effectLst/>
                          <a:latin typeface="Times New Roman" panose="02020603050405020304" pitchFamily="18" charset="0"/>
                          <a:ea typeface="宋体" panose="02010600030101010101" pitchFamily="2" charset="-122"/>
                        </a:rPr>
                        <a:t>+</a:t>
                      </a:r>
                      <a:r>
                        <a:rPr kumimoji="1" lang="zh-CN" altLang="en-US" sz="1800" b="1" i="0" u="none" strike="noStrike" cap="none" normalizeH="0" baseline="0" dirty="0">
                          <a:ln>
                            <a:noFill/>
                          </a:ln>
                          <a:solidFill>
                            <a:srgbClr val="FFC000"/>
                          </a:solidFill>
                          <a:effectLst/>
                          <a:latin typeface="Times New Roman" panose="02020603050405020304" pitchFamily="18" charset="0"/>
                          <a:ea typeface="宋体" panose="02010600030101010101" pitchFamily="2" charset="-122"/>
                          <a:sym typeface="Symbol" panose="05050102010706020507" pitchFamily="18" charset="2"/>
                        </a:rPr>
                        <a:t></a:t>
                      </a:r>
                      <a:r>
                        <a:rPr kumimoji="1" lang="zh-CN" altLang="en-US" sz="1800" b="1" i="0" u="none" strike="noStrike" cap="none" normalizeH="0" baseline="0" dirty="0">
                          <a:ln>
                            <a:noFill/>
                          </a:ln>
                          <a:solidFill>
                            <a:srgbClr val="FFC000"/>
                          </a:solidFill>
                          <a:effectLst/>
                          <a:latin typeface="Times New Roman" panose="02020603050405020304" pitchFamily="18" charset="0"/>
                          <a:ea typeface="宋体" panose="02010600030101010101" pitchFamily="2" charset="-122"/>
                        </a:rPr>
                        <a:t> </a:t>
                      </a:r>
                    </a:p>
                  </a:txBody>
                  <a:tcPr marL="28575" marR="28575" marT="28575" marB="2857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5</a:t>
                      </a: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a:t>
                      </a: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a:t>
                      </a:r>
                    </a:p>
                  </a:txBody>
                  <a:tcPr marL="28575" marR="28575" marT="28575" marB="285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14906665"/>
                  </a:ext>
                </a:extLst>
              </a:tr>
              <a:tr h="33147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v</a:t>
                      </a:r>
                      <a:r>
                        <a:rPr kumimoji="1" lang="en-US" altLang="zh-CN" sz="18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8</a:t>
                      </a:r>
                      <a:endParaRPr kumimoji="1" lang="zh-CN" altLang="en-US" sz="18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endPar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a:t>
                      </a:r>
                      <a:endPar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endPar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28575" marR="28575" marT="28575" marB="285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dirty="0">
                          <a:ln>
                            <a:noFill/>
                          </a:ln>
                          <a:solidFill>
                            <a:srgbClr val="FFC000"/>
                          </a:solidFill>
                          <a:effectLst/>
                          <a:latin typeface="Times New Roman" panose="02020603050405020304" pitchFamily="18" charset="0"/>
                          <a:ea typeface="宋体" panose="02010600030101010101" pitchFamily="2" charset="-122"/>
                        </a:rPr>
                        <a:t>+</a:t>
                      </a:r>
                      <a:r>
                        <a:rPr kumimoji="1" lang="zh-CN" altLang="en-US" sz="1800" b="1" i="0" u="none" strike="noStrike" cap="none" normalizeH="0" baseline="0" dirty="0">
                          <a:ln>
                            <a:noFill/>
                          </a:ln>
                          <a:solidFill>
                            <a:srgbClr val="FFC000"/>
                          </a:solidFill>
                          <a:effectLst/>
                          <a:latin typeface="Times New Roman" panose="02020603050405020304" pitchFamily="18" charset="0"/>
                          <a:ea typeface="宋体" panose="02010600030101010101" pitchFamily="2" charset="-122"/>
                          <a:sym typeface="Symbol" panose="05050102010706020507" pitchFamily="18" charset="2"/>
                        </a:rPr>
                        <a:t></a:t>
                      </a:r>
                      <a:r>
                        <a:rPr kumimoji="1" lang="zh-CN" altLang="en-US" sz="1800" b="1" i="0" u="none" strike="noStrike" cap="none" normalizeH="0" baseline="0" dirty="0">
                          <a:ln>
                            <a:noFill/>
                          </a:ln>
                          <a:solidFill>
                            <a:srgbClr val="FFC000"/>
                          </a:solidFill>
                          <a:effectLst/>
                          <a:latin typeface="Times New Roman" panose="02020603050405020304" pitchFamily="18" charset="0"/>
                          <a:ea typeface="宋体" panose="02010600030101010101" pitchFamily="2" charset="-122"/>
                        </a:rPr>
                        <a:t> </a:t>
                      </a:r>
                    </a:p>
                  </a:txBody>
                  <a:tcPr marL="28575" marR="28575" marT="28575" marB="2857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1" lang="en-US" altLang="zh-CN" sz="1800" b="1" i="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mn-cs"/>
                        </a:rPr>
                        <a:t>+</a:t>
                      </a:r>
                      <a:r>
                        <a:rPr kumimoji="1" lang="zh-CN" altLang="en-US" sz="1800" b="1" i="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mn-cs"/>
                          <a:sym typeface="Symbol" panose="05050102010706020507" pitchFamily="18" charset="2"/>
                        </a:rPr>
                        <a:t></a:t>
                      </a:r>
                      <a:endParaRPr kumimoji="1" lang="zh-CN" altLang="en-US" sz="1800" b="1" i="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mn-cs"/>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6</a:t>
                      </a: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6</a:t>
                      </a:r>
                    </a:p>
                  </a:txBody>
                  <a:tcPr marL="28575" marR="28575" marT="28575" marB="285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85760763"/>
                  </a:ext>
                </a:extLst>
              </a:tr>
            </a:tbl>
          </a:graphicData>
        </a:graphic>
      </p:graphicFrame>
      <mc:AlternateContent xmlns:mc="http://schemas.openxmlformats.org/markup-compatibility/2006" xmlns:a14="http://schemas.microsoft.com/office/drawing/2010/main">
        <mc:Choice Requires="a14">
          <p:sp>
            <p:nvSpPr>
              <p:cNvPr id="2" name="标题 1"/>
              <p:cNvSpPr>
                <a:spLocks noGrp="1"/>
              </p:cNvSpPr>
              <p:nvPr>
                <p:ph type="title"/>
              </p:nvPr>
            </p:nvSpPr>
            <p:spPr/>
            <p:txBody>
              <a:bodyPr/>
              <a:lstStyle/>
              <a:p>
                <a:r>
                  <a:rPr lang="zh-CN" altLang="en-US" dirty="0"/>
                  <a:t>例：求图中</a:t>
                </a:r>
                <a14:m>
                  <m:oMath xmlns:m="http://schemas.openxmlformats.org/officeDocument/2006/math">
                    <m:sSub>
                      <m:sSubPr>
                        <m:ctrlPr>
                          <a:rPr lang="en-US" altLang="zh-CN" i="1" dirty="0" smtClean="0">
                            <a:latin typeface="Cambria Math" panose="02040503050406030204" pitchFamily="18" charset="0"/>
                          </a:rPr>
                        </m:ctrlPr>
                      </m:sSubPr>
                      <m:e>
                        <m:r>
                          <a:rPr lang="en-US" altLang="zh-CN" b="1" i="1" dirty="0" smtClean="0">
                            <a:latin typeface="Cambria Math" panose="02040503050406030204" pitchFamily="18" charset="0"/>
                          </a:rPr>
                          <m:t>𝒗</m:t>
                        </m:r>
                      </m:e>
                      <m:sub>
                        <m:r>
                          <a:rPr lang="en-US" altLang="zh-CN" b="1" i="1" dirty="0" smtClean="0">
                            <a:latin typeface="Cambria Math" panose="02040503050406030204" pitchFamily="18" charset="0"/>
                          </a:rPr>
                          <m:t>𝟏</m:t>
                        </m:r>
                      </m:sub>
                    </m:sSub>
                  </m:oMath>
                </a14:m>
                <a:r>
                  <a:rPr lang="zh-CN" altLang="en-US" dirty="0"/>
                  <a:t>到各点的最短路</a:t>
                </a:r>
              </a:p>
            </p:txBody>
          </p:sp>
        </mc:Choice>
        <mc:Fallback xmlns="">
          <p:sp>
            <p:nvSpPr>
              <p:cNvPr id="2" name="标题 1"/>
              <p:cNvSpPr>
                <a:spLocks noGrp="1" noRot="1" noChangeAspect="1" noMove="1" noResize="1" noEditPoints="1" noAdjustHandles="1" noChangeArrowheads="1" noChangeShapeType="1" noTextEdit="1"/>
              </p:cNvSpPr>
              <p:nvPr>
                <p:ph type="title"/>
              </p:nvPr>
            </p:nvSpPr>
            <p:spPr>
              <a:blipFill>
                <a:blip r:embed="rId3"/>
                <a:stretch>
                  <a:fillRect l="-2500" t="-617" b="-185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p:cNvSpPr>
                <a:spLocks noGrp="1"/>
              </p:cNvSpPr>
              <p:nvPr>
                <p:ph sz="quarter" idx="1"/>
              </p:nvPr>
            </p:nvSpPr>
            <p:spPr>
              <a:xfrm>
                <a:off x="534519" y="5042034"/>
                <a:ext cx="8545839" cy="1569966"/>
              </a:xfrm>
            </p:spPr>
            <p:txBody>
              <a:bodyPr/>
              <a:lstStyle/>
              <a:p>
                <a:r>
                  <a:rPr lang="zh-CN" altLang="en-US" sz="2400" dirty="0">
                    <a:solidFill>
                      <a:srgbClr val="FF0000"/>
                    </a:solidFill>
                  </a:rPr>
                  <a:t>以</a:t>
                </a:r>
                <a14:m>
                  <m:oMath xmlns:m="http://schemas.openxmlformats.org/officeDocument/2006/math">
                    <m:sSub>
                      <m:sSubPr>
                        <m:ctrlPr>
                          <a:rPr lang="en-US" altLang="zh-CN" sz="2400" i="1" dirty="0">
                            <a:solidFill>
                              <a:srgbClr val="FF0000"/>
                            </a:solidFill>
                            <a:latin typeface="Cambria Math" panose="02040503050406030204" pitchFamily="18" charset="0"/>
                          </a:rPr>
                        </m:ctrlPr>
                      </m:sSubPr>
                      <m:e>
                        <m:r>
                          <a:rPr lang="en-US" altLang="zh-CN" sz="2400" i="1" dirty="0">
                            <a:solidFill>
                              <a:srgbClr val="FF0000"/>
                            </a:solidFill>
                            <a:latin typeface="Cambria Math" panose="02040503050406030204" pitchFamily="18" charset="0"/>
                          </a:rPr>
                          <m:t>𝑷</m:t>
                        </m:r>
                      </m:e>
                      <m:sub>
                        <m:r>
                          <a:rPr lang="en-US" altLang="zh-CN" sz="2400" i="1" dirty="0">
                            <a:solidFill>
                              <a:srgbClr val="FF0000"/>
                            </a:solidFill>
                            <a:latin typeface="Cambria Math" panose="02040503050406030204" pitchFamily="18" charset="0"/>
                          </a:rPr>
                          <m:t>𝟏𝟐</m:t>
                        </m:r>
                      </m:sub>
                    </m:sSub>
                    <m:r>
                      <a:rPr lang="zh-CN" altLang="en-US" sz="2400" i="1" dirty="0">
                        <a:solidFill>
                          <a:srgbClr val="FF0000"/>
                        </a:solidFill>
                        <a:latin typeface="Cambria Math" panose="02040503050406030204" pitchFamily="18" charset="0"/>
                      </a:rPr>
                      <m:t>为例</m:t>
                    </m:r>
                  </m:oMath>
                </a14:m>
                <a:r>
                  <a:rPr lang="zh-CN" altLang="en-US" sz="2400" dirty="0"/>
                  <a:t>：以</a:t>
                </a:r>
                <a:r>
                  <a:rPr lang="en-US" altLang="zh-CN" sz="2400" dirty="0"/>
                  <a:t>p12(2)</a:t>
                </a:r>
                <a:r>
                  <a:rPr lang="zh-CN" altLang="en-US" sz="2400" dirty="0"/>
                  <a:t>为例，</a:t>
                </a:r>
                <a:r>
                  <a:rPr lang="en-US" altLang="zh-CN" sz="2400" dirty="0"/>
                  <a:t>p12(2)=min(p11(1)+p12</a:t>
                </a:r>
                <a:r>
                  <a:rPr lang="zh-CN" altLang="en-US" sz="2400" dirty="0"/>
                  <a:t>，</a:t>
                </a:r>
                <a:r>
                  <a:rPr lang="en-US" altLang="zh-CN" sz="2400" dirty="0"/>
                  <a:t>…..</a:t>
                </a:r>
                <a:r>
                  <a:rPr lang="zh-CN" altLang="en-US" sz="2400" dirty="0"/>
                  <a:t>，</a:t>
                </a:r>
                <a:r>
                  <a:rPr lang="en-US" altLang="zh-CN" sz="2400" dirty="0"/>
                  <a:t>min(p18(1)+p82)=min(-1,-1,-5,+</a:t>
                </a:r>
                <a:r>
                  <a:rPr lang="zh-CN" altLang="en-US" sz="2400" dirty="0"/>
                  <a:t>无穷，</a:t>
                </a:r>
                <a:r>
                  <a:rPr lang="en-US" altLang="zh-CN" sz="2400" dirty="0"/>
                  <a:t>+</a:t>
                </a:r>
                <a:r>
                  <a:rPr lang="zh-CN" altLang="en-US" sz="2400" dirty="0"/>
                  <a:t>无穷，</a:t>
                </a:r>
                <a:r>
                  <a:rPr lang="en-US" altLang="zh-CN" sz="2400" dirty="0"/>
                  <a:t>+</a:t>
                </a:r>
                <a:r>
                  <a:rPr lang="zh-CN" altLang="en-US" sz="2400" dirty="0"/>
                  <a:t>无穷，</a:t>
                </a:r>
                <a:r>
                  <a:rPr lang="en-US" altLang="zh-CN" sz="2400" dirty="0"/>
                  <a:t>+</a:t>
                </a:r>
                <a:r>
                  <a:rPr lang="zh-CN" altLang="en-US" sz="2400" dirty="0"/>
                  <a:t>无穷</a:t>
                </a:r>
                <a:r>
                  <a:rPr lang="en-US" altLang="zh-CN" sz="2400" dirty="0"/>
                  <a:t>,+</a:t>
                </a:r>
                <a:r>
                  <a:rPr lang="zh-CN" altLang="en-US" sz="2400" dirty="0"/>
                  <a:t>无穷</a:t>
                </a:r>
                <a:r>
                  <a:rPr lang="en-US" altLang="zh-CN" sz="2400" dirty="0"/>
                  <a:t>}</a:t>
                </a:r>
                <a:endParaRPr lang="zh-CN" altLang="en-US" sz="2400" dirty="0"/>
              </a:p>
            </p:txBody>
          </p:sp>
        </mc:Choice>
        <mc:Fallback xmlns="">
          <p:sp>
            <p:nvSpPr>
              <p:cNvPr id="4" name="内容占位符 3"/>
              <p:cNvSpPr>
                <a:spLocks noGrp="1" noRot="1" noChangeAspect="1" noMove="1" noResize="1" noEditPoints="1" noAdjustHandles="1" noChangeArrowheads="1" noChangeShapeType="1" noTextEdit="1"/>
              </p:cNvSpPr>
              <p:nvPr>
                <p:ph sz="quarter" idx="1"/>
              </p:nvPr>
            </p:nvSpPr>
            <p:spPr>
              <a:xfrm>
                <a:off x="534519" y="5042034"/>
                <a:ext cx="8545839" cy="1569966"/>
              </a:xfrm>
              <a:blipFill>
                <a:blip r:embed="rId4"/>
                <a:stretch>
                  <a:fillRect l="-143" t="-4264" r="-46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69710352"/>
      </p:ext>
    </p:extLst>
  </p:cSld>
  <p:clrMapOvr>
    <a:masterClrMapping/>
  </p:clrMapOvr>
  <p:transition spd="slow" advTm="8000">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7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9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827" name="Group 3"/>
          <p:cNvGrpSpPr>
            <a:grpSpLocks/>
          </p:cNvGrpSpPr>
          <p:nvPr/>
        </p:nvGrpSpPr>
        <p:grpSpPr bwMode="auto">
          <a:xfrm>
            <a:off x="2279576" y="1628800"/>
            <a:ext cx="7416824" cy="1771650"/>
            <a:chOff x="-3" y="381"/>
            <a:chExt cx="2026" cy="1542"/>
          </a:xfrm>
        </p:grpSpPr>
        <p:grpSp>
          <p:nvGrpSpPr>
            <p:cNvPr id="77828" name="Group 4"/>
            <p:cNvGrpSpPr>
              <a:grpSpLocks/>
            </p:cNvGrpSpPr>
            <p:nvPr/>
          </p:nvGrpSpPr>
          <p:grpSpPr bwMode="auto">
            <a:xfrm>
              <a:off x="0" y="384"/>
              <a:ext cx="2020" cy="1536"/>
              <a:chOff x="0" y="384"/>
              <a:chExt cx="2020" cy="1536"/>
            </a:xfrm>
          </p:grpSpPr>
          <p:grpSp>
            <p:nvGrpSpPr>
              <p:cNvPr id="77829" name="Group 5"/>
              <p:cNvGrpSpPr>
                <a:grpSpLocks/>
              </p:cNvGrpSpPr>
              <p:nvPr/>
            </p:nvGrpSpPr>
            <p:grpSpPr bwMode="auto">
              <a:xfrm>
                <a:off x="0" y="384"/>
                <a:ext cx="638" cy="384"/>
                <a:chOff x="0" y="384"/>
                <a:chExt cx="638" cy="384"/>
              </a:xfrm>
            </p:grpSpPr>
            <p:sp>
              <p:nvSpPr>
                <p:cNvPr id="77830" name="Rectangle 6"/>
                <p:cNvSpPr>
                  <a:spLocks noChangeArrowheads="1"/>
                </p:cNvSpPr>
                <p:nvPr/>
              </p:nvSpPr>
              <p:spPr bwMode="auto">
                <a:xfrm>
                  <a:off x="43" y="384"/>
                  <a:ext cx="55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sz="2400" b="1" dirty="0">
                      <a:latin typeface="宋体" panose="02010600030101010101" pitchFamily="2" charset="-122"/>
                    </a:rPr>
                    <a:t>第</a:t>
                  </a:r>
                  <a:r>
                    <a:rPr lang="en-US" altLang="zh-CN" sz="2400" b="1" dirty="0" err="1">
                      <a:latin typeface="宋体" panose="02010600030101010101" pitchFamily="2" charset="-122"/>
                    </a:rPr>
                    <a:t>i</a:t>
                  </a:r>
                  <a:r>
                    <a:rPr lang="zh-CN" altLang="en-US" sz="2400" b="1" dirty="0">
                      <a:latin typeface="宋体" panose="02010600030101010101" pitchFamily="2" charset="-122"/>
                    </a:rPr>
                    <a:t>年度</a:t>
                  </a:r>
                </a:p>
                <a:p>
                  <a:pPr algn="just" eaLnBrk="0" hangingPunct="0"/>
                  <a:endParaRPr lang="zh-CN" altLang="en-US" sz="2400" b="1" dirty="0">
                    <a:latin typeface="宋体" panose="02010600030101010101" pitchFamily="2" charset="-122"/>
                  </a:endParaRPr>
                </a:p>
              </p:txBody>
            </p:sp>
            <p:sp>
              <p:nvSpPr>
                <p:cNvPr id="77831" name="Rectangle 7"/>
                <p:cNvSpPr>
                  <a:spLocks noChangeArrowheads="1"/>
                </p:cNvSpPr>
                <p:nvPr/>
              </p:nvSpPr>
              <p:spPr bwMode="auto">
                <a:xfrm>
                  <a:off x="0" y="384"/>
                  <a:ext cx="63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77832" name="Group 8"/>
              <p:cNvGrpSpPr>
                <a:grpSpLocks/>
              </p:cNvGrpSpPr>
              <p:nvPr/>
            </p:nvGrpSpPr>
            <p:grpSpPr bwMode="auto">
              <a:xfrm>
                <a:off x="638" y="384"/>
                <a:ext cx="1382" cy="384"/>
                <a:chOff x="638" y="384"/>
                <a:chExt cx="1382" cy="384"/>
              </a:xfrm>
            </p:grpSpPr>
            <p:sp>
              <p:nvSpPr>
                <p:cNvPr id="77833" name="Rectangle 9"/>
                <p:cNvSpPr>
                  <a:spLocks noChangeArrowheads="1"/>
                </p:cNvSpPr>
                <p:nvPr/>
              </p:nvSpPr>
              <p:spPr bwMode="auto">
                <a:xfrm>
                  <a:off x="681" y="384"/>
                  <a:ext cx="129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sz="2400" b="1" dirty="0">
                      <a:latin typeface="宋体" panose="02010600030101010101" pitchFamily="2" charset="-122"/>
                    </a:rPr>
                    <a:t> </a:t>
                  </a:r>
                  <a:r>
                    <a:rPr lang="zh-CN" altLang="en-US" sz="2400" b="1" dirty="0"/>
                    <a:t>1           2         3        4        5</a:t>
                  </a:r>
                </a:p>
              </p:txBody>
            </p:sp>
            <p:sp>
              <p:nvSpPr>
                <p:cNvPr id="77834" name="Rectangle 10"/>
                <p:cNvSpPr>
                  <a:spLocks noChangeArrowheads="1"/>
                </p:cNvSpPr>
                <p:nvPr/>
              </p:nvSpPr>
              <p:spPr bwMode="auto">
                <a:xfrm>
                  <a:off x="638" y="384"/>
                  <a:ext cx="1382"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77835" name="Group 11"/>
              <p:cNvGrpSpPr>
                <a:grpSpLocks/>
              </p:cNvGrpSpPr>
              <p:nvPr/>
            </p:nvGrpSpPr>
            <p:grpSpPr bwMode="auto">
              <a:xfrm>
                <a:off x="0" y="768"/>
                <a:ext cx="638" cy="384"/>
                <a:chOff x="0" y="768"/>
                <a:chExt cx="638" cy="384"/>
              </a:xfrm>
            </p:grpSpPr>
            <p:sp>
              <p:nvSpPr>
                <p:cNvPr id="77836" name="Rectangle 12"/>
                <p:cNvSpPr>
                  <a:spLocks noChangeArrowheads="1"/>
                </p:cNvSpPr>
                <p:nvPr/>
              </p:nvSpPr>
              <p:spPr bwMode="auto">
                <a:xfrm>
                  <a:off x="43" y="768"/>
                  <a:ext cx="55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sz="2400" b="1" dirty="0">
                      <a:latin typeface="宋体" panose="02010600030101010101" pitchFamily="2" charset="-122"/>
                    </a:rPr>
                    <a:t>购置费</a:t>
                  </a:r>
                </a:p>
                <a:p>
                  <a:pPr algn="just" eaLnBrk="0" hangingPunct="0"/>
                  <a:endParaRPr lang="zh-CN" altLang="en-US" sz="2400" b="1" dirty="0">
                    <a:latin typeface="宋体" panose="02010600030101010101" pitchFamily="2" charset="-122"/>
                  </a:endParaRPr>
                </a:p>
              </p:txBody>
            </p:sp>
            <p:sp>
              <p:nvSpPr>
                <p:cNvPr id="77837" name="Rectangle 13"/>
                <p:cNvSpPr>
                  <a:spLocks noChangeArrowheads="1"/>
                </p:cNvSpPr>
                <p:nvPr/>
              </p:nvSpPr>
              <p:spPr bwMode="auto">
                <a:xfrm>
                  <a:off x="0" y="768"/>
                  <a:ext cx="63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77838" name="Group 14"/>
              <p:cNvGrpSpPr>
                <a:grpSpLocks/>
              </p:cNvGrpSpPr>
              <p:nvPr/>
            </p:nvGrpSpPr>
            <p:grpSpPr bwMode="auto">
              <a:xfrm>
                <a:off x="638" y="768"/>
                <a:ext cx="1382" cy="384"/>
                <a:chOff x="638" y="768"/>
                <a:chExt cx="1382" cy="384"/>
              </a:xfrm>
            </p:grpSpPr>
            <p:sp>
              <p:nvSpPr>
                <p:cNvPr id="77839" name="Rectangle 15"/>
                <p:cNvSpPr>
                  <a:spLocks noChangeArrowheads="1"/>
                </p:cNvSpPr>
                <p:nvPr/>
              </p:nvSpPr>
              <p:spPr bwMode="auto">
                <a:xfrm>
                  <a:off x="681" y="768"/>
                  <a:ext cx="129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sz="2400" b="1" dirty="0"/>
                    <a:t> 11         11       12      12      13</a:t>
                  </a:r>
                </a:p>
                <a:p>
                  <a:pPr algn="just" eaLnBrk="0" hangingPunct="0"/>
                  <a:endParaRPr lang="zh-CN" altLang="en-US" sz="2400" b="1" dirty="0">
                    <a:latin typeface="宋体" panose="02010600030101010101" pitchFamily="2" charset="-122"/>
                  </a:endParaRPr>
                </a:p>
              </p:txBody>
            </p:sp>
            <p:sp>
              <p:nvSpPr>
                <p:cNvPr id="77840" name="Rectangle 16"/>
                <p:cNvSpPr>
                  <a:spLocks noChangeArrowheads="1"/>
                </p:cNvSpPr>
                <p:nvPr/>
              </p:nvSpPr>
              <p:spPr bwMode="auto">
                <a:xfrm>
                  <a:off x="638" y="768"/>
                  <a:ext cx="1382"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77841" name="Group 17"/>
              <p:cNvGrpSpPr>
                <a:grpSpLocks/>
              </p:cNvGrpSpPr>
              <p:nvPr/>
            </p:nvGrpSpPr>
            <p:grpSpPr bwMode="auto">
              <a:xfrm>
                <a:off x="0" y="1152"/>
                <a:ext cx="638" cy="384"/>
                <a:chOff x="0" y="1152"/>
                <a:chExt cx="638" cy="384"/>
              </a:xfrm>
            </p:grpSpPr>
            <p:sp>
              <p:nvSpPr>
                <p:cNvPr id="77842" name="Rectangle 18"/>
                <p:cNvSpPr>
                  <a:spLocks noChangeArrowheads="1"/>
                </p:cNvSpPr>
                <p:nvPr/>
              </p:nvSpPr>
              <p:spPr bwMode="auto">
                <a:xfrm>
                  <a:off x="43" y="1152"/>
                  <a:ext cx="55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sz="2400" b="1" dirty="0">
                      <a:latin typeface="宋体" panose="02010600030101010101" pitchFamily="2" charset="-122"/>
                    </a:rPr>
                    <a:t>设备役龄</a:t>
                  </a:r>
                </a:p>
                <a:p>
                  <a:pPr algn="just" eaLnBrk="0" hangingPunct="0"/>
                  <a:endParaRPr lang="zh-CN" altLang="en-US" sz="2400" b="1" dirty="0">
                    <a:latin typeface="宋体" panose="02010600030101010101" pitchFamily="2" charset="-122"/>
                  </a:endParaRPr>
                </a:p>
              </p:txBody>
            </p:sp>
            <p:sp>
              <p:nvSpPr>
                <p:cNvPr id="77843" name="Rectangle 19"/>
                <p:cNvSpPr>
                  <a:spLocks noChangeArrowheads="1"/>
                </p:cNvSpPr>
                <p:nvPr/>
              </p:nvSpPr>
              <p:spPr bwMode="auto">
                <a:xfrm>
                  <a:off x="0" y="1152"/>
                  <a:ext cx="63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77844" name="Group 20"/>
              <p:cNvGrpSpPr>
                <a:grpSpLocks/>
              </p:cNvGrpSpPr>
              <p:nvPr/>
            </p:nvGrpSpPr>
            <p:grpSpPr bwMode="auto">
              <a:xfrm>
                <a:off x="638" y="1152"/>
                <a:ext cx="1382" cy="384"/>
                <a:chOff x="638" y="1152"/>
                <a:chExt cx="1382" cy="384"/>
              </a:xfrm>
            </p:grpSpPr>
            <p:sp>
              <p:nvSpPr>
                <p:cNvPr id="77845" name="Rectangle 21"/>
                <p:cNvSpPr>
                  <a:spLocks noChangeArrowheads="1"/>
                </p:cNvSpPr>
                <p:nvPr/>
              </p:nvSpPr>
              <p:spPr bwMode="auto">
                <a:xfrm>
                  <a:off x="681" y="1152"/>
                  <a:ext cx="129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sz="2400" b="1" dirty="0"/>
                    <a:t>0-1       1-2      2-3     3-4     4-5</a:t>
                  </a:r>
                  <a:endParaRPr lang="zh-CN" altLang="en-US" sz="2400" b="1" dirty="0">
                    <a:latin typeface="宋体" panose="02010600030101010101" pitchFamily="2" charset="-122"/>
                  </a:endParaRPr>
                </a:p>
              </p:txBody>
            </p:sp>
            <p:sp>
              <p:nvSpPr>
                <p:cNvPr id="77846" name="Rectangle 22"/>
                <p:cNvSpPr>
                  <a:spLocks noChangeArrowheads="1"/>
                </p:cNvSpPr>
                <p:nvPr/>
              </p:nvSpPr>
              <p:spPr bwMode="auto">
                <a:xfrm>
                  <a:off x="638" y="1152"/>
                  <a:ext cx="1382"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77847" name="Group 23"/>
              <p:cNvGrpSpPr>
                <a:grpSpLocks/>
              </p:cNvGrpSpPr>
              <p:nvPr/>
            </p:nvGrpSpPr>
            <p:grpSpPr bwMode="auto">
              <a:xfrm>
                <a:off x="0" y="1536"/>
                <a:ext cx="638" cy="384"/>
                <a:chOff x="0" y="1536"/>
                <a:chExt cx="638" cy="384"/>
              </a:xfrm>
            </p:grpSpPr>
            <p:sp>
              <p:nvSpPr>
                <p:cNvPr id="77848" name="Rectangle 24"/>
                <p:cNvSpPr>
                  <a:spLocks noChangeArrowheads="1"/>
                </p:cNvSpPr>
                <p:nvPr/>
              </p:nvSpPr>
              <p:spPr bwMode="auto">
                <a:xfrm>
                  <a:off x="43" y="1536"/>
                  <a:ext cx="55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sz="2400" b="1" dirty="0">
                      <a:latin typeface="宋体" panose="02010600030101010101" pitchFamily="2" charset="-122"/>
                    </a:rPr>
                    <a:t>维修费用</a:t>
                  </a:r>
                </a:p>
                <a:p>
                  <a:pPr algn="just" eaLnBrk="0" hangingPunct="0"/>
                  <a:endParaRPr lang="zh-CN" altLang="en-US" sz="2400" b="1" dirty="0">
                    <a:latin typeface="宋体" panose="02010600030101010101" pitchFamily="2" charset="-122"/>
                  </a:endParaRPr>
                </a:p>
              </p:txBody>
            </p:sp>
            <p:sp>
              <p:nvSpPr>
                <p:cNvPr id="77849" name="Rectangle 25"/>
                <p:cNvSpPr>
                  <a:spLocks noChangeArrowheads="1"/>
                </p:cNvSpPr>
                <p:nvPr/>
              </p:nvSpPr>
              <p:spPr bwMode="auto">
                <a:xfrm>
                  <a:off x="0" y="1536"/>
                  <a:ext cx="63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77850" name="Group 26"/>
              <p:cNvGrpSpPr>
                <a:grpSpLocks/>
              </p:cNvGrpSpPr>
              <p:nvPr/>
            </p:nvGrpSpPr>
            <p:grpSpPr bwMode="auto">
              <a:xfrm>
                <a:off x="638" y="1536"/>
                <a:ext cx="1382" cy="384"/>
                <a:chOff x="638" y="1536"/>
                <a:chExt cx="1382" cy="384"/>
              </a:xfrm>
            </p:grpSpPr>
            <p:sp>
              <p:nvSpPr>
                <p:cNvPr id="77851" name="Rectangle 27"/>
                <p:cNvSpPr>
                  <a:spLocks noChangeArrowheads="1"/>
                </p:cNvSpPr>
                <p:nvPr/>
              </p:nvSpPr>
              <p:spPr bwMode="auto">
                <a:xfrm>
                  <a:off x="681" y="1536"/>
                  <a:ext cx="129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sz="2400" b="1" dirty="0">
                      <a:latin typeface="宋体" panose="02010600030101010101" pitchFamily="2" charset="-122"/>
                    </a:rPr>
                    <a:t> </a:t>
                  </a:r>
                  <a:r>
                    <a:rPr lang="zh-CN" altLang="en-US" sz="2400" b="1" dirty="0"/>
                    <a:t>5           6         8       11      18</a:t>
                  </a:r>
                </a:p>
              </p:txBody>
            </p:sp>
            <p:sp>
              <p:nvSpPr>
                <p:cNvPr id="77852" name="Rectangle 28"/>
                <p:cNvSpPr>
                  <a:spLocks noChangeArrowheads="1"/>
                </p:cNvSpPr>
                <p:nvPr/>
              </p:nvSpPr>
              <p:spPr bwMode="auto">
                <a:xfrm>
                  <a:off x="638" y="1536"/>
                  <a:ext cx="1382"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sp>
          <p:nvSpPr>
            <p:cNvPr id="77853" name="Rectangle 29"/>
            <p:cNvSpPr>
              <a:spLocks noChangeArrowheads="1"/>
            </p:cNvSpPr>
            <p:nvPr/>
          </p:nvSpPr>
          <p:spPr bwMode="auto">
            <a:xfrm>
              <a:off x="-3" y="381"/>
              <a:ext cx="2026" cy="1542"/>
            </a:xfrm>
            <a:prstGeom prst="rect">
              <a:avLst/>
            </a:prstGeom>
            <a:noFill/>
            <a:ln w="11112">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sp>
        <p:nvSpPr>
          <p:cNvPr id="2" name="标题 1"/>
          <p:cNvSpPr>
            <a:spLocks noGrp="1"/>
          </p:cNvSpPr>
          <p:nvPr>
            <p:ph type="title"/>
          </p:nvPr>
        </p:nvSpPr>
        <p:spPr/>
        <p:txBody>
          <a:bodyPr/>
          <a:lstStyle/>
          <a:p>
            <a:r>
              <a:rPr lang="zh-CN" altLang="en-US" sz="3600" dirty="0"/>
              <a:t>例</a:t>
            </a:r>
            <a:r>
              <a:rPr lang="en-US" altLang="zh-CN" sz="3600" dirty="0"/>
              <a:t>:</a:t>
            </a:r>
            <a:r>
              <a:rPr lang="zh-CN" altLang="en-US" sz="3600" dirty="0"/>
              <a:t>求5年内，哪些年初购置新设备，使5年内的总费用最小。</a:t>
            </a:r>
          </a:p>
        </p:txBody>
      </p:sp>
      <p:sp>
        <p:nvSpPr>
          <p:cNvPr id="3" name="内容占位符 2"/>
          <p:cNvSpPr>
            <a:spLocks noGrp="1"/>
          </p:cNvSpPr>
          <p:nvPr>
            <p:ph sz="quarter" idx="1"/>
          </p:nvPr>
        </p:nvSpPr>
        <p:spPr>
          <a:xfrm>
            <a:off x="2018601" y="3551566"/>
            <a:ext cx="8153400" cy="2037674"/>
          </a:xfrm>
        </p:spPr>
        <p:txBody>
          <a:bodyPr/>
          <a:lstStyle/>
          <a:p>
            <a:pPr marL="0" indent="0">
              <a:spcBef>
                <a:spcPct val="20000"/>
              </a:spcBef>
              <a:buNone/>
            </a:pPr>
            <a:r>
              <a:rPr lang="zh-CN" altLang="en-US" sz="2400" dirty="0"/>
              <a:t>解：</a:t>
            </a:r>
            <a:r>
              <a:rPr lang="en-US" altLang="zh-CN" sz="2400" dirty="0"/>
              <a:t>(</a:t>
            </a:r>
            <a:r>
              <a:rPr lang="zh-CN" altLang="en-US" sz="2400" dirty="0"/>
              <a:t>1</a:t>
            </a:r>
            <a:r>
              <a:rPr lang="en-US" altLang="zh-CN" sz="2400" dirty="0"/>
              <a:t>)</a:t>
            </a:r>
            <a:r>
              <a:rPr lang="zh-CN" altLang="en-US" sz="2400" dirty="0"/>
              <a:t>分析：可行的购置方案</a:t>
            </a:r>
            <a:r>
              <a:rPr lang="en-US" altLang="zh-CN" sz="2400" dirty="0"/>
              <a:t>(</a:t>
            </a:r>
            <a:r>
              <a:rPr lang="zh-CN" altLang="en-US" sz="2400" dirty="0">
                <a:solidFill>
                  <a:srgbClr val="FF0000"/>
                </a:solidFill>
              </a:rPr>
              <a:t>更新计划</a:t>
            </a:r>
            <a:r>
              <a:rPr lang="en-US" altLang="zh-CN" sz="2400" dirty="0"/>
              <a:t>)</a:t>
            </a:r>
            <a:r>
              <a:rPr lang="zh-CN" altLang="en-US" sz="2400" dirty="0"/>
              <a:t>是很多的，</a:t>
            </a:r>
          </a:p>
          <a:p>
            <a:pPr marL="0" indent="0" algn="just">
              <a:spcBef>
                <a:spcPct val="20000"/>
              </a:spcBef>
              <a:buNone/>
            </a:pPr>
            <a:r>
              <a:rPr lang="zh-CN" altLang="en-US" sz="2400" dirty="0"/>
              <a:t>  如： 1</a:t>
            </a:r>
            <a:r>
              <a:rPr lang="en-US" altLang="zh-CN" sz="2400" dirty="0"/>
              <a:t>)</a:t>
            </a:r>
            <a:r>
              <a:rPr lang="zh-CN" altLang="en-US" sz="2400" dirty="0">
                <a:solidFill>
                  <a:srgbClr val="FF0000"/>
                </a:solidFill>
              </a:rPr>
              <a:t>每年购置一台新的</a:t>
            </a:r>
            <a:r>
              <a:rPr lang="zh-CN" altLang="en-US" sz="2400" dirty="0"/>
              <a:t>，则对应的费用为：</a:t>
            </a:r>
          </a:p>
          <a:p>
            <a:pPr marL="0" indent="0" algn="ctr">
              <a:spcBef>
                <a:spcPct val="20000"/>
              </a:spcBef>
              <a:buNone/>
            </a:pPr>
            <a:r>
              <a:rPr lang="zh-CN" altLang="en-US" sz="2400" dirty="0">
                <a:solidFill>
                  <a:schemeClr val="accent2"/>
                </a:solidFill>
              </a:rPr>
              <a:t>11+11+12+12+13 +</a:t>
            </a:r>
            <a:r>
              <a:rPr lang="zh-CN" altLang="en-US" sz="2400" dirty="0">
                <a:solidFill>
                  <a:srgbClr val="FF0000"/>
                </a:solidFill>
              </a:rPr>
              <a:t>5+5+5+5+5</a:t>
            </a:r>
            <a:r>
              <a:rPr lang="zh-CN" altLang="en-US" sz="2400" dirty="0">
                <a:solidFill>
                  <a:schemeClr val="accent2"/>
                </a:solidFill>
              </a:rPr>
              <a:t> = 84</a:t>
            </a:r>
          </a:p>
          <a:p>
            <a:pPr marL="0" indent="0" algn="just">
              <a:spcBef>
                <a:spcPct val="20000"/>
              </a:spcBef>
              <a:buNone/>
            </a:pPr>
            <a:r>
              <a:rPr lang="zh-CN" altLang="en-US" sz="2400" dirty="0"/>
              <a:t>       2 </a:t>
            </a:r>
            <a:r>
              <a:rPr lang="en-US" altLang="zh-CN" sz="2400" dirty="0"/>
              <a:t>)</a:t>
            </a:r>
            <a:r>
              <a:rPr lang="zh-CN" altLang="en-US" sz="2400" dirty="0">
                <a:solidFill>
                  <a:srgbClr val="FF0000"/>
                </a:solidFill>
              </a:rPr>
              <a:t>第一年购置新的，一直用到第五年年底</a:t>
            </a:r>
            <a:r>
              <a:rPr lang="zh-CN" altLang="en-US" sz="2400" dirty="0"/>
              <a:t>，则总费用为：</a:t>
            </a:r>
            <a:r>
              <a:rPr lang="zh-CN" altLang="en-US" sz="2400" dirty="0">
                <a:solidFill>
                  <a:schemeClr val="accent2"/>
                </a:solidFill>
              </a:rPr>
              <a:t> 11+</a:t>
            </a:r>
            <a:r>
              <a:rPr lang="zh-CN" altLang="en-US" sz="2400" dirty="0">
                <a:solidFill>
                  <a:srgbClr val="FF0000"/>
                </a:solidFill>
              </a:rPr>
              <a:t>5+6+8+11+18</a:t>
            </a:r>
            <a:r>
              <a:rPr lang="zh-CN" altLang="en-US" sz="2400" dirty="0">
                <a:solidFill>
                  <a:schemeClr val="accent2"/>
                </a:solidFill>
              </a:rPr>
              <a:t> = 59</a:t>
            </a:r>
            <a:r>
              <a:rPr lang="zh-CN" altLang="en-US" sz="2400" dirty="0"/>
              <a:t> </a:t>
            </a:r>
          </a:p>
          <a:p>
            <a:pPr marL="0" indent="0">
              <a:spcBef>
                <a:spcPct val="20000"/>
              </a:spcBef>
              <a:buNone/>
            </a:pPr>
            <a:r>
              <a:rPr lang="zh-CN" altLang="en-US" sz="2400" dirty="0"/>
              <a:t>       显然不同的方案对应不同的费用。 </a:t>
            </a:r>
            <a:r>
              <a:rPr lang="en-US" altLang="zh-CN" sz="2400" dirty="0"/>
              <a:t>(</a:t>
            </a:r>
            <a:r>
              <a:rPr lang="zh-CN" altLang="en-US" sz="2400" dirty="0">
                <a:solidFill>
                  <a:srgbClr val="FF0000"/>
                </a:solidFill>
              </a:rPr>
              <a:t>容易把维修费的算法搞错</a:t>
            </a:r>
            <a:r>
              <a:rPr lang="en-US" altLang="zh-CN" sz="2400" dirty="0"/>
              <a:t>)</a:t>
            </a:r>
            <a:endParaRPr lang="zh-CN" altLang="en-US" sz="2400" dirty="0"/>
          </a:p>
        </p:txBody>
      </p:sp>
    </p:spTree>
    <p:extLst>
      <p:ext uri="{BB962C8B-B14F-4D97-AF65-F5344CB8AC3E}">
        <p14:creationId xmlns:p14="http://schemas.microsoft.com/office/powerpoint/2010/main" val="3379316885"/>
      </p:ext>
    </p:extLst>
  </p:cSld>
  <p:clrMapOvr>
    <a:masterClrMapping/>
  </p:clrMapOvr>
  <p:transition spd="slow" advTm="8000">
    <p:zoom/>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续</a:t>
            </a:r>
          </a:p>
        </p:txBody>
      </p:sp>
      <p:sp>
        <p:nvSpPr>
          <p:cNvPr id="3" name="内容占位符 2"/>
          <p:cNvSpPr>
            <a:spLocks noGrp="1"/>
          </p:cNvSpPr>
          <p:nvPr>
            <p:ph sz="quarter" idx="1"/>
          </p:nvPr>
        </p:nvSpPr>
        <p:spPr/>
        <p:txBody>
          <a:bodyPr/>
          <a:lstStyle/>
          <a:p>
            <a:pPr marL="0" indent="0" algn="just">
              <a:spcBef>
                <a:spcPct val="20000"/>
              </a:spcBef>
              <a:buNone/>
            </a:pPr>
            <a:r>
              <a:rPr lang="en-US" altLang="zh-CN" sz="2400" dirty="0"/>
              <a:t>(</a:t>
            </a:r>
            <a:r>
              <a:rPr lang="zh-CN" altLang="en-US" sz="2400" dirty="0"/>
              <a:t>2</a:t>
            </a:r>
            <a:r>
              <a:rPr lang="en-US" altLang="zh-CN" sz="2400" dirty="0"/>
              <a:t>)</a:t>
            </a:r>
            <a:r>
              <a:rPr lang="zh-CN" altLang="en-US" sz="2400" dirty="0"/>
              <a:t>方法：将此问题用一个赋权有向图来描述，然后求这个赋权有向图的最短路。</a:t>
            </a:r>
          </a:p>
          <a:p>
            <a:pPr marL="0" indent="0" algn="just">
              <a:spcBef>
                <a:spcPct val="20000"/>
              </a:spcBef>
              <a:buNone/>
            </a:pPr>
            <a:r>
              <a:rPr lang="zh-CN" altLang="en-US" sz="2400" dirty="0"/>
              <a:t>  求解步骤：</a:t>
            </a:r>
          </a:p>
          <a:p>
            <a:pPr marL="0" indent="0" algn="just">
              <a:spcBef>
                <a:spcPct val="20000"/>
              </a:spcBef>
              <a:buNone/>
            </a:pPr>
            <a:r>
              <a:rPr lang="zh-CN" altLang="en-US" sz="2400" dirty="0"/>
              <a:t>    1</a:t>
            </a:r>
            <a:r>
              <a:rPr lang="en-US" altLang="zh-CN" sz="2400" dirty="0"/>
              <a:t>)</a:t>
            </a:r>
            <a:r>
              <a:rPr lang="zh-CN" altLang="en-US" sz="2400" dirty="0"/>
              <a:t>画赋权有向图：</a:t>
            </a:r>
          </a:p>
          <a:p>
            <a:pPr marL="0" indent="0" algn="just">
              <a:spcBef>
                <a:spcPct val="20000"/>
              </a:spcBef>
              <a:buNone/>
            </a:pPr>
            <a:r>
              <a:rPr lang="zh-CN" altLang="en-US" sz="2400" dirty="0"/>
              <a:t>     设 </a:t>
            </a:r>
            <a:r>
              <a:rPr lang="en-US" altLang="zh-CN" sz="2400" dirty="0"/>
              <a:t>V</a:t>
            </a:r>
            <a:r>
              <a:rPr lang="en-US" altLang="zh-CN" sz="2400" baseline="-30000" dirty="0"/>
              <a:t>i</a:t>
            </a:r>
            <a:r>
              <a:rPr lang="en-US" altLang="zh-CN" sz="2400" dirty="0"/>
              <a:t> </a:t>
            </a:r>
            <a:r>
              <a:rPr lang="zh-CN" altLang="en-US" sz="2400" dirty="0"/>
              <a:t>表示第</a:t>
            </a:r>
            <a:r>
              <a:rPr lang="en-US" altLang="zh-CN" sz="2400" dirty="0" err="1"/>
              <a:t>i</a:t>
            </a:r>
            <a:r>
              <a:rPr lang="zh-CN" altLang="en-US" sz="2400" dirty="0"/>
              <a:t>年初，</a:t>
            </a:r>
            <a:r>
              <a:rPr lang="en-US" altLang="zh-CN" sz="2400" dirty="0"/>
              <a:t>(V</a:t>
            </a:r>
            <a:r>
              <a:rPr lang="en-US" altLang="zh-CN" sz="2400" baseline="-30000" dirty="0"/>
              <a:t>i</a:t>
            </a:r>
            <a:r>
              <a:rPr lang="en-US" altLang="zh-CN" sz="2400" dirty="0"/>
              <a:t> ,</a:t>
            </a:r>
            <a:r>
              <a:rPr lang="en-US" altLang="zh-CN" sz="2400" dirty="0" err="1"/>
              <a:t>V</a:t>
            </a:r>
            <a:r>
              <a:rPr lang="en-US" altLang="zh-CN" sz="2400" baseline="-30000" dirty="0" err="1"/>
              <a:t>j</a:t>
            </a:r>
            <a:r>
              <a:rPr lang="en-US" altLang="zh-CN" sz="2400" dirty="0"/>
              <a:t> )</a:t>
            </a:r>
            <a:r>
              <a:rPr lang="zh-CN" altLang="en-US" sz="2400" dirty="0"/>
              <a:t>表示第</a:t>
            </a:r>
            <a:r>
              <a:rPr lang="en-US" altLang="zh-CN" sz="2400" dirty="0" err="1"/>
              <a:t>i</a:t>
            </a:r>
            <a:r>
              <a:rPr lang="en-US" altLang="zh-CN" sz="2400" dirty="0"/>
              <a:t> </a:t>
            </a:r>
            <a:r>
              <a:rPr lang="zh-CN" altLang="en-US" sz="2400" dirty="0"/>
              <a:t>年初购买新设备用到第</a:t>
            </a:r>
            <a:r>
              <a:rPr lang="en-US" altLang="zh-CN" sz="2400" dirty="0"/>
              <a:t>j</a:t>
            </a:r>
            <a:r>
              <a:rPr lang="zh-CN" altLang="en-US" sz="2400" dirty="0"/>
              <a:t>年初</a:t>
            </a:r>
            <a:r>
              <a:rPr lang="en-US" altLang="zh-CN" sz="2400" dirty="0"/>
              <a:t>(j-1</a:t>
            </a:r>
            <a:r>
              <a:rPr lang="zh-CN" altLang="en-US" sz="2400" dirty="0"/>
              <a:t>年底</a:t>
            </a:r>
            <a:r>
              <a:rPr lang="en-US" altLang="zh-CN" sz="2400" dirty="0"/>
              <a:t>)</a:t>
            </a:r>
            <a:r>
              <a:rPr lang="zh-CN" altLang="en-US" sz="2400" dirty="0"/>
              <a:t>，而</a:t>
            </a:r>
            <a:r>
              <a:rPr lang="en-US" altLang="zh-CN" sz="2400" dirty="0"/>
              <a:t>W</a:t>
            </a:r>
            <a:r>
              <a:rPr lang="en-US" altLang="zh-CN" sz="2400" baseline="-30000" dirty="0"/>
              <a:t>i j</a:t>
            </a:r>
            <a:r>
              <a:rPr lang="en-US" altLang="zh-CN" sz="2400" dirty="0"/>
              <a:t> </a:t>
            </a:r>
            <a:r>
              <a:rPr lang="zh-CN" altLang="en-US" sz="2400" dirty="0"/>
              <a:t>表示相应费用，则5年的一个更新计划相当于从</a:t>
            </a:r>
            <a:r>
              <a:rPr lang="en-US" altLang="zh-CN" sz="2400" dirty="0"/>
              <a:t>V</a:t>
            </a:r>
            <a:r>
              <a:rPr lang="en-US" altLang="zh-CN" sz="2400" baseline="-30000" dirty="0"/>
              <a:t>1</a:t>
            </a:r>
            <a:r>
              <a:rPr lang="en-US" altLang="zh-CN" sz="2400" dirty="0"/>
              <a:t> </a:t>
            </a:r>
            <a:r>
              <a:rPr lang="zh-CN" altLang="en-US" sz="2400" dirty="0"/>
              <a:t>到</a:t>
            </a:r>
            <a:r>
              <a:rPr lang="en-US" altLang="zh-CN" sz="2400" dirty="0"/>
              <a:t>V</a:t>
            </a:r>
            <a:r>
              <a:rPr lang="en-US" altLang="zh-CN" sz="2400" baseline="-30000" dirty="0"/>
              <a:t>6</a:t>
            </a:r>
            <a:r>
              <a:rPr lang="zh-CN" altLang="en-US" sz="2400" dirty="0"/>
              <a:t>的一条路。 </a:t>
            </a:r>
          </a:p>
          <a:p>
            <a:pPr marL="0" indent="0">
              <a:spcBef>
                <a:spcPct val="20000"/>
              </a:spcBef>
              <a:buNone/>
            </a:pPr>
            <a:r>
              <a:rPr lang="zh-CN" altLang="en-US" sz="2400" dirty="0"/>
              <a:t>    2</a:t>
            </a:r>
            <a:r>
              <a:rPr lang="en-US" altLang="zh-CN" sz="2400" dirty="0"/>
              <a:t>)</a:t>
            </a:r>
            <a:r>
              <a:rPr lang="zh-CN" altLang="en-US" sz="2400" dirty="0"/>
              <a:t>求解</a:t>
            </a:r>
            <a:r>
              <a:rPr lang="en-US" altLang="zh-CN" sz="2400" dirty="0"/>
              <a:t>(</a:t>
            </a:r>
            <a:r>
              <a:rPr lang="zh-CN" altLang="en-US" sz="2400" dirty="0"/>
              <a:t>标号法</a:t>
            </a:r>
            <a:r>
              <a:rPr lang="en-US" altLang="zh-CN" sz="2400" dirty="0"/>
              <a:t>)</a:t>
            </a:r>
            <a:r>
              <a:rPr lang="zh-CN" altLang="en-US" sz="2400" dirty="0"/>
              <a:t> </a:t>
            </a:r>
          </a:p>
          <a:p>
            <a:pPr marL="0" indent="0">
              <a:buNone/>
            </a:pPr>
            <a:endParaRPr lang="zh-CN" altLang="en-US" sz="2400" dirty="0"/>
          </a:p>
        </p:txBody>
      </p:sp>
    </p:spTree>
    <p:extLst>
      <p:ext uri="{BB962C8B-B14F-4D97-AF65-F5344CB8AC3E}">
        <p14:creationId xmlns:p14="http://schemas.microsoft.com/office/powerpoint/2010/main" val="1754784752"/>
      </p:ext>
    </p:extLst>
  </p:cSld>
  <p:clrMapOvr>
    <a:masterClrMapping/>
  </p:clrMapOvr>
  <p:transition spd="slow" advTm="8000">
    <p:zoom/>
  </p:transition>
</p:sld>
</file>

<file path=ppt/slides/slide1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续</a:t>
            </a:r>
          </a:p>
        </p:txBody>
      </p:sp>
      <p:sp>
        <p:nvSpPr>
          <p:cNvPr id="80899" name="Rectangle 3"/>
          <p:cNvSpPr>
            <a:spLocks noGrp="1" noChangeArrowheads="1"/>
          </p:cNvSpPr>
          <p:nvPr>
            <p:ph sz="quarter" idx="1"/>
          </p:nvPr>
        </p:nvSpPr>
        <p:spPr>
          <a:xfrm>
            <a:off x="2106286" y="1723958"/>
            <a:ext cx="9131557" cy="1853063"/>
          </a:xfrm>
          <a:noFill/>
        </p:spPr>
        <p:txBody>
          <a:bodyPr>
            <a:noAutofit/>
          </a:bodyPr>
          <a:lstStyle/>
          <a:p>
            <a:pPr marL="0" indent="0" algn="just">
              <a:lnSpc>
                <a:spcPct val="90000"/>
              </a:lnSpc>
              <a:buNone/>
            </a:pPr>
            <a:r>
              <a:rPr lang="en-US" altLang="zh-CN" sz="2400" dirty="0">
                <a:latin typeface="Arial" panose="020B0604020202020204" pitchFamily="34" charset="0"/>
                <a:cs typeface="Arial" panose="020B0604020202020204" pitchFamily="34" charset="0"/>
              </a:rPr>
              <a:t>W</a:t>
            </a:r>
            <a:r>
              <a:rPr lang="en-US" altLang="zh-CN" sz="2400" baseline="-30000" dirty="0">
                <a:latin typeface="Arial" panose="020B0604020202020204" pitchFamily="34" charset="0"/>
                <a:cs typeface="Arial" panose="020B0604020202020204" pitchFamily="34" charset="0"/>
              </a:rPr>
              <a:t>12</a:t>
            </a:r>
            <a:r>
              <a:rPr lang="en-US" altLang="zh-CN" sz="2400" dirty="0">
                <a:latin typeface="Arial" panose="020B0604020202020204" pitchFamily="34" charset="0"/>
                <a:cs typeface="Arial" panose="020B0604020202020204" pitchFamily="34" charset="0"/>
              </a:rPr>
              <a:t> =11+5=16</a:t>
            </a:r>
          </a:p>
          <a:p>
            <a:pPr marL="0" indent="0" algn="just">
              <a:lnSpc>
                <a:spcPct val="90000"/>
              </a:lnSpc>
              <a:buNone/>
            </a:pPr>
            <a:r>
              <a:rPr lang="en-US" altLang="zh-CN" sz="2400" dirty="0">
                <a:latin typeface="Arial" panose="020B0604020202020204" pitchFamily="34" charset="0"/>
                <a:cs typeface="Arial" panose="020B0604020202020204" pitchFamily="34" charset="0"/>
              </a:rPr>
              <a:t>W</a:t>
            </a:r>
            <a:r>
              <a:rPr lang="en-US" altLang="zh-CN" sz="2400" baseline="-30000" dirty="0">
                <a:latin typeface="Arial" panose="020B0604020202020204" pitchFamily="34" charset="0"/>
                <a:cs typeface="Arial" panose="020B0604020202020204" pitchFamily="34" charset="0"/>
              </a:rPr>
              <a:t>13</a:t>
            </a:r>
            <a:r>
              <a:rPr lang="en-US" altLang="zh-CN" sz="2400" dirty="0">
                <a:latin typeface="Arial" panose="020B0604020202020204" pitchFamily="34" charset="0"/>
                <a:cs typeface="Arial" panose="020B0604020202020204" pitchFamily="34" charset="0"/>
              </a:rPr>
              <a:t> =11+5+6=22</a:t>
            </a:r>
          </a:p>
          <a:p>
            <a:pPr marL="0" indent="0" algn="just">
              <a:lnSpc>
                <a:spcPct val="90000"/>
              </a:lnSpc>
              <a:buNone/>
            </a:pPr>
            <a:r>
              <a:rPr lang="en-US" altLang="zh-CN" sz="2400" dirty="0">
                <a:latin typeface="Arial" panose="020B0604020202020204" pitchFamily="34" charset="0"/>
                <a:cs typeface="Arial" panose="020B0604020202020204" pitchFamily="34" charset="0"/>
              </a:rPr>
              <a:t>W</a:t>
            </a:r>
            <a:r>
              <a:rPr lang="en-US" altLang="zh-CN" sz="2400" baseline="-30000" dirty="0">
                <a:latin typeface="Arial" panose="020B0604020202020204" pitchFamily="34" charset="0"/>
                <a:cs typeface="Arial" panose="020B0604020202020204" pitchFamily="34" charset="0"/>
              </a:rPr>
              <a:t>14</a:t>
            </a:r>
            <a:r>
              <a:rPr lang="en-US" altLang="zh-CN" sz="2400" dirty="0">
                <a:latin typeface="Arial" panose="020B0604020202020204" pitchFamily="34" charset="0"/>
                <a:cs typeface="Arial" panose="020B0604020202020204" pitchFamily="34" charset="0"/>
              </a:rPr>
              <a:t> =11+5+6+8=30</a:t>
            </a:r>
          </a:p>
          <a:p>
            <a:pPr marL="0" indent="0" algn="just">
              <a:lnSpc>
                <a:spcPct val="90000"/>
              </a:lnSpc>
              <a:buNone/>
            </a:pPr>
            <a:r>
              <a:rPr lang="en-US" altLang="zh-CN" sz="2400" dirty="0">
                <a:latin typeface="Arial" panose="020B0604020202020204" pitchFamily="34" charset="0"/>
                <a:cs typeface="Arial" panose="020B0604020202020204" pitchFamily="34" charset="0"/>
              </a:rPr>
              <a:t>W</a:t>
            </a:r>
            <a:r>
              <a:rPr lang="en-US" altLang="zh-CN" sz="2400" baseline="-30000" dirty="0">
                <a:latin typeface="Arial" panose="020B0604020202020204" pitchFamily="34" charset="0"/>
                <a:cs typeface="Arial" panose="020B0604020202020204" pitchFamily="34" charset="0"/>
              </a:rPr>
              <a:t>15</a:t>
            </a:r>
            <a:r>
              <a:rPr lang="en-US" altLang="zh-CN" sz="2400" dirty="0">
                <a:latin typeface="Arial" panose="020B0604020202020204" pitchFamily="34" charset="0"/>
                <a:cs typeface="Arial" panose="020B0604020202020204" pitchFamily="34" charset="0"/>
              </a:rPr>
              <a:t> =11+5+6+8+11=41</a:t>
            </a:r>
          </a:p>
          <a:p>
            <a:pPr marL="0" indent="0">
              <a:lnSpc>
                <a:spcPct val="90000"/>
              </a:lnSpc>
              <a:buNone/>
            </a:pPr>
            <a:r>
              <a:rPr lang="en-US" altLang="zh-CN" sz="2400" dirty="0">
                <a:latin typeface="Arial" panose="020B0604020202020204" pitchFamily="34" charset="0"/>
                <a:cs typeface="Arial" panose="020B0604020202020204" pitchFamily="34" charset="0"/>
              </a:rPr>
              <a:t>W</a:t>
            </a:r>
            <a:r>
              <a:rPr lang="en-US" altLang="zh-CN" sz="2400" baseline="-30000" dirty="0">
                <a:latin typeface="Arial" panose="020B0604020202020204" pitchFamily="34" charset="0"/>
                <a:cs typeface="Arial" panose="020B0604020202020204" pitchFamily="34" charset="0"/>
              </a:rPr>
              <a:t>16</a:t>
            </a:r>
            <a:r>
              <a:rPr lang="en-US" altLang="zh-CN" sz="2400" dirty="0">
                <a:latin typeface="Arial" panose="020B0604020202020204" pitchFamily="34" charset="0"/>
                <a:cs typeface="Arial" panose="020B0604020202020204" pitchFamily="34" charset="0"/>
              </a:rPr>
              <a:t> =11+5+6++8+11+18=59 </a:t>
            </a:r>
          </a:p>
        </p:txBody>
      </p:sp>
      <p:sp>
        <p:nvSpPr>
          <p:cNvPr id="80900" name="Text Box 4"/>
          <p:cNvSpPr txBox="1">
            <a:spLocks noChangeArrowheads="1"/>
          </p:cNvSpPr>
          <p:nvPr/>
        </p:nvSpPr>
        <p:spPr bwMode="auto">
          <a:xfrm>
            <a:off x="6672064" y="1664681"/>
            <a:ext cx="3645650" cy="2123658"/>
          </a:xfrm>
          <a:prstGeom prst="rect">
            <a:avLst/>
          </a:prstGeom>
          <a:noFill/>
          <a:ln>
            <a:noFill/>
          </a:ln>
          <a:effectLst/>
        </p:spPr>
        <p:txBody>
          <a:bodyPr wrap="square">
            <a:spAutoFit/>
          </a:bodyPr>
          <a:lstStyle/>
          <a:p>
            <a:pPr algn="just">
              <a:spcBef>
                <a:spcPct val="50000"/>
              </a:spcBef>
            </a:pPr>
            <a:r>
              <a:rPr lang="en-US" altLang="zh-CN" sz="2400" b="1" dirty="0"/>
              <a:t>W</a:t>
            </a:r>
            <a:r>
              <a:rPr lang="en-US" altLang="zh-CN" sz="2400" b="1" baseline="-30000" dirty="0"/>
              <a:t>23</a:t>
            </a:r>
            <a:r>
              <a:rPr lang="en-US" altLang="zh-CN" sz="2400" b="1" dirty="0"/>
              <a:t> =11+5=16           </a:t>
            </a:r>
          </a:p>
          <a:p>
            <a:pPr algn="just">
              <a:spcBef>
                <a:spcPct val="50000"/>
              </a:spcBef>
            </a:pPr>
            <a:r>
              <a:rPr lang="en-US" altLang="zh-CN" sz="2400" b="1" dirty="0"/>
              <a:t>W</a:t>
            </a:r>
            <a:r>
              <a:rPr lang="en-US" altLang="zh-CN" sz="2400" b="1" baseline="-30000" dirty="0"/>
              <a:t>24</a:t>
            </a:r>
            <a:r>
              <a:rPr lang="en-US" altLang="zh-CN" sz="2400" b="1" dirty="0"/>
              <a:t> =11+5+6=22</a:t>
            </a:r>
          </a:p>
          <a:p>
            <a:pPr algn="just">
              <a:spcBef>
                <a:spcPct val="50000"/>
              </a:spcBef>
            </a:pPr>
            <a:r>
              <a:rPr lang="en-US" altLang="zh-CN" sz="2400" b="1" dirty="0"/>
              <a:t>W</a:t>
            </a:r>
            <a:r>
              <a:rPr lang="en-US" altLang="zh-CN" sz="2400" b="1" baseline="-30000" dirty="0"/>
              <a:t>25</a:t>
            </a:r>
            <a:r>
              <a:rPr lang="en-US" altLang="zh-CN" sz="2400" b="1" dirty="0"/>
              <a:t> =11+5+6+8=30  </a:t>
            </a:r>
          </a:p>
          <a:p>
            <a:pPr algn="just">
              <a:spcBef>
                <a:spcPct val="50000"/>
              </a:spcBef>
            </a:pPr>
            <a:r>
              <a:rPr lang="en-US" altLang="zh-CN" sz="2400" b="1" dirty="0"/>
              <a:t>W</a:t>
            </a:r>
            <a:r>
              <a:rPr lang="en-US" altLang="zh-CN" sz="2400" b="1" baseline="-30000" dirty="0"/>
              <a:t>26</a:t>
            </a:r>
            <a:r>
              <a:rPr lang="en-US" altLang="zh-CN" sz="2400" b="1" dirty="0"/>
              <a:t> =11+5+6+8+11=41 </a:t>
            </a:r>
          </a:p>
        </p:txBody>
      </p:sp>
      <p:sp>
        <p:nvSpPr>
          <p:cNvPr id="80902" name="Text Box 6"/>
          <p:cNvSpPr txBox="1">
            <a:spLocks noChangeArrowheads="1"/>
          </p:cNvSpPr>
          <p:nvPr/>
        </p:nvSpPr>
        <p:spPr bwMode="auto">
          <a:xfrm>
            <a:off x="6744072" y="4233820"/>
            <a:ext cx="2770362" cy="1569660"/>
          </a:xfrm>
          <a:prstGeom prst="rect">
            <a:avLst/>
          </a:prstGeom>
          <a:noFill/>
          <a:ln>
            <a:noFill/>
          </a:ln>
          <a:effectLst/>
        </p:spPr>
        <p:txBody>
          <a:bodyPr wrap="square">
            <a:spAutoFit/>
          </a:bodyPr>
          <a:lstStyle/>
          <a:p>
            <a:pPr algn="just">
              <a:spcBef>
                <a:spcPct val="50000"/>
              </a:spcBef>
            </a:pPr>
            <a:r>
              <a:rPr lang="en-US" altLang="zh-CN" sz="2400" b="1" dirty="0"/>
              <a:t>W</a:t>
            </a:r>
            <a:r>
              <a:rPr lang="en-US" altLang="zh-CN" sz="2400" b="1" baseline="-30000" dirty="0"/>
              <a:t>45</a:t>
            </a:r>
            <a:r>
              <a:rPr lang="en-US" altLang="zh-CN" sz="2400" b="1" dirty="0"/>
              <a:t> =12+5=17 </a:t>
            </a:r>
          </a:p>
          <a:p>
            <a:pPr algn="just">
              <a:spcBef>
                <a:spcPct val="50000"/>
              </a:spcBef>
            </a:pPr>
            <a:r>
              <a:rPr lang="en-US" altLang="zh-CN" sz="2400" b="1" dirty="0"/>
              <a:t>W</a:t>
            </a:r>
            <a:r>
              <a:rPr lang="en-US" altLang="zh-CN" sz="2400" b="1" baseline="-30000" dirty="0"/>
              <a:t>46</a:t>
            </a:r>
            <a:r>
              <a:rPr lang="en-US" altLang="zh-CN" sz="2400" b="1" dirty="0"/>
              <a:t> =12+5+6=23</a:t>
            </a:r>
          </a:p>
          <a:p>
            <a:pPr algn="just">
              <a:spcBef>
                <a:spcPct val="50000"/>
              </a:spcBef>
            </a:pPr>
            <a:r>
              <a:rPr lang="en-US" altLang="zh-CN" sz="2400" b="1" dirty="0"/>
              <a:t>W</a:t>
            </a:r>
            <a:r>
              <a:rPr lang="en-US" altLang="zh-CN" sz="2400" b="1" baseline="-30000" dirty="0"/>
              <a:t>56</a:t>
            </a:r>
            <a:r>
              <a:rPr lang="en-US" altLang="zh-CN" sz="2400" b="1" dirty="0"/>
              <a:t> =13+5=18  </a:t>
            </a:r>
          </a:p>
        </p:txBody>
      </p:sp>
      <p:sp>
        <p:nvSpPr>
          <p:cNvPr id="80901" name="Text Box 5"/>
          <p:cNvSpPr txBox="1">
            <a:spLocks noChangeArrowheads="1"/>
          </p:cNvSpPr>
          <p:nvPr/>
        </p:nvSpPr>
        <p:spPr bwMode="auto">
          <a:xfrm>
            <a:off x="2106285" y="4293096"/>
            <a:ext cx="2872278" cy="1569660"/>
          </a:xfrm>
          <a:prstGeom prst="rect">
            <a:avLst/>
          </a:prstGeom>
          <a:noFill/>
          <a:ln>
            <a:noFill/>
          </a:ln>
          <a:effectLst/>
        </p:spPr>
        <p:txBody>
          <a:bodyPr wrap="square">
            <a:spAutoFit/>
          </a:bodyPr>
          <a:lstStyle/>
          <a:p>
            <a:pPr algn="just">
              <a:spcBef>
                <a:spcPct val="50000"/>
              </a:spcBef>
            </a:pPr>
            <a:r>
              <a:rPr lang="en-US" altLang="zh-CN" sz="2400" b="1" dirty="0"/>
              <a:t>W</a:t>
            </a:r>
            <a:r>
              <a:rPr lang="en-US" altLang="zh-CN" sz="2400" b="1" baseline="-30000" dirty="0"/>
              <a:t>34</a:t>
            </a:r>
            <a:r>
              <a:rPr lang="en-US" altLang="zh-CN" sz="2400" b="1" dirty="0"/>
              <a:t> =12+5=17</a:t>
            </a:r>
          </a:p>
          <a:p>
            <a:pPr algn="just">
              <a:spcBef>
                <a:spcPct val="50000"/>
              </a:spcBef>
            </a:pPr>
            <a:r>
              <a:rPr lang="en-US" altLang="zh-CN" sz="2400" b="1" dirty="0"/>
              <a:t>W</a:t>
            </a:r>
            <a:r>
              <a:rPr lang="en-US" altLang="zh-CN" sz="2400" b="1" baseline="-30000" dirty="0"/>
              <a:t>35</a:t>
            </a:r>
            <a:r>
              <a:rPr lang="en-US" altLang="zh-CN" sz="2400" b="1" dirty="0"/>
              <a:t> =12+5+6=23</a:t>
            </a:r>
          </a:p>
          <a:p>
            <a:pPr>
              <a:spcBef>
                <a:spcPct val="50000"/>
              </a:spcBef>
            </a:pPr>
            <a:r>
              <a:rPr lang="en-US" altLang="zh-CN" sz="2400" b="1" dirty="0"/>
              <a:t>W</a:t>
            </a:r>
            <a:r>
              <a:rPr lang="en-US" altLang="zh-CN" sz="2400" b="1" baseline="-30000" dirty="0"/>
              <a:t>36</a:t>
            </a:r>
            <a:r>
              <a:rPr lang="en-US" altLang="zh-CN" sz="2400" b="1" dirty="0"/>
              <a:t> =12+5+6+8=31 </a:t>
            </a:r>
          </a:p>
        </p:txBody>
      </p:sp>
    </p:spTree>
    <p:extLst>
      <p:ext uri="{BB962C8B-B14F-4D97-AF65-F5344CB8AC3E}">
        <p14:creationId xmlns:p14="http://schemas.microsoft.com/office/powerpoint/2010/main" val="24752484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0899">
                                            <p:txEl>
                                              <p:pRg st="0" end="0"/>
                                            </p:txEl>
                                          </p:spTgt>
                                        </p:tgtEl>
                                        <p:attrNameLst>
                                          <p:attrName>style.visibility</p:attrName>
                                        </p:attrNameLst>
                                      </p:cBhvr>
                                      <p:to>
                                        <p:strVal val="visible"/>
                                      </p:to>
                                    </p:set>
                                    <p:anim calcmode="lin" valueType="num">
                                      <p:cBhvr additive="base">
                                        <p:cTn id="7" dur="500" fill="hold"/>
                                        <p:tgtEl>
                                          <p:spTgt spid="8089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089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0899">
                                            <p:txEl>
                                              <p:pRg st="1" end="1"/>
                                            </p:txEl>
                                          </p:spTgt>
                                        </p:tgtEl>
                                        <p:attrNameLst>
                                          <p:attrName>style.visibility</p:attrName>
                                        </p:attrNameLst>
                                      </p:cBhvr>
                                      <p:to>
                                        <p:strVal val="visible"/>
                                      </p:to>
                                    </p:set>
                                    <p:anim calcmode="lin" valueType="num">
                                      <p:cBhvr additive="base">
                                        <p:cTn id="13" dur="500" fill="hold"/>
                                        <p:tgtEl>
                                          <p:spTgt spid="8089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089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0899">
                                            <p:txEl>
                                              <p:pRg st="2" end="2"/>
                                            </p:txEl>
                                          </p:spTgt>
                                        </p:tgtEl>
                                        <p:attrNameLst>
                                          <p:attrName>style.visibility</p:attrName>
                                        </p:attrNameLst>
                                      </p:cBhvr>
                                      <p:to>
                                        <p:strVal val="visible"/>
                                      </p:to>
                                    </p:set>
                                    <p:anim calcmode="lin" valueType="num">
                                      <p:cBhvr additive="base">
                                        <p:cTn id="19" dur="500" fill="hold"/>
                                        <p:tgtEl>
                                          <p:spTgt spid="8089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089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80899">
                                            <p:txEl>
                                              <p:pRg st="3" end="3"/>
                                            </p:txEl>
                                          </p:spTgt>
                                        </p:tgtEl>
                                        <p:attrNameLst>
                                          <p:attrName>style.visibility</p:attrName>
                                        </p:attrNameLst>
                                      </p:cBhvr>
                                      <p:to>
                                        <p:strVal val="visible"/>
                                      </p:to>
                                    </p:set>
                                    <p:anim calcmode="lin" valueType="num">
                                      <p:cBhvr additive="base">
                                        <p:cTn id="25" dur="500" fill="hold"/>
                                        <p:tgtEl>
                                          <p:spTgt spid="8089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089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80899">
                                            <p:txEl>
                                              <p:pRg st="4" end="4"/>
                                            </p:txEl>
                                          </p:spTgt>
                                        </p:tgtEl>
                                        <p:attrNameLst>
                                          <p:attrName>style.visibility</p:attrName>
                                        </p:attrNameLst>
                                      </p:cBhvr>
                                      <p:to>
                                        <p:strVal val="visible"/>
                                      </p:to>
                                    </p:set>
                                    <p:anim calcmode="lin" valueType="num">
                                      <p:cBhvr additive="base">
                                        <p:cTn id="31" dur="500" fill="hold"/>
                                        <p:tgtEl>
                                          <p:spTgt spid="8089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089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80900"/>
                                        </p:tgtEl>
                                        <p:attrNameLst>
                                          <p:attrName>style.visibility</p:attrName>
                                        </p:attrNameLst>
                                      </p:cBhvr>
                                      <p:to>
                                        <p:strVal val="visible"/>
                                      </p:to>
                                    </p:set>
                                    <p:anim calcmode="lin" valueType="num">
                                      <p:cBhvr additive="base">
                                        <p:cTn id="37" dur="500" fill="hold"/>
                                        <p:tgtEl>
                                          <p:spTgt spid="80900"/>
                                        </p:tgtEl>
                                        <p:attrNameLst>
                                          <p:attrName>ppt_x</p:attrName>
                                        </p:attrNameLst>
                                      </p:cBhvr>
                                      <p:tavLst>
                                        <p:tav tm="0">
                                          <p:val>
                                            <p:strVal val="1+#ppt_w/2"/>
                                          </p:val>
                                        </p:tav>
                                        <p:tav tm="100000">
                                          <p:val>
                                            <p:strVal val="#ppt_x"/>
                                          </p:val>
                                        </p:tav>
                                      </p:tavLst>
                                    </p:anim>
                                    <p:anim calcmode="lin" valueType="num">
                                      <p:cBhvr additive="base">
                                        <p:cTn id="38" dur="500" fill="hold"/>
                                        <p:tgtEl>
                                          <p:spTgt spid="80900"/>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1" fill="hold" grpId="0" nodeType="clickEffect">
                                  <p:stCondLst>
                                    <p:cond delay="0"/>
                                  </p:stCondLst>
                                  <p:childTnLst>
                                    <p:set>
                                      <p:cBhvr>
                                        <p:cTn id="42" dur="1" fill="hold">
                                          <p:stCondLst>
                                            <p:cond delay="0"/>
                                          </p:stCondLst>
                                        </p:cTn>
                                        <p:tgtEl>
                                          <p:spTgt spid="80901"/>
                                        </p:tgtEl>
                                        <p:attrNameLst>
                                          <p:attrName>style.visibility</p:attrName>
                                        </p:attrNameLst>
                                      </p:cBhvr>
                                      <p:to>
                                        <p:strVal val="visible"/>
                                      </p:to>
                                    </p:set>
                                    <p:anim calcmode="lin" valueType="num">
                                      <p:cBhvr additive="base">
                                        <p:cTn id="43" dur="500" fill="hold"/>
                                        <p:tgtEl>
                                          <p:spTgt spid="80901"/>
                                        </p:tgtEl>
                                        <p:attrNameLst>
                                          <p:attrName>ppt_x</p:attrName>
                                        </p:attrNameLst>
                                      </p:cBhvr>
                                      <p:tavLst>
                                        <p:tav tm="0">
                                          <p:val>
                                            <p:strVal val="#ppt_x"/>
                                          </p:val>
                                        </p:tav>
                                        <p:tav tm="100000">
                                          <p:val>
                                            <p:strVal val="#ppt_x"/>
                                          </p:val>
                                        </p:tav>
                                      </p:tavLst>
                                    </p:anim>
                                    <p:anim calcmode="lin" valueType="num">
                                      <p:cBhvr additive="base">
                                        <p:cTn id="44" dur="500" fill="hold"/>
                                        <p:tgtEl>
                                          <p:spTgt spid="80901"/>
                                        </p:tgtEl>
                                        <p:attrNameLst>
                                          <p:attrName>ppt_y</p:attrName>
                                        </p:attrNameLst>
                                      </p:cBhvr>
                                      <p:tavLst>
                                        <p:tav tm="0">
                                          <p:val>
                                            <p:strVal val="0-#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12" presetClass="entr" presetSubtype="8" fill="hold" grpId="0" nodeType="clickEffect">
                                  <p:stCondLst>
                                    <p:cond delay="0"/>
                                  </p:stCondLst>
                                  <p:childTnLst>
                                    <p:set>
                                      <p:cBhvr>
                                        <p:cTn id="48" dur="1" fill="hold">
                                          <p:stCondLst>
                                            <p:cond delay="0"/>
                                          </p:stCondLst>
                                        </p:cTn>
                                        <p:tgtEl>
                                          <p:spTgt spid="80902"/>
                                        </p:tgtEl>
                                        <p:attrNameLst>
                                          <p:attrName>style.visibility</p:attrName>
                                        </p:attrNameLst>
                                      </p:cBhvr>
                                      <p:to>
                                        <p:strVal val="visible"/>
                                      </p:to>
                                    </p:set>
                                    <p:animEffect transition="in" filter="slide(fromLeft)">
                                      <p:cBhvr>
                                        <p:cTn id="49" dur="500"/>
                                        <p:tgtEl>
                                          <p:spTgt spid="809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9" grpId="0" build="p"/>
      <p:bldP spid="80900" grpId="0"/>
      <p:bldP spid="80902" grpId="0"/>
      <p:bldP spid="80901"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452663" y="1484784"/>
            <a:ext cx="6322169" cy="4514268"/>
          </a:xfrm>
          <a:prstGeom prst="rect">
            <a:avLst/>
          </a:prstGeom>
        </p:spPr>
      </p:pic>
      <p:sp>
        <p:nvSpPr>
          <p:cNvPr id="3" name="标题 2"/>
          <p:cNvSpPr>
            <a:spLocks noGrp="1"/>
          </p:cNvSpPr>
          <p:nvPr>
            <p:ph type="title"/>
          </p:nvPr>
        </p:nvSpPr>
        <p:spPr/>
        <p:txBody>
          <a:bodyPr/>
          <a:lstStyle/>
          <a:p>
            <a:r>
              <a:rPr lang="zh-CN" altLang="en-US" dirty="0"/>
              <a:t>续</a:t>
            </a:r>
          </a:p>
        </p:txBody>
      </p:sp>
    </p:spTree>
    <p:extLst>
      <p:ext uri="{BB962C8B-B14F-4D97-AF65-F5344CB8AC3E}">
        <p14:creationId xmlns:p14="http://schemas.microsoft.com/office/powerpoint/2010/main" val="145768024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712" name="Group 64"/>
          <p:cNvGraphicFramePr>
            <a:graphicFrameLocks noGrp="1"/>
          </p:cNvGraphicFramePr>
          <p:nvPr>
            <p:extLst>
              <p:ext uri="{D42A27DB-BD31-4B8C-83A1-F6EECF244321}">
                <p14:modId xmlns:p14="http://schemas.microsoft.com/office/powerpoint/2010/main" val="1366173535"/>
              </p:ext>
            </p:extLst>
          </p:nvPr>
        </p:nvGraphicFramePr>
        <p:xfrm>
          <a:off x="3641597" y="4070052"/>
          <a:ext cx="5143502" cy="1375172"/>
        </p:xfrm>
        <a:graphic>
          <a:graphicData uri="http://schemas.openxmlformats.org/drawingml/2006/table">
            <a:tbl>
              <a:tblPr/>
              <a:tblGrid>
                <a:gridCol w="1404938">
                  <a:extLst>
                    <a:ext uri="{9D8B030D-6E8A-4147-A177-3AD203B41FA5}">
                      <a16:colId xmlns:a16="http://schemas.microsoft.com/office/drawing/2014/main" val="1337372700"/>
                    </a:ext>
                  </a:extLst>
                </a:gridCol>
                <a:gridCol w="746522">
                  <a:extLst>
                    <a:ext uri="{9D8B030D-6E8A-4147-A177-3AD203B41FA5}">
                      <a16:colId xmlns:a16="http://schemas.microsoft.com/office/drawing/2014/main" val="3327997317"/>
                    </a:ext>
                  </a:extLst>
                </a:gridCol>
                <a:gridCol w="748903">
                  <a:extLst>
                    <a:ext uri="{9D8B030D-6E8A-4147-A177-3AD203B41FA5}">
                      <a16:colId xmlns:a16="http://schemas.microsoft.com/office/drawing/2014/main" val="1439570015"/>
                    </a:ext>
                  </a:extLst>
                </a:gridCol>
                <a:gridCol w="747713">
                  <a:extLst>
                    <a:ext uri="{9D8B030D-6E8A-4147-A177-3AD203B41FA5}">
                      <a16:colId xmlns:a16="http://schemas.microsoft.com/office/drawing/2014/main" val="638136196"/>
                    </a:ext>
                  </a:extLst>
                </a:gridCol>
                <a:gridCol w="747713">
                  <a:extLst>
                    <a:ext uri="{9D8B030D-6E8A-4147-A177-3AD203B41FA5}">
                      <a16:colId xmlns:a16="http://schemas.microsoft.com/office/drawing/2014/main" val="2258213674"/>
                    </a:ext>
                  </a:extLst>
                </a:gridCol>
                <a:gridCol w="747713">
                  <a:extLst>
                    <a:ext uri="{9D8B030D-6E8A-4147-A177-3AD203B41FA5}">
                      <a16:colId xmlns:a16="http://schemas.microsoft.com/office/drawing/2014/main" val="2491082573"/>
                    </a:ext>
                  </a:extLst>
                </a:gridCol>
              </a:tblGrid>
              <a:tr h="3429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年份</a:t>
                      </a:r>
                    </a:p>
                  </a:txBody>
                  <a:tcPr marL="68580" marR="68580" marT="34290" marB="3429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1</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2</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3</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4</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5</a:t>
                      </a:r>
                    </a:p>
                  </a:txBody>
                  <a:tcPr marL="68580" marR="68580" marT="34290" marB="3429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87898275"/>
                  </a:ext>
                </a:extLst>
              </a:tr>
              <a:tr h="3429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购置费</a:t>
                      </a:r>
                    </a:p>
                  </a:txBody>
                  <a:tcPr marL="68580" marR="68580" marT="34290" marB="3429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18</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20</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21</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23</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24</a:t>
                      </a:r>
                    </a:p>
                  </a:txBody>
                  <a:tcPr marL="68580" marR="68580" marT="34290" marB="3429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17970032"/>
                  </a:ext>
                </a:extLst>
              </a:tr>
              <a:tr h="3429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使用年数</a:t>
                      </a:r>
                    </a:p>
                  </a:txBody>
                  <a:tcPr marL="68580" marR="68580" marT="34290" marB="3429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0</a:t>
                      </a:r>
                      <a:r>
                        <a:rPr kumimoji="1"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t>
                      </a: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1</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1</a:t>
                      </a:r>
                      <a:r>
                        <a:rPr kumimoji="1"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t>
                      </a: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2</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2</a:t>
                      </a:r>
                      <a:r>
                        <a:rPr kumimoji="1"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t>
                      </a: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3</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3</a:t>
                      </a:r>
                      <a:r>
                        <a:rPr kumimoji="1"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t>
                      </a: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4</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4</a:t>
                      </a:r>
                      <a:r>
                        <a:rPr kumimoji="1"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t>
                      </a: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5</a:t>
                      </a:r>
                    </a:p>
                  </a:txBody>
                  <a:tcPr marL="68580" marR="68580" marT="34290" marB="3429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13281830"/>
                  </a:ext>
                </a:extLst>
              </a:tr>
              <a:tr h="346472">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维修费</a:t>
                      </a:r>
                    </a:p>
                  </a:txBody>
                  <a:tcPr marL="68580" marR="68580" marT="34290" marB="3429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5</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7</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12</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18</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25</a:t>
                      </a:r>
                    </a:p>
                  </a:txBody>
                  <a:tcPr marL="68580" marR="68580" marT="34290" marB="3429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62896039"/>
                  </a:ext>
                </a:extLst>
              </a:tr>
            </a:tbl>
          </a:graphicData>
        </a:graphic>
      </p:graphicFrame>
      <p:sp>
        <p:nvSpPr>
          <p:cNvPr id="3" name="标题 2"/>
          <p:cNvSpPr>
            <a:spLocks noGrp="1"/>
          </p:cNvSpPr>
          <p:nvPr>
            <p:ph type="title"/>
          </p:nvPr>
        </p:nvSpPr>
        <p:spPr/>
        <p:txBody>
          <a:bodyPr/>
          <a:lstStyle/>
          <a:p>
            <a:r>
              <a:rPr lang="zh-CN" altLang="en-US" dirty="0"/>
              <a:t>例</a:t>
            </a:r>
          </a:p>
        </p:txBody>
      </p:sp>
      <p:sp>
        <p:nvSpPr>
          <p:cNvPr id="4" name="内容占位符 3"/>
          <p:cNvSpPr>
            <a:spLocks noGrp="1"/>
          </p:cNvSpPr>
          <p:nvPr>
            <p:ph sz="quarter" idx="1"/>
          </p:nvPr>
        </p:nvSpPr>
        <p:spPr/>
        <p:txBody>
          <a:bodyPr/>
          <a:lstStyle/>
          <a:p>
            <a:r>
              <a:rPr lang="zh-CN" altLang="en-US" sz="2400" dirty="0"/>
              <a:t>某工厂使用一种设备，这种设备在一定的年限内随着时间的推移逐渐损坏。所以工厂在每年年初都要决定设备是否更新。若购置设备，每年需支付购置费用；若继续使用旧设备，需要支付维修与运行费用，而且随着设备的老化会逐年增加。计划期</a:t>
            </a:r>
            <a:r>
              <a:rPr lang="en-US" altLang="zh-CN" sz="2400" dirty="0"/>
              <a:t>(</a:t>
            </a:r>
            <a:r>
              <a:rPr lang="zh-CN" altLang="en-US" sz="2400" dirty="0"/>
              <a:t>五年</a:t>
            </a:r>
            <a:r>
              <a:rPr lang="en-US" altLang="zh-CN" sz="2400" dirty="0"/>
              <a:t>)</a:t>
            </a:r>
            <a:r>
              <a:rPr lang="zh-CN" altLang="en-US" sz="2400" dirty="0"/>
              <a:t>内中每年的购置费、维修费与运行费如表所示，工厂要制定今后五年设备更新计划，问采用何种方案才能使包括购置费、维修费与运行费在内的总费用最小。 </a:t>
            </a:r>
          </a:p>
        </p:txBody>
      </p:sp>
    </p:spTree>
    <p:extLst>
      <p:ext uri="{BB962C8B-B14F-4D97-AF65-F5344CB8AC3E}">
        <p14:creationId xmlns:p14="http://schemas.microsoft.com/office/powerpoint/2010/main" val="1421857141"/>
      </p:ext>
    </p:extLst>
  </p:cSld>
  <p:clrMapOvr>
    <a:masterClrMapping/>
  </p:clrMapOvr>
  <p:transition spd="slow" advTm="8000">
    <p:zoom/>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779" name="Group 107"/>
          <p:cNvGraphicFramePr>
            <a:graphicFrameLocks noGrp="1"/>
          </p:cNvGraphicFramePr>
          <p:nvPr/>
        </p:nvGraphicFramePr>
        <p:xfrm>
          <a:off x="3543897" y="2037813"/>
          <a:ext cx="5257801" cy="1375172"/>
        </p:xfrm>
        <a:graphic>
          <a:graphicData uri="http://schemas.openxmlformats.org/drawingml/2006/table">
            <a:tbl>
              <a:tblPr/>
              <a:tblGrid>
                <a:gridCol w="1434704">
                  <a:extLst>
                    <a:ext uri="{9D8B030D-6E8A-4147-A177-3AD203B41FA5}">
                      <a16:colId xmlns:a16="http://schemas.microsoft.com/office/drawing/2014/main" val="3050632982"/>
                    </a:ext>
                  </a:extLst>
                </a:gridCol>
                <a:gridCol w="764381">
                  <a:extLst>
                    <a:ext uri="{9D8B030D-6E8A-4147-A177-3AD203B41FA5}">
                      <a16:colId xmlns:a16="http://schemas.microsoft.com/office/drawing/2014/main" val="3877075998"/>
                    </a:ext>
                  </a:extLst>
                </a:gridCol>
                <a:gridCol w="765572">
                  <a:extLst>
                    <a:ext uri="{9D8B030D-6E8A-4147-A177-3AD203B41FA5}">
                      <a16:colId xmlns:a16="http://schemas.microsoft.com/office/drawing/2014/main" val="1368536179"/>
                    </a:ext>
                  </a:extLst>
                </a:gridCol>
                <a:gridCol w="763191">
                  <a:extLst>
                    <a:ext uri="{9D8B030D-6E8A-4147-A177-3AD203B41FA5}">
                      <a16:colId xmlns:a16="http://schemas.microsoft.com/office/drawing/2014/main" val="2384776153"/>
                    </a:ext>
                  </a:extLst>
                </a:gridCol>
                <a:gridCol w="765572">
                  <a:extLst>
                    <a:ext uri="{9D8B030D-6E8A-4147-A177-3AD203B41FA5}">
                      <a16:colId xmlns:a16="http://schemas.microsoft.com/office/drawing/2014/main" val="1964737202"/>
                    </a:ext>
                  </a:extLst>
                </a:gridCol>
                <a:gridCol w="764381">
                  <a:extLst>
                    <a:ext uri="{9D8B030D-6E8A-4147-A177-3AD203B41FA5}">
                      <a16:colId xmlns:a16="http://schemas.microsoft.com/office/drawing/2014/main" val="4281653578"/>
                    </a:ext>
                  </a:extLst>
                </a:gridCol>
              </a:tblGrid>
              <a:tr h="3429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年份</a:t>
                      </a:r>
                    </a:p>
                  </a:txBody>
                  <a:tcPr marL="68580" marR="68580" marT="34290" marB="3429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1</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2</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3</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4</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5</a:t>
                      </a:r>
                    </a:p>
                  </a:txBody>
                  <a:tcPr marL="68580" marR="68580" marT="34290" marB="3429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30355927"/>
                  </a:ext>
                </a:extLst>
              </a:tr>
              <a:tr h="3429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购置费</a:t>
                      </a:r>
                    </a:p>
                  </a:txBody>
                  <a:tcPr marL="68580" marR="68580" marT="34290" marB="3429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18</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20</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21</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23</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24</a:t>
                      </a:r>
                    </a:p>
                  </a:txBody>
                  <a:tcPr marL="68580" marR="68580" marT="34290" marB="3429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67319762"/>
                  </a:ext>
                </a:extLst>
              </a:tr>
              <a:tr h="3429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使用年数</a:t>
                      </a:r>
                    </a:p>
                  </a:txBody>
                  <a:tcPr marL="68580" marR="68580" marT="34290" marB="3429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0</a:t>
                      </a:r>
                      <a:r>
                        <a:rPr kumimoji="1"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t>
                      </a: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1</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1</a:t>
                      </a:r>
                      <a:r>
                        <a:rPr kumimoji="1"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t>
                      </a: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2</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2</a:t>
                      </a:r>
                      <a:r>
                        <a:rPr kumimoji="1"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t>
                      </a: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3</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3</a:t>
                      </a:r>
                      <a:r>
                        <a:rPr kumimoji="1"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t>
                      </a: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4</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4</a:t>
                      </a:r>
                      <a:r>
                        <a:rPr kumimoji="1"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t>
                      </a: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5</a:t>
                      </a:r>
                    </a:p>
                  </a:txBody>
                  <a:tcPr marL="68580" marR="68580" marT="34290" marB="3429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39479008"/>
                  </a:ext>
                </a:extLst>
              </a:tr>
              <a:tr h="346472">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维修费</a:t>
                      </a:r>
                    </a:p>
                  </a:txBody>
                  <a:tcPr marL="68580" marR="68580" marT="34290" marB="3429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5</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7</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12</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18</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25</a:t>
                      </a:r>
                    </a:p>
                  </a:txBody>
                  <a:tcPr marL="68580" marR="68580" marT="34290" marB="3429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63615270"/>
                  </a:ext>
                </a:extLst>
              </a:tr>
            </a:tbl>
          </a:graphicData>
        </a:graphic>
      </p:graphicFrame>
      <p:grpSp>
        <p:nvGrpSpPr>
          <p:cNvPr id="3" name="组合 2"/>
          <p:cNvGrpSpPr/>
          <p:nvPr/>
        </p:nvGrpSpPr>
        <p:grpSpPr>
          <a:xfrm>
            <a:off x="3496569" y="3537012"/>
            <a:ext cx="5352455" cy="2160240"/>
            <a:chOff x="609600" y="3684984"/>
            <a:chExt cx="7696200" cy="3200400"/>
          </a:xfrm>
        </p:grpSpPr>
        <p:sp>
          <p:nvSpPr>
            <p:cNvPr id="28714" name="Text Box 42"/>
            <p:cNvSpPr txBox="1">
              <a:spLocks noChangeAspect="1" noChangeArrowheads="1"/>
            </p:cNvSpPr>
            <p:nvPr/>
          </p:nvSpPr>
          <p:spPr bwMode="auto">
            <a:xfrm>
              <a:off x="5405438" y="5405834"/>
              <a:ext cx="701675"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zh-CN" altLang="en-US" sz="1500" b="1"/>
                <a:t>28</a:t>
              </a:r>
            </a:p>
          </p:txBody>
        </p:sp>
        <p:sp>
          <p:nvSpPr>
            <p:cNvPr id="28717" name="Freeform 45"/>
            <p:cNvSpPr>
              <a:spLocks noChangeAspect="1"/>
            </p:cNvSpPr>
            <p:nvPr/>
          </p:nvSpPr>
          <p:spPr bwMode="auto">
            <a:xfrm>
              <a:off x="946150" y="4808934"/>
              <a:ext cx="2805113" cy="485775"/>
            </a:xfrm>
            <a:custGeom>
              <a:avLst/>
              <a:gdLst>
                <a:gd name="T0" fmla="*/ 0 w 2160"/>
                <a:gd name="T1" fmla="*/ 312 h 312"/>
                <a:gd name="T2" fmla="*/ 1080 w 2160"/>
                <a:gd name="T3" fmla="*/ 0 h 312"/>
                <a:gd name="T4" fmla="*/ 2160 w 2160"/>
                <a:gd name="T5" fmla="*/ 312 h 312"/>
              </a:gdLst>
              <a:ahLst/>
              <a:cxnLst>
                <a:cxn ang="0">
                  <a:pos x="T0" y="T1"/>
                </a:cxn>
                <a:cxn ang="0">
                  <a:pos x="T2" y="T3"/>
                </a:cxn>
                <a:cxn ang="0">
                  <a:pos x="T4" y="T5"/>
                </a:cxn>
              </a:cxnLst>
              <a:rect l="0" t="0" r="r" b="b"/>
              <a:pathLst>
                <a:path w="2160" h="312">
                  <a:moveTo>
                    <a:pt x="0" y="312"/>
                  </a:moveTo>
                  <a:cubicBezTo>
                    <a:pt x="360" y="156"/>
                    <a:pt x="720" y="0"/>
                    <a:pt x="1080" y="0"/>
                  </a:cubicBezTo>
                  <a:cubicBezTo>
                    <a:pt x="1440" y="0"/>
                    <a:pt x="1800" y="156"/>
                    <a:pt x="2160" y="312"/>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8720" name="Freeform 48"/>
            <p:cNvSpPr>
              <a:spLocks noChangeAspect="1"/>
            </p:cNvSpPr>
            <p:nvPr/>
          </p:nvSpPr>
          <p:spPr bwMode="auto">
            <a:xfrm>
              <a:off x="2349500" y="5758259"/>
              <a:ext cx="2801938" cy="244475"/>
            </a:xfrm>
            <a:custGeom>
              <a:avLst/>
              <a:gdLst>
                <a:gd name="T0" fmla="*/ 0 w 2160"/>
                <a:gd name="T1" fmla="*/ 0 h 156"/>
                <a:gd name="T2" fmla="*/ 1080 w 2160"/>
                <a:gd name="T3" fmla="*/ 156 h 156"/>
                <a:gd name="T4" fmla="*/ 2160 w 2160"/>
                <a:gd name="T5" fmla="*/ 0 h 156"/>
              </a:gdLst>
              <a:ahLst/>
              <a:cxnLst>
                <a:cxn ang="0">
                  <a:pos x="T0" y="T1"/>
                </a:cxn>
                <a:cxn ang="0">
                  <a:pos x="T2" y="T3"/>
                </a:cxn>
                <a:cxn ang="0">
                  <a:pos x="T4" y="T5"/>
                </a:cxn>
              </a:cxnLst>
              <a:rect l="0" t="0" r="r" b="b"/>
              <a:pathLst>
                <a:path w="2160" h="156">
                  <a:moveTo>
                    <a:pt x="0" y="0"/>
                  </a:moveTo>
                  <a:cubicBezTo>
                    <a:pt x="360" y="78"/>
                    <a:pt x="720" y="156"/>
                    <a:pt x="1080" y="156"/>
                  </a:cubicBezTo>
                  <a:cubicBezTo>
                    <a:pt x="1440" y="156"/>
                    <a:pt x="1800" y="78"/>
                    <a:pt x="2160"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8721" name="Freeform 49"/>
            <p:cNvSpPr>
              <a:spLocks noChangeAspect="1"/>
            </p:cNvSpPr>
            <p:nvPr/>
          </p:nvSpPr>
          <p:spPr bwMode="auto">
            <a:xfrm rot="-38865">
              <a:off x="2503488" y="5785247"/>
              <a:ext cx="3971925" cy="730250"/>
            </a:xfrm>
            <a:custGeom>
              <a:avLst/>
              <a:gdLst>
                <a:gd name="T0" fmla="*/ 0 w 3060"/>
                <a:gd name="T1" fmla="*/ 0 h 468"/>
                <a:gd name="T2" fmla="*/ 1620 w 3060"/>
                <a:gd name="T3" fmla="*/ 468 h 468"/>
                <a:gd name="T4" fmla="*/ 3060 w 3060"/>
                <a:gd name="T5" fmla="*/ 0 h 468"/>
              </a:gdLst>
              <a:ahLst/>
              <a:cxnLst>
                <a:cxn ang="0">
                  <a:pos x="T0" y="T1"/>
                </a:cxn>
                <a:cxn ang="0">
                  <a:pos x="T2" y="T3"/>
                </a:cxn>
                <a:cxn ang="0">
                  <a:pos x="T4" y="T5"/>
                </a:cxn>
              </a:cxnLst>
              <a:rect l="0" t="0" r="r" b="b"/>
              <a:pathLst>
                <a:path w="3060" h="468">
                  <a:moveTo>
                    <a:pt x="0" y="0"/>
                  </a:moveTo>
                  <a:cubicBezTo>
                    <a:pt x="555" y="234"/>
                    <a:pt x="1110" y="468"/>
                    <a:pt x="1620" y="468"/>
                  </a:cubicBezTo>
                  <a:cubicBezTo>
                    <a:pt x="2130" y="468"/>
                    <a:pt x="2595" y="234"/>
                    <a:pt x="3060"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8722" name="Freeform 50"/>
            <p:cNvSpPr>
              <a:spLocks noChangeAspect="1"/>
            </p:cNvSpPr>
            <p:nvPr/>
          </p:nvSpPr>
          <p:spPr bwMode="auto">
            <a:xfrm rot="5798">
              <a:off x="2349500" y="5815409"/>
              <a:ext cx="5607050" cy="973138"/>
            </a:xfrm>
            <a:custGeom>
              <a:avLst/>
              <a:gdLst>
                <a:gd name="T0" fmla="*/ 0 w 4320"/>
                <a:gd name="T1" fmla="*/ 0 h 624"/>
                <a:gd name="T2" fmla="*/ 2160 w 4320"/>
                <a:gd name="T3" fmla="*/ 624 h 624"/>
                <a:gd name="T4" fmla="*/ 4320 w 4320"/>
                <a:gd name="T5" fmla="*/ 0 h 624"/>
              </a:gdLst>
              <a:ahLst/>
              <a:cxnLst>
                <a:cxn ang="0">
                  <a:pos x="T0" y="T1"/>
                </a:cxn>
                <a:cxn ang="0">
                  <a:pos x="T2" y="T3"/>
                </a:cxn>
                <a:cxn ang="0">
                  <a:pos x="T4" y="T5"/>
                </a:cxn>
              </a:cxnLst>
              <a:rect l="0" t="0" r="r" b="b"/>
              <a:pathLst>
                <a:path w="4320" h="624">
                  <a:moveTo>
                    <a:pt x="0" y="0"/>
                  </a:moveTo>
                  <a:cubicBezTo>
                    <a:pt x="720" y="312"/>
                    <a:pt x="1440" y="624"/>
                    <a:pt x="2160" y="624"/>
                  </a:cubicBezTo>
                  <a:cubicBezTo>
                    <a:pt x="2880" y="624"/>
                    <a:pt x="3960" y="104"/>
                    <a:pt x="4320"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8723" name="Freeform 51"/>
            <p:cNvSpPr>
              <a:spLocks noChangeAspect="1"/>
            </p:cNvSpPr>
            <p:nvPr/>
          </p:nvSpPr>
          <p:spPr bwMode="auto">
            <a:xfrm>
              <a:off x="946150" y="4415234"/>
              <a:ext cx="3971925" cy="973138"/>
            </a:xfrm>
            <a:custGeom>
              <a:avLst/>
              <a:gdLst>
                <a:gd name="T0" fmla="*/ 0 w 3060"/>
                <a:gd name="T1" fmla="*/ 624 h 624"/>
                <a:gd name="T2" fmla="*/ 1440 w 3060"/>
                <a:gd name="T3" fmla="*/ 0 h 624"/>
                <a:gd name="T4" fmla="*/ 3060 w 3060"/>
                <a:gd name="T5" fmla="*/ 624 h 624"/>
              </a:gdLst>
              <a:ahLst/>
              <a:cxnLst>
                <a:cxn ang="0">
                  <a:pos x="T0" y="T1"/>
                </a:cxn>
                <a:cxn ang="0">
                  <a:pos x="T2" y="T3"/>
                </a:cxn>
                <a:cxn ang="0">
                  <a:pos x="T4" y="T5"/>
                </a:cxn>
              </a:cxnLst>
              <a:rect l="0" t="0" r="r" b="b"/>
              <a:pathLst>
                <a:path w="3060" h="624">
                  <a:moveTo>
                    <a:pt x="0" y="624"/>
                  </a:moveTo>
                  <a:cubicBezTo>
                    <a:pt x="465" y="312"/>
                    <a:pt x="930" y="0"/>
                    <a:pt x="1440" y="0"/>
                  </a:cubicBezTo>
                  <a:cubicBezTo>
                    <a:pt x="1950" y="0"/>
                    <a:pt x="2505" y="312"/>
                    <a:pt x="3060" y="624"/>
                  </a:cubicBezTo>
                </a:path>
              </a:pathLst>
            </a:custGeom>
            <a:noFill/>
            <a:ln w="28575"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8724" name="Freeform 52"/>
            <p:cNvSpPr>
              <a:spLocks noChangeAspect="1"/>
            </p:cNvSpPr>
            <p:nvPr/>
          </p:nvSpPr>
          <p:spPr bwMode="auto">
            <a:xfrm>
              <a:off x="946150" y="3929459"/>
              <a:ext cx="5608638" cy="1458913"/>
            </a:xfrm>
            <a:custGeom>
              <a:avLst/>
              <a:gdLst>
                <a:gd name="T0" fmla="*/ 0 w 4320"/>
                <a:gd name="T1" fmla="*/ 936 h 936"/>
                <a:gd name="T2" fmla="*/ 2160 w 4320"/>
                <a:gd name="T3" fmla="*/ 0 h 936"/>
                <a:gd name="T4" fmla="*/ 4320 w 4320"/>
                <a:gd name="T5" fmla="*/ 936 h 936"/>
              </a:gdLst>
              <a:ahLst/>
              <a:cxnLst>
                <a:cxn ang="0">
                  <a:pos x="T0" y="T1"/>
                </a:cxn>
                <a:cxn ang="0">
                  <a:pos x="T2" y="T3"/>
                </a:cxn>
                <a:cxn ang="0">
                  <a:pos x="T4" y="T5"/>
                </a:cxn>
              </a:cxnLst>
              <a:rect l="0" t="0" r="r" b="b"/>
              <a:pathLst>
                <a:path w="4320" h="936">
                  <a:moveTo>
                    <a:pt x="0" y="936"/>
                  </a:moveTo>
                  <a:cubicBezTo>
                    <a:pt x="720" y="468"/>
                    <a:pt x="1440" y="0"/>
                    <a:pt x="2160" y="0"/>
                  </a:cubicBezTo>
                  <a:cubicBezTo>
                    <a:pt x="2880" y="0"/>
                    <a:pt x="3600" y="468"/>
                    <a:pt x="4320" y="9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8725" name="Freeform 53"/>
            <p:cNvSpPr>
              <a:spLocks noChangeAspect="1"/>
            </p:cNvSpPr>
            <p:nvPr/>
          </p:nvSpPr>
          <p:spPr bwMode="auto">
            <a:xfrm>
              <a:off x="946150" y="3684984"/>
              <a:ext cx="7010400" cy="1703388"/>
            </a:xfrm>
            <a:custGeom>
              <a:avLst/>
              <a:gdLst>
                <a:gd name="T0" fmla="*/ 0 w 5400"/>
                <a:gd name="T1" fmla="*/ 1092 h 1092"/>
                <a:gd name="T2" fmla="*/ 2700 w 5400"/>
                <a:gd name="T3" fmla="*/ 0 h 1092"/>
                <a:gd name="T4" fmla="*/ 5400 w 5400"/>
                <a:gd name="T5" fmla="*/ 1092 h 1092"/>
              </a:gdLst>
              <a:ahLst/>
              <a:cxnLst>
                <a:cxn ang="0">
                  <a:pos x="T0" y="T1"/>
                </a:cxn>
                <a:cxn ang="0">
                  <a:pos x="T2" y="T3"/>
                </a:cxn>
                <a:cxn ang="0">
                  <a:pos x="T4" y="T5"/>
                </a:cxn>
              </a:cxnLst>
              <a:rect l="0" t="0" r="r" b="b"/>
              <a:pathLst>
                <a:path w="5400" h="1092">
                  <a:moveTo>
                    <a:pt x="0" y="1092"/>
                  </a:moveTo>
                  <a:cubicBezTo>
                    <a:pt x="900" y="546"/>
                    <a:pt x="1800" y="0"/>
                    <a:pt x="2700" y="0"/>
                  </a:cubicBezTo>
                  <a:cubicBezTo>
                    <a:pt x="3600" y="0"/>
                    <a:pt x="4500" y="546"/>
                    <a:pt x="5400" y="1092"/>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8726" name="Freeform 54"/>
            <p:cNvSpPr>
              <a:spLocks noChangeAspect="1"/>
            </p:cNvSpPr>
            <p:nvPr/>
          </p:nvSpPr>
          <p:spPr bwMode="auto">
            <a:xfrm>
              <a:off x="3751263" y="5588397"/>
              <a:ext cx="2803525" cy="527050"/>
            </a:xfrm>
            <a:custGeom>
              <a:avLst/>
              <a:gdLst>
                <a:gd name="T0" fmla="*/ 0 w 2160"/>
                <a:gd name="T1" fmla="*/ 156 h 338"/>
                <a:gd name="T2" fmla="*/ 1080 w 2160"/>
                <a:gd name="T3" fmla="*/ 312 h 338"/>
                <a:gd name="T4" fmla="*/ 2160 w 2160"/>
                <a:gd name="T5" fmla="*/ 0 h 338"/>
              </a:gdLst>
              <a:ahLst/>
              <a:cxnLst>
                <a:cxn ang="0">
                  <a:pos x="T0" y="T1"/>
                </a:cxn>
                <a:cxn ang="0">
                  <a:pos x="T2" y="T3"/>
                </a:cxn>
                <a:cxn ang="0">
                  <a:pos x="T4" y="T5"/>
                </a:cxn>
              </a:cxnLst>
              <a:rect l="0" t="0" r="r" b="b"/>
              <a:pathLst>
                <a:path w="2160" h="338">
                  <a:moveTo>
                    <a:pt x="0" y="156"/>
                  </a:moveTo>
                  <a:cubicBezTo>
                    <a:pt x="360" y="247"/>
                    <a:pt x="720" y="338"/>
                    <a:pt x="1080" y="312"/>
                  </a:cubicBezTo>
                  <a:cubicBezTo>
                    <a:pt x="1440" y="286"/>
                    <a:pt x="1800" y="143"/>
                    <a:pt x="2160"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8727" name="Freeform 55"/>
            <p:cNvSpPr>
              <a:spLocks noChangeAspect="1"/>
            </p:cNvSpPr>
            <p:nvPr/>
          </p:nvSpPr>
          <p:spPr bwMode="auto">
            <a:xfrm>
              <a:off x="3848100" y="5585222"/>
              <a:ext cx="3971925" cy="771525"/>
            </a:xfrm>
            <a:custGeom>
              <a:avLst/>
              <a:gdLst>
                <a:gd name="T0" fmla="*/ 0 w 3060"/>
                <a:gd name="T1" fmla="*/ 156 h 494"/>
                <a:gd name="T2" fmla="*/ 1800 w 3060"/>
                <a:gd name="T3" fmla="*/ 468 h 494"/>
                <a:gd name="T4" fmla="*/ 3060 w 3060"/>
                <a:gd name="T5" fmla="*/ 0 h 494"/>
              </a:gdLst>
              <a:ahLst/>
              <a:cxnLst>
                <a:cxn ang="0">
                  <a:pos x="T0" y="T1"/>
                </a:cxn>
                <a:cxn ang="0">
                  <a:pos x="T2" y="T3"/>
                </a:cxn>
                <a:cxn ang="0">
                  <a:pos x="T4" y="T5"/>
                </a:cxn>
              </a:cxnLst>
              <a:rect l="0" t="0" r="r" b="b"/>
              <a:pathLst>
                <a:path w="3060" h="494">
                  <a:moveTo>
                    <a:pt x="0" y="156"/>
                  </a:moveTo>
                  <a:cubicBezTo>
                    <a:pt x="645" y="325"/>
                    <a:pt x="1290" y="494"/>
                    <a:pt x="1800" y="468"/>
                  </a:cubicBezTo>
                  <a:cubicBezTo>
                    <a:pt x="2310" y="442"/>
                    <a:pt x="2685" y="221"/>
                    <a:pt x="3060"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8728" name="Freeform 56"/>
            <p:cNvSpPr>
              <a:spLocks noChangeAspect="1"/>
            </p:cNvSpPr>
            <p:nvPr/>
          </p:nvSpPr>
          <p:spPr bwMode="auto">
            <a:xfrm>
              <a:off x="5211763" y="4901009"/>
              <a:ext cx="2568575" cy="487363"/>
            </a:xfrm>
            <a:custGeom>
              <a:avLst/>
              <a:gdLst>
                <a:gd name="T0" fmla="*/ 0 w 1980"/>
                <a:gd name="T1" fmla="*/ 312 h 312"/>
                <a:gd name="T2" fmla="*/ 1080 w 1980"/>
                <a:gd name="T3" fmla="*/ 0 h 312"/>
                <a:gd name="T4" fmla="*/ 1980 w 1980"/>
                <a:gd name="T5" fmla="*/ 312 h 312"/>
              </a:gdLst>
              <a:ahLst/>
              <a:cxnLst>
                <a:cxn ang="0">
                  <a:pos x="T0" y="T1"/>
                </a:cxn>
                <a:cxn ang="0">
                  <a:pos x="T2" y="T3"/>
                </a:cxn>
                <a:cxn ang="0">
                  <a:pos x="T4" y="T5"/>
                </a:cxn>
              </a:cxnLst>
              <a:rect l="0" t="0" r="r" b="b"/>
              <a:pathLst>
                <a:path w="1980" h="312">
                  <a:moveTo>
                    <a:pt x="0" y="312"/>
                  </a:moveTo>
                  <a:cubicBezTo>
                    <a:pt x="375" y="156"/>
                    <a:pt x="750" y="0"/>
                    <a:pt x="1080" y="0"/>
                  </a:cubicBezTo>
                  <a:cubicBezTo>
                    <a:pt x="1410" y="0"/>
                    <a:pt x="1695" y="156"/>
                    <a:pt x="1980" y="312"/>
                  </a:cubicBezTo>
                </a:path>
              </a:pathLst>
            </a:custGeom>
            <a:noFill/>
            <a:ln w="38100" cmpd="sng">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8731" name="Oval 59"/>
            <p:cNvSpPr>
              <a:spLocks noChangeAspect="1" noChangeArrowheads="1"/>
            </p:cNvSpPr>
            <p:nvPr/>
          </p:nvSpPr>
          <p:spPr bwMode="auto">
            <a:xfrm>
              <a:off x="712788" y="5294709"/>
              <a:ext cx="466725" cy="488950"/>
            </a:xfrm>
            <a:prstGeom prst="ellipse">
              <a:avLst/>
            </a:prstGeom>
            <a:solidFill>
              <a:schemeClr val="hlink"/>
            </a:solidFill>
            <a:ln>
              <a:noFill/>
            </a:ln>
            <a:extLst>
              <a:ext uri="{91240B29-F687-4F45-9708-019B960494DF}">
                <a14:hiddenLine xmlns:a14="http://schemas.microsoft.com/office/drawing/2010/main" w="9525">
                  <a:solidFill>
                    <a:schemeClr val="accent1"/>
                  </a:solidFill>
                  <a:round/>
                  <a:headEnd/>
                  <a:tailEnd/>
                </a14:hiddenLine>
              </a:ext>
            </a:extLst>
          </p:spPr>
          <p:txBody>
            <a:bodyPr anchor="ctr"/>
            <a:lstStyle/>
            <a:p>
              <a:endParaRPr lang="zh-CN" altLang="en-US"/>
            </a:p>
          </p:txBody>
        </p:sp>
        <p:sp>
          <p:nvSpPr>
            <p:cNvPr id="28732" name="Oval 60"/>
            <p:cNvSpPr>
              <a:spLocks noChangeAspect="1" noChangeArrowheads="1"/>
            </p:cNvSpPr>
            <p:nvPr/>
          </p:nvSpPr>
          <p:spPr bwMode="auto">
            <a:xfrm>
              <a:off x="2114550" y="5294709"/>
              <a:ext cx="468313" cy="488950"/>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8733" name="Oval 61"/>
            <p:cNvSpPr>
              <a:spLocks noChangeAspect="1" noChangeArrowheads="1"/>
            </p:cNvSpPr>
            <p:nvPr/>
          </p:nvSpPr>
          <p:spPr bwMode="auto">
            <a:xfrm>
              <a:off x="3517900" y="5294709"/>
              <a:ext cx="466725" cy="488950"/>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8734" name="Oval 62"/>
            <p:cNvSpPr>
              <a:spLocks noChangeAspect="1" noChangeArrowheads="1"/>
            </p:cNvSpPr>
            <p:nvPr/>
          </p:nvSpPr>
          <p:spPr bwMode="auto">
            <a:xfrm>
              <a:off x="4918075" y="5294709"/>
              <a:ext cx="468313" cy="488950"/>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8735" name="Oval 63"/>
            <p:cNvSpPr>
              <a:spLocks noChangeAspect="1" noChangeArrowheads="1"/>
            </p:cNvSpPr>
            <p:nvPr/>
          </p:nvSpPr>
          <p:spPr bwMode="auto">
            <a:xfrm>
              <a:off x="6321425" y="5294709"/>
              <a:ext cx="466725" cy="488950"/>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8736" name="Oval 64"/>
            <p:cNvSpPr>
              <a:spLocks noChangeAspect="1" noChangeArrowheads="1"/>
            </p:cNvSpPr>
            <p:nvPr/>
          </p:nvSpPr>
          <p:spPr bwMode="auto">
            <a:xfrm>
              <a:off x="7723188" y="5294709"/>
              <a:ext cx="466725" cy="488950"/>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8737" name="Line 65"/>
            <p:cNvSpPr>
              <a:spLocks noChangeAspect="1" noChangeShapeType="1"/>
            </p:cNvSpPr>
            <p:nvPr/>
          </p:nvSpPr>
          <p:spPr bwMode="auto">
            <a:xfrm>
              <a:off x="1179513" y="5539184"/>
              <a:ext cx="93503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28738" name="Line 66"/>
            <p:cNvSpPr>
              <a:spLocks noChangeAspect="1" noChangeShapeType="1"/>
            </p:cNvSpPr>
            <p:nvPr/>
          </p:nvSpPr>
          <p:spPr bwMode="auto">
            <a:xfrm>
              <a:off x="2582863" y="5539184"/>
              <a:ext cx="93503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28739" name="Line 67"/>
            <p:cNvSpPr>
              <a:spLocks noChangeAspect="1" noChangeShapeType="1"/>
            </p:cNvSpPr>
            <p:nvPr/>
          </p:nvSpPr>
          <p:spPr bwMode="auto">
            <a:xfrm>
              <a:off x="3984625" y="5539184"/>
              <a:ext cx="93345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28740" name="Line 68"/>
            <p:cNvSpPr>
              <a:spLocks noChangeAspect="1" noChangeShapeType="1"/>
            </p:cNvSpPr>
            <p:nvPr/>
          </p:nvSpPr>
          <p:spPr bwMode="auto">
            <a:xfrm>
              <a:off x="5386388" y="5539184"/>
              <a:ext cx="93503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28741" name="Line 69"/>
            <p:cNvSpPr>
              <a:spLocks noChangeAspect="1" noChangeShapeType="1"/>
            </p:cNvSpPr>
            <p:nvPr/>
          </p:nvSpPr>
          <p:spPr bwMode="auto">
            <a:xfrm>
              <a:off x="6788150" y="5539184"/>
              <a:ext cx="93503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28742" name="Text Box 70"/>
            <p:cNvSpPr txBox="1">
              <a:spLocks noChangeAspect="1" noChangeArrowheads="1"/>
            </p:cNvSpPr>
            <p:nvPr/>
          </p:nvSpPr>
          <p:spPr bwMode="auto">
            <a:xfrm>
              <a:off x="609600" y="5170884"/>
              <a:ext cx="700088"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en-US" altLang="zh-CN" sz="1500" b="1" i="1"/>
                <a:t>v</a:t>
              </a:r>
              <a:r>
                <a:rPr lang="en-US" altLang="zh-CN" sz="1500" b="1" baseline="-25000"/>
                <a:t>1</a:t>
              </a:r>
              <a:endParaRPr lang="en-US" altLang="zh-CN" sz="1500" b="1"/>
            </a:p>
          </p:txBody>
        </p:sp>
        <p:sp>
          <p:nvSpPr>
            <p:cNvPr id="28743" name="Text Box 71"/>
            <p:cNvSpPr txBox="1">
              <a:spLocks noChangeAspect="1" noChangeArrowheads="1"/>
            </p:cNvSpPr>
            <p:nvPr/>
          </p:nvSpPr>
          <p:spPr bwMode="auto">
            <a:xfrm>
              <a:off x="1873250" y="5140722"/>
              <a:ext cx="936625"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en-US" altLang="zh-CN" sz="1500" b="1" i="1"/>
                <a:t>v</a:t>
              </a:r>
              <a:r>
                <a:rPr lang="en-US" altLang="zh-CN" sz="1500" b="1" baseline="-25000"/>
                <a:t>2</a:t>
              </a:r>
              <a:endParaRPr lang="en-US" altLang="zh-CN" sz="1500" b="1"/>
            </a:p>
          </p:txBody>
        </p:sp>
        <p:sp>
          <p:nvSpPr>
            <p:cNvPr id="28744" name="Text Box 72"/>
            <p:cNvSpPr txBox="1">
              <a:spLocks noChangeAspect="1" noChangeArrowheads="1"/>
            </p:cNvSpPr>
            <p:nvPr/>
          </p:nvSpPr>
          <p:spPr bwMode="auto">
            <a:xfrm>
              <a:off x="3449638" y="4996259"/>
              <a:ext cx="700087"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en-US" altLang="zh-CN" sz="1500" b="1" i="1"/>
                <a:t>v</a:t>
              </a:r>
              <a:r>
                <a:rPr lang="en-US" altLang="zh-CN" sz="1500" b="1" baseline="-25000"/>
                <a:t>3</a:t>
              </a:r>
              <a:endParaRPr lang="en-US" altLang="zh-CN" sz="1500" b="1"/>
            </a:p>
          </p:txBody>
        </p:sp>
        <p:sp>
          <p:nvSpPr>
            <p:cNvPr id="28745" name="Text Box 73"/>
            <p:cNvSpPr txBox="1">
              <a:spLocks noChangeAspect="1" noChangeArrowheads="1"/>
            </p:cNvSpPr>
            <p:nvPr/>
          </p:nvSpPr>
          <p:spPr bwMode="auto">
            <a:xfrm>
              <a:off x="4824413" y="5145484"/>
              <a:ext cx="700087"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en-US" altLang="zh-CN" sz="1500" b="1" i="1"/>
                <a:t>v</a:t>
              </a:r>
              <a:r>
                <a:rPr lang="en-US" altLang="zh-CN" sz="1500" b="1" baseline="-25000"/>
                <a:t>4</a:t>
              </a:r>
              <a:endParaRPr lang="en-US" altLang="zh-CN" sz="1500" b="1"/>
            </a:p>
          </p:txBody>
        </p:sp>
        <p:sp>
          <p:nvSpPr>
            <p:cNvPr id="28746" name="Text Box 74"/>
            <p:cNvSpPr txBox="1">
              <a:spLocks noChangeAspect="1" noChangeArrowheads="1"/>
            </p:cNvSpPr>
            <p:nvPr/>
          </p:nvSpPr>
          <p:spPr bwMode="auto">
            <a:xfrm>
              <a:off x="6172200" y="4996259"/>
              <a:ext cx="703263"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en-US" altLang="zh-CN" sz="1500" b="1" i="1"/>
                <a:t>v</a:t>
              </a:r>
              <a:r>
                <a:rPr lang="en-US" altLang="zh-CN" sz="1500" b="1" baseline="-25000"/>
                <a:t>5</a:t>
              </a:r>
              <a:endParaRPr lang="en-US" altLang="zh-CN" sz="1500" b="1"/>
            </a:p>
          </p:txBody>
        </p:sp>
        <p:sp>
          <p:nvSpPr>
            <p:cNvPr id="28747" name="Text Box 75"/>
            <p:cNvSpPr txBox="1">
              <a:spLocks noChangeAspect="1" noChangeArrowheads="1"/>
            </p:cNvSpPr>
            <p:nvPr/>
          </p:nvSpPr>
          <p:spPr bwMode="auto">
            <a:xfrm>
              <a:off x="7605713" y="5169297"/>
              <a:ext cx="700087"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en-US" altLang="zh-CN" sz="1500" b="1" i="1"/>
                <a:t>v</a:t>
              </a:r>
              <a:r>
                <a:rPr lang="en-US" altLang="zh-CN" sz="1500" b="1" baseline="-25000"/>
                <a:t>6</a:t>
              </a:r>
              <a:endParaRPr lang="en-US" altLang="zh-CN" sz="1500" b="1"/>
            </a:p>
          </p:txBody>
        </p:sp>
        <p:sp>
          <p:nvSpPr>
            <p:cNvPr id="28748" name="Line 76"/>
            <p:cNvSpPr>
              <a:spLocks noChangeAspect="1" noChangeShapeType="1"/>
            </p:cNvSpPr>
            <p:nvPr/>
          </p:nvSpPr>
          <p:spPr bwMode="auto">
            <a:xfrm>
              <a:off x="3429000" y="5996384"/>
              <a:ext cx="468313" cy="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nchor="ctr"/>
            <a:lstStyle/>
            <a:p>
              <a:endParaRPr lang="zh-CN" altLang="en-US"/>
            </a:p>
          </p:txBody>
        </p:sp>
        <p:sp>
          <p:nvSpPr>
            <p:cNvPr id="28749" name="Line 77"/>
            <p:cNvSpPr>
              <a:spLocks noChangeAspect="1" noChangeShapeType="1"/>
            </p:cNvSpPr>
            <p:nvPr/>
          </p:nvSpPr>
          <p:spPr bwMode="auto">
            <a:xfrm>
              <a:off x="4356100" y="6504384"/>
              <a:ext cx="468313" cy="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nchor="ctr"/>
            <a:lstStyle/>
            <a:p>
              <a:endParaRPr lang="zh-CN" altLang="en-US"/>
            </a:p>
          </p:txBody>
        </p:sp>
        <p:sp>
          <p:nvSpPr>
            <p:cNvPr id="28750" name="Line 78"/>
            <p:cNvSpPr>
              <a:spLocks noChangeAspect="1" noChangeShapeType="1"/>
            </p:cNvSpPr>
            <p:nvPr/>
          </p:nvSpPr>
          <p:spPr bwMode="auto">
            <a:xfrm>
              <a:off x="4992688" y="6775847"/>
              <a:ext cx="346075" cy="0"/>
            </a:xfrm>
            <a:prstGeom prst="line">
              <a:avLst/>
            </a:prstGeom>
            <a:noFill/>
            <a:ln w="3175">
              <a:solidFill>
                <a:srgbClr val="000000"/>
              </a:solidFill>
              <a:round/>
              <a:headEnd/>
              <a:tailEnd type="triangle" w="sm" len="lg"/>
            </a:ln>
            <a:extLst>
              <a:ext uri="{909E8E84-426E-40DD-AFC4-6F175D3DCCD1}">
                <a14:hiddenFill xmlns:a14="http://schemas.microsoft.com/office/drawing/2010/main">
                  <a:noFill/>
                </a14:hiddenFill>
              </a:ext>
            </a:extLst>
          </p:spPr>
          <p:txBody>
            <a:bodyPr anchor="ctr"/>
            <a:lstStyle/>
            <a:p>
              <a:endParaRPr lang="zh-CN" altLang="en-US"/>
            </a:p>
          </p:txBody>
        </p:sp>
        <p:sp>
          <p:nvSpPr>
            <p:cNvPr id="28751" name="Line 79"/>
            <p:cNvSpPr>
              <a:spLocks noChangeAspect="1" noChangeShapeType="1"/>
            </p:cNvSpPr>
            <p:nvPr/>
          </p:nvSpPr>
          <p:spPr bwMode="auto">
            <a:xfrm>
              <a:off x="6088063" y="6307534"/>
              <a:ext cx="233362" cy="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nchor="ctr"/>
            <a:lstStyle/>
            <a:p>
              <a:endParaRPr lang="zh-CN" altLang="en-US"/>
            </a:p>
          </p:txBody>
        </p:sp>
        <p:sp>
          <p:nvSpPr>
            <p:cNvPr id="28752" name="Line 80"/>
            <p:cNvSpPr>
              <a:spLocks noChangeAspect="1" noChangeShapeType="1"/>
            </p:cNvSpPr>
            <p:nvPr/>
          </p:nvSpPr>
          <p:spPr bwMode="auto">
            <a:xfrm>
              <a:off x="5076825" y="6067822"/>
              <a:ext cx="261938" cy="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nchor="ctr"/>
            <a:lstStyle/>
            <a:p>
              <a:endParaRPr lang="zh-CN" altLang="en-US"/>
            </a:p>
          </p:txBody>
        </p:sp>
        <p:sp>
          <p:nvSpPr>
            <p:cNvPr id="28755" name="Line 83"/>
            <p:cNvSpPr>
              <a:spLocks noChangeAspect="1" noChangeShapeType="1"/>
            </p:cNvSpPr>
            <p:nvPr/>
          </p:nvSpPr>
          <p:spPr bwMode="auto">
            <a:xfrm>
              <a:off x="6508750" y="4908947"/>
              <a:ext cx="279400" cy="0"/>
            </a:xfrm>
            <a:prstGeom prst="line">
              <a:avLst/>
            </a:prstGeom>
            <a:noFill/>
            <a:ln w="28575">
              <a:solidFill>
                <a:schemeClr val="accent1"/>
              </a:solidFill>
              <a:round/>
              <a:headEnd/>
              <a:tailEnd type="triangle" w="sm" len="lg"/>
            </a:ln>
            <a:extLst>
              <a:ext uri="{909E8E84-426E-40DD-AFC4-6F175D3DCCD1}">
                <a14:hiddenFill xmlns:a14="http://schemas.microsoft.com/office/drawing/2010/main">
                  <a:noFill/>
                </a14:hiddenFill>
              </a:ext>
            </a:extLst>
          </p:spPr>
          <p:txBody>
            <a:bodyPr anchor="ctr"/>
            <a:lstStyle/>
            <a:p>
              <a:endParaRPr lang="zh-CN" altLang="en-US"/>
            </a:p>
          </p:txBody>
        </p:sp>
        <p:sp>
          <p:nvSpPr>
            <p:cNvPr id="28756" name="Line 84"/>
            <p:cNvSpPr>
              <a:spLocks noChangeAspect="1" noChangeShapeType="1"/>
            </p:cNvSpPr>
            <p:nvPr/>
          </p:nvSpPr>
          <p:spPr bwMode="auto">
            <a:xfrm>
              <a:off x="2889250" y="4896247"/>
              <a:ext cx="417513" cy="187325"/>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nchor="ctr"/>
            <a:lstStyle/>
            <a:p>
              <a:endParaRPr lang="zh-CN" altLang="en-US"/>
            </a:p>
          </p:txBody>
        </p:sp>
        <p:sp>
          <p:nvSpPr>
            <p:cNvPr id="28757" name="Line 85"/>
            <p:cNvSpPr>
              <a:spLocks noChangeAspect="1" noChangeShapeType="1"/>
            </p:cNvSpPr>
            <p:nvPr/>
          </p:nvSpPr>
          <p:spPr bwMode="auto">
            <a:xfrm>
              <a:off x="3513138" y="4573984"/>
              <a:ext cx="384175" cy="171450"/>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anchor="ctr"/>
            <a:lstStyle/>
            <a:p>
              <a:endParaRPr lang="zh-CN" altLang="en-US"/>
            </a:p>
          </p:txBody>
        </p:sp>
        <p:sp>
          <p:nvSpPr>
            <p:cNvPr id="28758" name="Line 86"/>
            <p:cNvSpPr>
              <a:spLocks noChangeAspect="1" noChangeShapeType="1"/>
            </p:cNvSpPr>
            <p:nvPr/>
          </p:nvSpPr>
          <p:spPr bwMode="auto">
            <a:xfrm>
              <a:off x="4440238" y="4045347"/>
              <a:ext cx="468312" cy="20955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nchor="ctr"/>
            <a:lstStyle/>
            <a:p>
              <a:endParaRPr lang="zh-CN" altLang="en-US"/>
            </a:p>
          </p:txBody>
        </p:sp>
        <p:sp>
          <p:nvSpPr>
            <p:cNvPr id="28759" name="Line 87"/>
            <p:cNvSpPr>
              <a:spLocks noChangeAspect="1" noChangeShapeType="1"/>
            </p:cNvSpPr>
            <p:nvPr/>
          </p:nvSpPr>
          <p:spPr bwMode="auto">
            <a:xfrm>
              <a:off x="5621338" y="3943747"/>
              <a:ext cx="466725" cy="211137"/>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nchor="ctr"/>
            <a:lstStyle/>
            <a:p>
              <a:endParaRPr lang="zh-CN" altLang="en-US"/>
            </a:p>
          </p:txBody>
        </p:sp>
        <p:sp>
          <p:nvSpPr>
            <p:cNvPr id="28760" name="Text Box 88"/>
            <p:cNvSpPr txBox="1">
              <a:spLocks noChangeAspect="1" noChangeArrowheads="1"/>
            </p:cNvSpPr>
            <p:nvPr/>
          </p:nvSpPr>
          <p:spPr bwMode="auto">
            <a:xfrm>
              <a:off x="1258888" y="5345509"/>
              <a:ext cx="701675"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zh-CN" altLang="en-US" sz="1500" b="1"/>
                <a:t>23</a:t>
              </a:r>
            </a:p>
          </p:txBody>
        </p:sp>
        <p:sp>
          <p:nvSpPr>
            <p:cNvPr id="28761" name="Text Box 89"/>
            <p:cNvSpPr txBox="1">
              <a:spLocks noChangeAspect="1" noChangeArrowheads="1"/>
            </p:cNvSpPr>
            <p:nvPr/>
          </p:nvSpPr>
          <p:spPr bwMode="auto">
            <a:xfrm>
              <a:off x="2738438" y="5440759"/>
              <a:ext cx="700087"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zh-CN" altLang="en-US" sz="1500" b="1"/>
                <a:t>25</a:t>
              </a:r>
            </a:p>
          </p:txBody>
        </p:sp>
        <p:sp>
          <p:nvSpPr>
            <p:cNvPr id="28762" name="Text Box 90"/>
            <p:cNvSpPr txBox="1">
              <a:spLocks noChangeAspect="1" noChangeArrowheads="1"/>
            </p:cNvSpPr>
            <p:nvPr/>
          </p:nvSpPr>
          <p:spPr bwMode="auto">
            <a:xfrm>
              <a:off x="4081463" y="5386784"/>
              <a:ext cx="701675"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zh-CN" altLang="en-US" sz="1500" b="1"/>
                <a:t>26</a:t>
              </a:r>
            </a:p>
          </p:txBody>
        </p:sp>
        <p:sp>
          <p:nvSpPr>
            <p:cNvPr id="28763" name="Text Box 91"/>
            <p:cNvSpPr txBox="1">
              <a:spLocks noChangeAspect="1" noChangeArrowheads="1"/>
            </p:cNvSpPr>
            <p:nvPr/>
          </p:nvSpPr>
          <p:spPr bwMode="auto">
            <a:xfrm>
              <a:off x="6788150" y="5435997"/>
              <a:ext cx="701675"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zh-CN" altLang="en-US" sz="1500" b="1"/>
                <a:t>29</a:t>
              </a:r>
            </a:p>
          </p:txBody>
        </p:sp>
        <p:sp>
          <p:nvSpPr>
            <p:cNvPr id="28764" name="Text Box 92"/>
            <p:cNvSpPr txBox="1">
              <a:spLocks noChangeAspect="1" noChangeArrowheads="1"/>
            </p:cNvSpPr>
            <p:nvPr/>
          </p:nvSpPr>
          <p:spPr bwMode="auto">
            <a:xfrm>
              <a:off x="2349500" y="4707334"/>
              <a:ext cx="700088"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zh-CN" altLang="en-US" sz="1500" b="1"/>
                <a:t>30</a:t>
              </a:r>
            </a:p>
          </p:txBody>
        </p:sp>
        <p:sp>
          <p:nvSpPr>
            <p:cNvPr id="28765" name="Text Box 93"/>
            <p:cNvSpPr txBox="1">
              <a:spLocks noChangeAspect="1" noChangeArrowheads="1"/>
            </p:cNvSpPr>
            <p:nvPr/>
          </p:nvSpPr>
          <p:spPr bwMode="auto">
            <a:xfrm>
              <a:off x="2970213" y="4385072"/>
              <a:ext cx="935037"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zh-CN" altLang="en-US" sz="1500" b="1"/>
                <a:t>42</a:t>
              </a:r>
            </a:p>
          </p:txBody>
        </p:sp>
        <p:sp>
          <p:nvSpPr>
            <p:cNvPr id="28766" name="Text Box 94"/>
            <p:cNvSpPr txBox="1">
              <a:spLocks noChangeAspect="1" noChangeArrowheads="1"/>
            </p:cNvSpPr>
            <p:nvPr/>
          </p:nvSpPr>
          <p:spPr bwMode="auto">
            <a:xfrm>
              <a:off x="4041775" y="3946922"/>
              <a:ext cx="935038"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zh-CN" altLang="en-US" sz="1500" b="1"/>
                <a:t>60</a:t>
              </a:r>
            </a:p>
          </p:txBody>
        </p:sp>
        <p:sp>
          <p:nvSpPr>
            <p:cNvPr id="28767" name="Text Box 95"/>
            <p:cNvSpPr txBox="1">
              <a:spLocks noChangeAspect="1" noChangeArrowheads="1"/>
            </p:cNvSpPr>
            <p:nvPr/>
          </p:nvSpPr>
          <p:spPr bwMode="auto">
            <a:xfrm>
              <a:off x="4908550" y="3684984"/>
              <a:ext cx="933450"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zh-CN" altLang="en-US" sz="1500" b="1"/>
                <a:t>85</a:t>
              </a:r>
            </a:p>
          </p:txBody>
        </p:sp>
        <p:sp>
          <p:nvSpPr>
            <p:cNvPr id="28768" name="Text Box 96"/>
            <p:cNvSpPr txBox="1">
              <a:spLocks noChangeAspect="1" noChangeArrowheads="1"/>
            </p:cNvSpPr>
            <p:nvPr/>
          </p:nvSpPr>
          <p:spPr bwMode="auto">
            <a:xfrm>
              <a:off x="3594100" y="5855097"/>
              <a:ext cx="701675"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zh-CN" altLang="en-US" sz="1500" b="1"/>
                <a:t>32</a:t>
              </a:r>
            </a:p>
          </p:txBody>
        </p:sp>
        <p:sp>
          <p:nvSpPr>
            <p:cNvPr id="28769" name="Text Box 97"/>
            <p:cNvSpPr txBox="1">
              <a:spLocks noChangeAspect="1" noChangeArrowheads="1"/>
            </p:cNvSpPr>
            <p:nvPr/>
          </p:nvSpPr>
          <p:spPr bwMode="auto">
            <a:xfrm>
              <a:off x="4100513" y="5983684"/>
              <a:ext cx="935037"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zh-CN" altLang="en-US" sz="1500" b="1"/>
                <a:t>44</a:t>
              </a:r>
            </a:p>
          </p:txBody>
        </p:sp>
        <p:sp>
          <p:nvSpPr>
            <p:cNvPr id="28770" name="Text Box 98"/>
            <p:cNvSpPr txBox="1">
              <a:spLocks noChangeAspect="1" noChangeArrowheads="1"/>
            </p:cNvSpPr>
            <p:nvPr/>
          </p:nvSpPr>
          <p:spPr bwMode="auto">
            <a:xfrm>
              <a:off x="5132388" y="6255147"/>
              <a:ext cx="701675"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zh-CN" altLang="en-US" sz="1500" b="1"/>
                <a:t>62</a:t>
              </a:r>
            </a:p>
          </p:txBody>
        </p:sp>
        <p:sp>
          <p:nvSpPr>
            <p:cNvPr id="28771" name="Text Box 99"/>
            <p:cNvSpPr txBox="1">
              <a:spLocks noChangeAspect="1" noChangeArrowheads="1"/>
            </p:cNvSpPr>
            <p:nvPr/>
          </p:nvSpPr>
          <p:spPr bwMode="auto">
            <a:xfrm>
              <a:off x="4802188" y="5585222"/>
              <a:ext cx="935037"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zh-CN" altLang="en-US" sz="1500" b="1"/>
                <a:t>33</a:t>
              </a:r>
            </a:p>
          </p:txBody>
        </p:sp>
        <p:sp>
          <p:nvSpPr>
            <p:cNvPr id="28772" name="Text Box 100"/>
            <p:cNvSpPr txBox="1">
              <a:spLocks noChangeAspect="1" noChangeArrowheads="1"/>
            </p:cNvSpPr>
            <p:nvPr/>
          </p:nvSpPr>
          <p:spPr bwMode="auto">
            <a:xfrm>
              <a:off x="6107113" y="5724922"/>
              <a:ext cx="701675"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zh-CN" altLang="en-US" sz="1500" b="1"/>
                <a:t>45</a:t>
              </a:r>
            </a:p>
          </p:txBody>
        </p:sp>
        <p:sp>
          <p:nvSpPr>
            <p:cNvPr id="28775" name="Text Box 103"/>
            <p:cNvSpPr txBox="1">
              <a:spLocks noChangeAspect="1" noChangeArrowheads="1"/>
            </p:cNvSpPr>
            <p:nvPr/>
          </p:nvSpPr>
          <p:spPr bwMode="auto">
            <a:xfrm>
              <a:off x="6380163" y="4805759"/>
              <a:ext cx="700087"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zh-CN" altLang="en-US" sz="1500" b="1"/>
                <a:t>30</a:t>
              </a:r>
            </a:p>
          </p:txBody>
        </p:sp>
      </p:grpSp>
      <p:sp>
        <p:nvSpPr>
          <p:cNvPr id="2" name="标题 1"/>
          <p:cNvSpPr>
            <a:spLocks noGrp="1"/>
          </p:cNvSpPr>
          <p:nvPr>
            <p:ph type="title"/>
          </p:nvPr>
        </p:nvSpPr>
        <p:spPr/>
        <p:txBody>
          <a:bodyPr/>
          <a:lstStyle/>
          <a:p>
            <a:r>
              <a:rPr lang="zh-CN" altLang="en-US" dirty="0"/>
              <a:t>续</a:t>
            </a:r>
          </a:p>
        </p:txBody>
      </p:sp>
    </p:spTree>
    <p:extLst>
      <p:ext uri="{BB962C8B-B14F-4D97-AF65-F5344CB8AC3E}">
        <p14:creationId xmlns:p14="http://schemas.microsoft.com/office/powerpoint/2010/main" val="570868976"/>
      </p:ext>
    </p:extLst>
  </p:cSld>
  <p:clrMapOvr>
    <a:masterClrMapping/>
  </p:clrMapOvr>
  <p:transition spd="slow" advTm="8000">
    <p:zo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ltLang="zh-CN" dirty="0"/>
              <a:t>10.1 </a:t>
            </a:r>
            <a:r>
              <a:rPr lang="zh-CN" altLang="en-US" dirty="0"/>
              <a:t>图</a:t>
            </a:r>
            <a:r>
              <a:rPr lang="en-US" altLang="zh-CN" dirty="0"/>
              <a:t>(Graph)</a:t>
            </a:r>
            <a:endParaRPr lang="zh-CN" altLang="en-US" dirty="0"/>
          </a:p>
        </p:txBody>
      </p:sp>
      <p:sp>
        <p:nvSpPr>
          <p:cNvPr id="22531" name="Rectangle 3"/>
          <p:cNvSpPr>
            <a:spLocks noGrp="1" noChangeArrowheads="1"/>
          </p:cNvSpPr>
          <p:nvPr>
            <p:ph sz="quarter" idx="1"/>
          </p:nvPr>
        </p:nvSpPr>
        <p:spPr/>
        <p:txBody>
          <a:bodyPr/>
          <a:lstStyle/>
          <a:p>
            <a:pPr eaLnBrk="1" hangingPunct="1"/>
            <a:r>
              <a:rPr lang="zh-CN" altLang="en-US" sz="2800" dirty="0"/>
              <a:t>设</a:t>
            </a:r>
            <a:r>
              <a:rPr lang="en-US" altLang="zh-CN" sz="2800" dirty="0" err="1"/>
              <a:t>e</a:t>
            </a:r>
            <a:r>
              <a:rPr lang="en-US" altLang="zh-CN" sz="2800" baseline="-25000" dirty="0" err="1"/>
              <a:t>k</a:t>
            </a:r>
            <a:r>
              <a:rPr lang="en-US" altLang="zh-CN" sz="2800" dirty="0"/>
              <a:t>＝(</a:t>
            </a:r>
            <a:r>
              <a:rPr lang="en-US" altLang="zh-CN" sz="2800" dirty="0" err="1"/>
              <a:t>v</a:t>
            </a:r>
            <a:r>
              <a:rPr lang="en-US" altLang="zh-CN" sz="2800" baseline="-25000" dirty="0" err="1"/>
              <a:t>i</a:t>
            </a:r>
            <a:r>
              <a:rPr lang="en-US" altLang="zh-CN" sz="2800" dirty="0" err="1"/>
              <a:t>,v</a:t>
            </a:r>
            <a:r>
              <a:rPr lang="en-US" altLang="zh-CN" sz="2800" baseline="-25000" dirty="0" err="1"/>
              <a:t>j</a:t>
            </a:r>
            <a:r>
              <a:rPr lang="en-US" altLang="zh-CN" sz="2800" dirty="0"/>
              <a:t>)</a:t>
            </a:r>
            <a:r>
              <a:rPr lang="zh-CN" altLang="en-US" sz="2800" dirty="0"/>
              <a:t>为</a:t>
            </a:r>
            <a:r>
              <a:rPr lang="en-US" altLang="zh-CN" sz="2800" dirty="0"/>
              <a:t>G＝&lt;V,E&gt;</a:t>
            </a:r>
            <a:r>
              <a:rPr lang="zh-CN" altLang="en-US" sz="2800" dirty="0"/>
              <a:t>中的一条边,称</a:t>
            </a:r>
            <a:r>
              <a:rPr lang="en-US" altLang="zh-CN" sz="2800" dirty="0" err="1"/>
              <a:t>v</a:t>
            </a:r>
            <a:r>
              <a:rPr lang="en-US" altLang="zh-CN" sz="2800" baseline="-25000" dirty="0" err="1"/>
              <a:t>i</a:t>
            </a:r>
            <a:r>
              <a:rPr lang="en-US" altLang="zh-CN" sz="2800" dirty="0" err="1"/>
              <a:t>,v</a:t>
            </a:r>
            <a:r>
              <a:rPr lang="en-US" altLang="zh-CN" sz="2800" baseline="-25000" dirty="0" err="1"/>
              <a:t>j</a:t>
            </a:r>
            <a:r>
              <a:rPr lang="zh-CN" altLang="en-US" sz="2800" dirty="0"/>
              <a:t>为</a:t>
            </a:r>
            <a:r>
              <a:rPr lang="en-US" altLang="zh-CN" sz="2800" dirty="0" err="1"/>
              <a:t>e</a:t>
            </a:r>
            <a:r>
              <a:rPr lang="en-US" altLang="zh-CN" sz="2800" baseline="-25000" dirty="0" err="1"/>
              <a:t>k</a:t>
            </a:r>
            <a:r>
              <a:rPr lang="zh-CN" altLang="en-US" sz="2800" dirty="0"/>
              <a:t>的端点, </a:t>
            </a:r>
            <a:r>
              <a:rPr lang="en-US" altLang="zh-CN" sz="2800" dirty="0" err="1"/>
              <a:t>e</a:t>
            </a:r>
            <a:r>
              <a:rPr lang="en-US" altLang="zh-CN" sz="2800" baseline="-25000" dirty="0" err="1"/>
              <a:t>k</a:t>
            </a:r>
            <a:r>
              <a:rPr lang="zh-CN" altLang="en-US" sz="2800" dirty="0"/>
              <a:t>与</a:t>
            </a:r>
            <a:r>
              <a:rPr lang="en-US" altLang="zh-CN" sz="2800" dirty="0"/>
              <a:t>v</a:t>
            </a:r>
            <a:r>
              <a:rPr lang="en-US" altLang="zh-CN" sz="2800" baseline="-25000" dirty="0"/>
              <a:t>i</a:t>
            </a:r>
            <a:r>
              <a:rPr lang="en-US" altLang="zh-CN" sz="2800" dirty="0"/>
              <a:t>(</a:t>
            </a:r>
            <a:r>
              <a:rPr lang="zh-CN" altLang="en-US" sz="2800" dirty="0"/>
              <a:t>或</a:t>
            </a:r>
            <a:r>
              <a:rPr lang="en-US" altLang="zh-CN" sz="2800" dirty="0" err="1"/>
              <a:t>v</a:t>
            </a:r>
            <a:r>
              <a:rPr lang="en-US" altLang="zh-CN" sz="2800" baseline="-25000" dirty="0" err="1"/>
              <a:t>j</a:t>
            </a:r>
            <a:r>
              <a:rPr lang="en-US" altLang="zh-CN" sz="2800" dirty="0"/>
              <a:t>)</a:t>
            </a:r>
            <a:r>
              <a:rPr lang="zh-CN" altLang="en-US" sz="2800" dirty="0"/>
              <a:t>是</a:t>
            </a:r>
            <a:r>
              <a:rPr lang="zh-CN" altLang="en-US" sz="2800" dirty="0">
                <a:solidFill>
                  <a:srgbClr val="FF0000"/>
                </a:solidFill>
              </a:rPr>
              <a:t>彼此关联</a:t>
            </a:r>
            <a:r>
              <a:rPr lang="zh-CN" altLang="en-US" sz="2800" dirty="0"/>
              <a:t>的.</a:t>
            </a:r>
          </a:p>
          <a:p>
            <a:pPr eaLnBrk="1" hangingPunct="1"/>
            <a:r>
              <a:rPr lang="zh-CN" altLang="en-US" sz="2800" dirty="0"/>
              <a:t>无边关联的顶点称为</a:t>
            </a:r>
            <a:r>
              <a:rPr lang="zh-CN" altLang="en-US" sz="2800" dirty="0">
                <a:solidFill>
                  <a:srgbClr val="FF0000"/>
                </a:solidFill>
              </a:rPr>
              <a:t>孤立点</a:t>
            </a:r>
            <a:r>
              <a:rPr lang="zh-CN" altLang="en-US" sz="2800" dirty="0"/>
              <a:t>.</a:t>
            </a:r>
          </a:p>
          <a:p>
            <a:pPr eaLnBrk="1" hangingPunct="1"/>
            <a:r>
              <a:rPr lang="zh-CN" altLang="en-US" sz="2800" dirty="0"/>
              <a:t>若一条边所关联的两个顶点重合,则称此边为</a:t>
            </a:r>
            <a:r>
              <a:rPr lang="zh-CN" altLang="en-US" sz="2800" dirty="0">
                <a:solidFill>
                  <a:srgbClr val="FF0000"/>
                </a:solidFill>
              </a:rPr>
              <a:t>环</a:t>
            </a:r>
            <a:r>
              <a:rPr lang="zh-CN" altLang="en-US" sz="2800" dirty="0"/>
              <a:t>.</a:t>
            </a:r>
          </a:p>
        </p:txBody>
      </p:sp>
      <p:grpSp>
        <p:nvGrpSpPr>
          <p:cNvPr id="22532" name="Group 25"/>
          <p:cNvGrpSpPr>
            <a:grpSpLocks/>
          </p:cNvGrpSpPr>
          <p:nvPr/>
        </p:nvGrpSpPr>
        <p:grpSpPr bwMode="auto">
          <a:xfrm>
            <a:off x="4656138" y="4286251"/>
            <a:ext cx="2017712" cy="1590675"/>
            <a:chOff x="1973" y="2700"/>
            <a:chExt cx="1271" cy="1002"/>
          </a:xfrm>
        </p:grpSpPr>
        <p:sp>
          <p:nvSpPr>
            <p:cNvPr id="22533" name="Oval 26"/>
            <p:cNvSpPr>
              <a:spLocks noChangeArrowheads="1"/>
            </p:cNvSpPr>
            <p:nvPr/>
          </p:nvSpPr>
          <p:spPr bwMode="auto">
            <a:xfrm>
              <a:off x="2796" y="2700"/>
              <a:ext cx="46" cy="45"/>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22534" name="Oval 27"/>
            <p:cNvSpPr>
              <a:spLocks noChangeArrowheads="1"/>
            </p:cNvSpPr>
            <p:nvPr/>
          </p:nvSpPr>
          <p:spPr bwMode="auto">
            <a:xfrm>
              <a:off x="2252" y="3471"/>
              <a:ext cx="46" cy="45"/>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22535" name="Oval 28"/>
            <p:cNvSpPr>
              <a:spLocks noChangeArrowheads="1"/>
            </p:cNvSpPr>
            <p:nvPr/>
          </p:nvSpPr>
          <p:spPr bwMode="auto">
            <a:xfrm>
              <a:off x="2842" y="3561"/>
              <a:ext cx="46" cy="45"/>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22536" name="Line 29"/>
            <p:cNvSpPr>
              <a:spLocks noChangeShapeType="1"/>
            </p:cNvSpPr>
            <p:nvPr/>
          </p:nvSpPr>
          <p:spPr bwMode="auto">
            <a:xfrm flipV="1">
              <a:off x="2252" y="2745"/>
              <a:ext cx="544" cy="72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37" name="Line 30"/>
            <p:cNvSpPr>
              <a:spLocks noChangeShapeType="1"/>
            </p:cNvSpPr>
            <p:nvPr/>
          </p:nvSpPr>
          <p:spPr bwMode="auto">
            <a:xfrm>
              <a:off x="2252" y="3471"/>
              <a:ext cx="590" cy="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38" name="Freeform 31"/>
            <p:cNvSpPr>
              <a:spLocks/>
            </p:cNvSpPr>
            <p:nvPr/>
          </p:nvSpPr>
          <p:spPr bwMode="auto">
            <a:xfrm>
              <a:off x="2835" y="2750"/>
              <a:ext cx="7" cy="812"/>
            </a:xfrm>
            <a:custGeom>
              <a:avLst/>
              <a:gdLst>
                <a:gd name="T0" fmla="*/ 7 w 7"/>
                <a:gd name="T1" fmla="*/ 812 h 812"/>
                <a:gd name="T2" fmla="*/ 0 w 7"/>
                <a:gd name="T3" fmla="*/ 0 h 812"/>
                <a:gd name="T4" fmla="*/ 0 60000 65536"/>
                <a:gd name="T5" fmla="*/ 0 60000 65536"/>
                <a:gd name="T6" fmla="*/ 0 w 7"/>
                <a:gd name="T7" fmla="*/ 0 h 812"/>
                <a:gd name="T8" fmla="*/ 7 w 7"/>
                <a:gd name="T9" fmla="*/ 812 h 812"/>
              </a:gdLst>
              <a:ahLst/>
              <a:cxnLst>
                <a:cxn ang="T4">
                  <a:pos x="T0" y="T1"/>
                </a:cxn>
                <a:cxn ang="T5">
                  <a:pos x="T2" y="T3"/>
                </a:cxn>
              </a:cxnLst>
              <a:rect l="T6" t="T7" r="T8" b="T9"/>
              <a:pathLst>
                <a:path w="7" h="812">
                  <a:moveTo>
                    <a:pt x="7" y="812"/>
                  </a:moveTo>
                  <a:lnTo>
                    <a:pt x="0" y="0"/>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539" name="Oval 32"/>
            <p:cNvSpPr>
              <a:spLocks noChangeArrowheads="1"/>
            </p:cNvSpPr>
            <p:nvPr/>
          </p:nvSpPr>
          <p:spPr bwMode="auto">
            <a:xfrm>
              <a:off x="3198" y="3158"/>
              <a:ext cx="46" cy="45"/>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22540" name="Oval 33"/>
            <p:cNvSpPr>
              <a:spLocks noChangeArrowheads="1"/>
            </p:cNvSpPr>
            <p:nvPr/>
          </p:nvSpPr>
          <p:spPr bwMode="auto">
            <a:xfrm>
              <a:off x="1973" y="3430"/>
              <a:ext cx="318" cy="27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gr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pPr eaLnBrk="1" hangingPunct="1"/>
            <a:r>
              <a:rPr lang="en-US" altLang="zh-CN" dirty="0">
                <a:solidFill>
                  <a:srgbClr val="000000"/>
                </a:solidFill>
                <a:latin typeface="_GB2312"/>
              </a:rPr>
              <a:t>10.5 </a:t>
            </a:r>
            <a:r>
              <a:rPr lang="zh-CN" altLang="en-US" dirty="0">
                <a:solidFill>
                  <a:srgbClr val="000000"/>
                </a:solidFill>
                <a:latin typeface="_GB2312"/>
              </a:rPr>
              <a:t>二部图及判别定理 </a:t>
            </a:r>
          </a:p>
        </p:txBody>
      </p:sp>
      <p:sp>
        <p:nvSpPr>
          <p:cNvPr id="135171" name="Rectangle 3"/>
          <p:cNvSpPr>
            <a:spLocks noGrp="1" noChangeArrowheads="1"/>
          </p:cNvSpPr>
          <p:nvPr>
            <p:ph sz="quarter" idx="1"/>
          </p:nvPr>
        </p:nvSpPr>
        <p:spPr/>
        <p:txBody>
          <a:bodyPr/>
          <a:lstStyle/>
          <a:p>
            <a:pPr eaLnBrk="1" hangingPunct="1"/>
            <a:r>
              <a:rPr lang="zh-CN" altLang="en-US" sz="2800" dirty="0">
                <a:solidFill>
                  <a:srgbClr val="000000"/>
                </a:solidFill>
                <a:latin typeface=""/>
              </a:rPr>
              <a:t>定义</a:t>
            </a:r>
            <a:r>
              <a:rPr lang="en-US" altLang="zh-CN" sz="2800" dirty="0">
                <a:solidFill>
                  <a:srgbClr val="000000"/>
                </a:solidFill>
                <a:latin typeface=""/>
              </a:rPr>
              <a:t>10.23</a:t>
            </a:r>
            <a:r>
              <a:rPr lang="en-US" altLang="zh-CN" sz="2800" dirty="0"/>
              <a:t> </a:t>
            </a:r>
            <a:r>
              <a:rPr lang="zh-CN" altLang="en-US" sz="2800" dirty="0"/>
              <a:t>设</a:t>
            </a:r>
            <a:r>
              <a:rPr lang="en-US" altLang="zh-CN" sz="2800" dirty="0"/>
              <a:t>G=&lt;V,E&gt;</a:t>
            </a:r>
            <a:r>
              <a:rPr lang="zh-CN" altLang="en-US" sz="2800" dirty="0"/>
              <a:t>为一个无向图，若能将</a:t>
            </a:r>
            <a:r>
              <a:rPr lang="en-US" altLang="zh-CN" sz="2800" dirty="0"/>
              <a:t>V</a:t>
            </a:r>
            <a:r>
              <a:rPr lang="zh-CN" altLang="en-US" sz="2800" dirty="0"/>
              <a:t>分成</a:t>
            </a:r>
            <a:r>
              <a:rPr lang="en-US" altLang="zh-CN" sz="2800" dirty="0"/>
              <a:t>V</a:t>
            </a:r>
            <a:r>
              <a:rPr lang="en-US" altLang="zh-CN" sz="2800" baseline="-30000" dirty="0"/>
              <a:t>1</a:t>
            </a:r>
            <a:r>
              <a:rPr lang="zh-CN" altLang="en-US" sz="2800" dirty="0"/>
              <a:t>和</a:t>
            </a:r>
            <a:r>
              <a:rPr lang="en-US" altLang="zh-CN" sz="2800" dirty="0"/>
              <a:t>V</a:t>
            </a:r>
            <a:r>
              <a:rPr lang="en-US" altLang="zh-CN" sz="2800" baseline="-30000" dirty="0"/>
              <a:t>2</a:t>
            </a:r>
            <a:r>
              <a:rPr lang="en-US" altLang="zh-CN" sz="2800" dirty="0"/>
              <a:t>(V</a:t>
            </a:r>
            <a:r>
              <a:rPr lang="en-US" altLang="zh-CN" sz="2800" baseline="-30000" dirty="0"/>
              <a:t>1</a:t>
            </a:r>
            <a:r>
              <a:rPr lang="en-US" altLang="zh-CN" sz="2800" dirty="0"/>
              <a:t>∪V</a:t>
            </a:r>
            <a:r>
              <a:rPr lang="en-US" altLang="zh-CN" sz="2800" baseline="-30000" dirty="0"/>
              <a:t>2</a:t>
            </a:r>
            <a:r>
              <a:rPr lang="en-US" altLang="zh-CN" sz="2800" dirty="0"/>
              <a:t>=V,V</a:t>
            </a:r>
            <a:r>
              <a:rPr lang="en-US" altLang="zh-CN" sz="2800" baseline="-30000" dirty="0"/>
              <a:t>1</a:t>
            </a:r>
            <a:r>
              <a:rPr lang="en-US" altLang="zh-CN" sz="2800" dirty="0"/>
              <a:t>∩V</a:t>
            </a:r>
            <a:r>
              <a:rPr lang="en-US" altLang="zh-CN" sz="2800" baseline="-30000" dirty="0"/>
              <a:t>2</a:t>
            </a:r>
            <a:r>
              <a:rPr lang="en-US" altLang="zh-CN" sz="2800" dirty="0"/>
              <a:t>= </a:t>
            </a:r>
            <a:r>
              <a:rPr lang="en-US" altLang="zh-CN" sz="2800" dirty="0">
                <a:sym typeface="Symbol" panose="05050102010706020507" pitchFamily="18" charset="2"/>
              </a:rPr>
              <a:t></a:t>
            </a:r>
            <a:r>
              <a:rPr lang="en-US" altLang="zh-CN" sz="2800" dirty="0"/>
              <a:t> )，</a:t>
            </a:r>
            <a:r>
              <a:rPr lang="zh-CN" altLang="en-US" sz="2800" dirty="0"/>
              <a:t>使得</a:t>
            </a:r>
            <a:r>
              <a:rPr lang="en-US" altLang="zh-CN" sz="2800" dirty="0"/>
              <a:t>G</a:t>
            </a:r>
            <a:r>
              <a:rPr lang="zh-CN" altLang="en-US" sz="2800" dirty="0"/>
              <a:t>中的每条边的两个端点都是一个属于</a:t>
            </a:r>
            <a:r>
              <a:rPr lang="en-US" altLang="zh-CN" sz="2800" dirty="0"/>
              <a:t>V</a:t>
            </a:r>
            <a:r>
              <a:rPr lang="en-US" altLang="zh-CN" sz="2800" baseline="-30000" dirty="0"/>
              <a:t>1</a:t>
            </a:r>
            <a:r>
              <a:rPr lang="en-US" altLang="zh-CN" sz="2800" dirty="0"/>
              <a:t>，</a:t>
            </a:r>
            <a:r>
              <a:rPr lang="zh-CN" altLang="en-US" sz="2800" dirty="0"/>
              <a:t>另一个属于</a:t>
            </a:r>
            <a:r>
              <a:rPr lang="en-US" altLang="zh-CN" sz="2800" dirty="0"/>
              <a:t>V</a:t>
            </a:r>
            <a:r>
              <a:rPr lang="en-US" altLang="zh-CN" sz="2800" baseline="-30000" dirty="0"/>
              <a:t>2</a:t>
            </a:r>
            <a:r>
              <a:rPr lang="en-US" altLang="zh-CN" sz="2800" dirty="0"/>
              <a:t>，</a:t>
            </a:r>
            <a:r>
              <a:rPr lang="zh-CN" altLang="en-US" sz="2800" dirty="0"/>
              <a:t>则称</a:t>
            </a:r>
            <a:r>
              <a:rPr lang="en-US" altLang="zh-CN" sz="2800" dirty="0"/>
              <a:t>G</a:t>
            </a:r>
            <a:r>
              <a:rPr lang="zh-CN" altLang="en-US" sz="2800" dirty="0"/>
              <a:t>为</a:t>
            </a:r>
            <a:r>
              <a:rPr lang="zh-CN" altLang="en-US" sz="2800" dirty="0">
                <a:solidFill>
                  <a:srgbClr val="FD3D1D"/>
                </a:solidFill>
                <a:latin typeface=""/>
              </a:rPr>
              <a:t>二部图</a:t>
            </a:r>
            <a:r>
              <a:rPr lang="en-US" altLang="zh-CN" sz="2800" dirty="0"/>
              <a:t>(</a:t>
            </a:r>
            <a:r>
              <a:rPr lang="zh-CN" altLang="en-US" sz="2800" dirty="0"/>
              <a:t>或称二分图，偶图等</a:t>
            </a:r>
            <a:r>
              <a:rPr lang="en-US" altLang="zh-CN" sz="2800" dirty="0"/>
              <a:t>)</a:t>
            </a:r>
            <a:r>
              <a:rPr lang="zh-CN" altLang="en-US" sz="2800" dirty="0"/>
              <a:t>，称</a:t>
            </a:r>
            <a:r>
              <a:rPr lang="en-US" altLang="zh-CN" sz="2800" dirty="0"/>
              <a:t>V</a:t>
            </a:r>
            <a:r>
              <a:rPr lang="en-US" altLang="zh-CN" sz="2800" baseline="-30000" dirty="0"/>
              <a:t>1</a:t>
            </a:r>
            <a:r>
              <a:rPr lang="zh-CN" altLang="en-US" sz="2800" dirty="0"/>
              <a:t>和</a:t>
            </a:r>
            <a:r>
              <a:rPr lang="en-US" altLang="zh-CN" sz="2800" dirty="0"/>
              <a:t>V</a:t>
            </a:r>
            <a:r>
              <a:rPr lang="en-US" altLang="zh-CN" sz="2800" baseline="-30000" dirty="0"/>
              <a:t>2</a:t>
            </a:r>
            <a:r>
              <a:rPr lang="zh-CN" altLang="en-US" sz="2800" dirty="0"/>
              <a:t>为互补顶点子集</a:t>
            </a:r>
          </a:p>
          <a:p>
            <a:r>
              <a:rPr lang="zh-CN" altLang="en-US" sz="2800" dirty="0"/>
              <a:t>常将二部图</a:t>
            </a:r>
            <a:r>
              <a:rPr lang="en-US" altLang="zh-CN" sz="2800" dirty="0"/>
              <a:t>G</a:t>
            </a:r>
            <a:r>
              <a:rPr lang="zh-CN" altLang="en-US" sz="2800" dirty="0"/>
              <a:t>记为&lt;</a:t>
            </a:r>
            <a:r>
              <a:rPr lang="en-US" altLang="zh-CN" sz="2800" dirty="0"/>
              <a:t>V</a:t>
            </a:r>
            <a:r>
              <a:rPr lang="en-US" altLang="zh-CN" sz="2800" baseline="-30000" dirty="0"/>
              <a:t>1</a:t>
            </a:r>
            <a:r>
              <a:rPr lang="en-US" altLang="zh-CN" sz="2800" dirty="0"/>
              <a:t> ,V</a:t>
            </a:r>
            <a:r>
              <a:rPr lang="en-US" altLang="zh-CN" sz="2800" baseline="-30000" dirty="0"/>
              <a:t>2</a:t>
            </a:r>
            <a:r>
              <a:rPr lang="en-US" altLang="zh-CN" sz="2800" dirty="0"/>
              <a:t> ,E&gt;.</a:t>
            </a:r>
          </a:p>
          <a:p>
            <a:r>
              <a:rPr lang="zh-CN" altLang="en-US" sz="2800" dirty="0"/>
              <a:t>有的记为&lt;</a:t>
            </a:r>
            <a:r>
              <a:rPr lang="en-US" altLang="zh-CN" sz="2800" dirty="0"/>
              <a:t>V</a:t>
            </a:r>
            <a:r>
              <a:rPr lang="en-US" altLang="zh-CN" sz="2800" baseline="-30000" dirty="0"/>
              <a:t>1</a:t>
            </a:r>
            <a:r>
              <a:rPr lang="en-US" altLang="zh-CN" sz="2800" dirty="0"/>
              <a:t>,E ,V</a:t>
            </a:r>
            <a:r>
              <a:rPr lang="en-US" altLang="zh-CN" sz="2800" baseline="-30000" dirty="0"/>
              <a:t>2</a:t>
            </a:r>
            <a:r>
              <a:rPr lang="en-US" altLang="zh-CN" sz="2800" dirty="0"/>
              <a:t> &gt;.</a:t>
            </a:r>
          </a:p>
          <a:p>
            <a:pPr eaLnBrk="1" hangingPunct="1"/>
            <a:r>
              <a:rPr lang="zh-CN" altLang="en-US" sz="2800" dirty="0"/>
              <a:t>又若</a:t>
            </a:r>
            <a:r>
              <a:rPr lang="en-US" altLang="zh-CN" sz="2800" dirty="0"/>
              <a:t>G</a:t>
            </a:r>
            <a:r>
              <a:rPr lang="zh-CN" altLang="en-US" sz="2800" dirty="0"/>
              <a:t>是简单二部图，</a:t>
            </a:r>
            <a:r>
              <a:rPr lang="en-US" altLang="zh-CN" sz="2800" dirty="0"/>
              <a:t>V</a:t>
            </a:r>
            <a:r>
              <a:rPr lang="en-US" altLang="zh-CN" sz="2800" baseline="-30000" dirty="0"/>
              <a:t>1</a:t>
            </a:r>
            <a:r>
              <a:rPr lang="zh-CN" altLang="en-US" sz="2800" dirty="0"/>
              <a:t>中每个顶点均与</a:t>
            </a:r>
            <a:r>
              <a:rPr lang="en-US" altLang="zh-CN" sz="2800" dirty="0"/>
              <a:t>V</a:t>
            </a:r>
            <a:r>
              <a:rPr lang="en-US" altLang="zh-CN" sz="2800" baseline="-30000" dirty="0"/>
              <a:t>2</a:t>
            </a:r>
            <a:r>
              <a:rPr lang="zh-CN" altLang="en-US" sz="2800" dirty="0"/>
              <a:t>中所有顶点相邻，则称</a:t>
            </a:r>
            <a:r>
              <a:rPr lang="en-US" altLang="zh-CN" sz="2800" dirty="0"/>
              <a:t>G</a:t>
            </a:r>
            <a:r>
              <a:rPr lang="zh-CN" altLang="en-US" sz="2800" dirty="0"/>
              <a:t>为</a:t>
            </a:r>
            <a:r>
              <a:rPr lang="zh-CN" altLang="en-US" sz="2800" dirty="0">
                <a:solidFill>
                  <a:srgbClr val="FD3D1D"/>
                </a:solidFill>
                <a:latin typeface=""/>
              </a:rPr>
              <a:t>完全二部图</a:t>
            </a:r>
            <a:r>
              <a:rPr lang="zh-CN" altLang="en-US" sz="2800" dirty="0"/>
              <a:t>，记为</a:t>
            </a:r>
            <a:r>
              <a:rPr lang="en-US" altLang="zh-CN" sz="2800" dirty="0" err="1"/>
              <a:t>K</a:t>
            </a:r>
            <a:r>
              <a:rPr lang="en-US" altLang="zh-CN" sz="2800" baseline="-30000" dirty="0" err="1"/>
              <a:t>r,s</a:t>
            </a:r>
            <a:r>
              <a:rPr lang="en-US" altLang="zh-CN" sz="2800" dirty="0"/>
              <a:t>，</a:t>
            </a:r>
            <a:r>
              <a:rPr lang="zh-CN" altLang="en-US" sz="2800" dirty="0"/>
              <a:t>其中</a:t>
            </a:r>
            <a:r>
              <a:rPr lang="en-US" altLang="zh-CN" sz="2800" dirty="0"/>
              <a:t>r=|V</a:t>
            </a:r>
            <a:r>
              <a:rPr lang="en-US" altLang="zh-CN" sz="2800" baseline="-30000" dirty="0"/>
              <a:t>1</a:t>
            </a:r>
            <a:r>
              <a:rPr lang="en-US" altLang="zh-CN" sz="2800" dirty="0"/>
              <a:t>|,s=|V</a:t>
            </a:r>
            <a:r>
              <a:rPr lang="en-US" altLang="zh-CN" sz="2800" baseline="-30000" dirty="0"/>
              <a:t>2</a:t>
            </a:r>
            <a:r>
              <a:rPr lang="en-US" altLang="zh-CN" sz="2800" dirty="0"/>
              <a:t>|. </a:t>
            </a:r>
            <a:endParaRPr lang="zh-CN" altLang="en-US" sz="2800"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pPr eaLnBrk="1" hangingPunct="1"/>
            <a:r>
              <a:rPr lang="zh-CN" altLang="en-US">
                <a:solidFill>
                  <a:srgbClr val="000000"/>
                </a:solidFill>
                <a:latin typeface="_GB2312"/>
              </a:rPr>
              <a:t>二部图及判别定理 </a:t>
            </a:r>
          </a:p>
        </p:txBody>
      </p:sp>
      <p:sp>
        <p:nvSpPr>
          <p:cNvPr id="135171" name="Rectangle 3"/>
          <p:cNvSpPr>
            <a:spLocks noGrp="1" noChangeArrowheads="1"/>
          </p:cNvSpPr>
          <p:nvPr>
            <p:ph sz="quarter" idx="1"/>
          </p:nvPr>
        </p:nvSpPr>
        <p:spPr/>
        <p:txBody>
          <a:bodyPr/>
          <a:lstStyle/>
          <a:p>
            <a:r>
              <a:rPr lang="zh-CN" altLang="en-US" sz="2800" dirty="0"/>
              <a:t>定理</a:t>
            </a:r>
            <a:r>
              <a:rPr lang="en-US" altLang="zh-CN" sz="2800" dirty="0"/>
              <a:t> </a:t>
            </a:r>
            <a:r>
              <a:rPr lang="zh-CN" altLang="en-US" sz="2800" dirty="0"/>
              <a:t>一个简单图是二部图，当且仅当能够对图中的每个顶点赋予两种不同的颜色，并使得没有两个相邻的顶点被赋予相同的颜色。</a:t>
            </a:r>
          </a:p>
        </p:txBody>
      </p:sp>
    </p:spTree>
    <p:extLst>
      <p:ext uri="{BB962C8B-B14F-4D97-AF65-F5344CB8AC3E}">
        <p14:creationId xmlns:p14="http://schemas.microsoft.com/office/powerpoint/2010/main" val="1910234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pPr eaLnBrk="1" hangingPunct="1"/>
            <a:r>
              <a:rPr lang="zh-CN" altLang="en-US">
                <a:solidFill>
                  <a:srgbClr val="000000"/>
                </a:solidFill>
                <a:latin typeface="_GB2312"/>
              </a:rPr>
              <a:t>二部图及判别定理 </a:t>
            </a:r>
          </a:p>
        </p:txBody>
      </p:sp>
      <p:sp>
        <p:nvSpPr>
          <p:cNvPr id="136195" name="Rectangle 3"/>
          <p:cNvSpPr>
            <a:spLocks noGrp="1" noChangeArrowheads="1"/>
          </p:cNvSpPr>
          <p:nvPr>
            <p:ph sz="quarter" idx="1"/>
          </p:nvPr>
        </p:nvSpPr>
        <p:spPr/>
        <p:txBody>
          <a:bodyPr/>
          <a:lstStyle/>
          <a:p>
            <a:pPr eaLnBrk="1" hangingPunct="1"/>
            <a:r>
              <a:rPr lang="zh-CN" altLang="en-US"/>
              <a:t>图</a:t>
            </a:r>
            <a:r>
              <a:rPr lang="en-US" altLang="zh-CN"/>
              <a:t>10.13</a:t>
            </a:r>
          </a:p>
        </p:txBody>
      </p:sp>
      <p:pic>
        <p:nvPicPr>
          <p:cNvPr id="136196" name="Picture 5" descr="14_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1" y="2362201"/>
            <a:ext cx="5794375" cy="409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7" name="Line 6"/>
          <p:cNvSpPr>
            <a:spLocks noChangeShapeType="1"/>
          </p:cNvSpPr>
          <p:nvPr/>
        </p:nvSpPr>
        <p:spPr bwMode="auto">
          <a:xfrm flipH="1">
            <a:off x="8077200" y="3810000"/>
            <a:ext cx="1066800" cy="7620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6198" name="Freeform 8"/>
          <p:cNvSpPr>
            <a:spLocks/>
          </p:cNvSpPr>
          <p:nvPr/>
        </p:nvSpPr>
        <p:spPr bwMode="auto">
          <a:xfrm>
            <a:off x="5105400" y="5753100"/>
            <a:ext cx="4279900" cy="736600"/>
          </a:xfrm>
          <a:custGeom>
            <a:avLst/>
            <a:gdLst>
              <a:gd name="T0" fmla="*/ 0 w 2696"/>
              <a:gd name="T1" fmla="*/ 190500 h 464"/>
              <a:gd name="T2" fmla="*/ 1828800 w 2696"/>
              <a:gd name="T3" fmla="*/ 723900 h 464"/>
              <a:gd name="T4" fmla="*/ 3886200 w 2696"/>
              <a:gd name="T5" fmla="*/ 114300 h 464"/>
              <a:gd name="T6" fmla="*/ 4191000 w 2696"/>
              <a:gd name="T7" fmla="*/ 38100 h 464"/>
              <a:gd name="T8" fmla="*/ 0 60000 65536"/>
              <a:gd name="T9" fmla="*/ 0 60000 65536"/>
              <a:gd name="T10" fmla="*/ 0 60000 65536"/>
              <a:gd name="T11" fmla="*/ 0 60000 65536"/>
              <a:gd name="T12" fmla="*/ 0 w 2696"/>
              <a:gd name="T13" fmla="*/ 0 h 464"/>
              <a:gd name="T14" fmla="*/ 2696 w 2696"/>
              <a:gd name="T15" fmla="*/ 464 h 464"/>
            </a:gdLst>
            <a:ahLst/>
            <a:cxnLst>
              <a:cxn ang="T8">
                <a:pos x="T0" y="T1"/>
              </a:cxn>
              <a:cxn ang="T9">
                <a:pos x="T2" y="T3"/>
              </a:cxn>
              <a:cxn ang="T10">
                <a:pos x="T4" y="T5"/>
              </a:cxn>
              <a:cxn ang="T11">
                <a:pos x="T6" y="T7"/>
              </a:cxn>
            </a:cxnLst>
            <a:rect l="T12" t="T13" r="T14" b="T15"/>
            <a:pathLst>
              <a:path w="2696" h="464">
                <a:moveTo>
                  <a:pt x="0" y="120"/>
                </a:moveTo>
                <a:cubicBezTo>
                  <a:pt x="372" y="292"/>
                  <a:pt x="744" y="464"/>
                  <a:pt x="1152" y="456"/>
                </a:cubicBezTo>
                <a:cubicBezTo>
                  <a:pt x="1560" y="448"/>
                  <a:pt x="2200" y="144"/>
                  <a:pt x="2448" y="72"/>
                </a:cubicBezTo>
                <a:cubicBezTo>
                  <a:pt x="2696" y="0"/>
                  <a:pt x="2668" y="12"/>
                  <a:pt x="2640" y="24"/>
                </a:cubicBezTo>
              </a:path>
            </a:pathLst>
          </a:custGeom>
          <a:noFill/>
          <a:ln w="9525">
            <a:solidFill>
              <a:schemeClr val="tx1"/>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pPr eaLnBrk="1" hangingPunct="1"/>
            <a:r>
              <a:rPr lang="zh-CN" altLang="en-US">
                <a:solidFill>
                  <a:srgbClr val="000000"/>
                </a:solidFill>
                <a:latin typeface="_GB2312"/>
              </a:rPr>
              <a:t>二部图及判别定理 </a:t>
            </a:r>
          </a:p>
        </p:txBody>
      </p:sp>
      <p:sp>
        <p:nvSpPr>
          <p:cNvPr id="137219" name="Rectangle 3"/>
          <p:cNvSpPr>
            <a:spLocks noGrp="1" noChangeArrowheads="1"/>
          </p:cNvSpPr>
          <p:nvPr>
            <p:ph sz="quarter" idx="1"/>
          </p:nvPr>
        </p:nvSpPr>
        <p:spPr/>
        <p:txBody>
          <a:bodyPr/>
          <a:lstStyle/>
          <a:p>
            <a:pPr eaLnBrk="1" hangingPunct="1"/>
            <a:r>
              <a:rPr lang="zh-CN" altLang="en-US" dirty="0"/>
              <a:t>在图</a:t>
            </a:r>
            <a:r>
              <a:rPr lang="en-US" altLang="zh-CN" dirty="0"/>
              <a:t>10.13</a:t>
            </a:r>
            <a:r>
              <a:rPr lang="zh-CN" altLang="en-US" dirty="0"/>
              <a:t>中所示各图都是二部图，其中</a:t>
            </a:r>
            <a:r>
              <a:rPr lang="en-US" altLang="zh-CN" dirty="0"/>
              <a:t>:</a:t>
            </a:r>
            <a:endParaRPr lang="zh-CN" altLang="en-US" dirty="0"/>
          </a:p>
          <a:p>
            <a:pPr lvl="1" eaLnBrk="1" hangingPunct="1"/>
            <a:r>
              <a:rPr lang="en-US" altLang="zh-CN" dirty="0"/>
              <a:t>(</a:t>
            </a:r>
            <a:r>
              <a:rPr lang="zh-CN" altLang="en-US" dirty="0"/>
              <a:t>1</a:t>
            </a:r>
            <a:r>
              <a:rPr lang="en-US" altLang="zh-CN" dirty="0"/>
              <a:t>)</a:t>
            </a:r>
            <a:r>
              <a:rPr lang="zh-CN" altLang="en-US" dirty="0"/>
              <a:t>，</a:t>
            </a:r>
            <a:r>
              <a:rPr lang="en-US" altLang="zh-CN" dirty="0"/>
              <a:t>(</a:t>
            </a:r>
            <a:r>
              <a:rPr lang="zh-CN" altLang="en-US" dirty="0"/>
              <a:t>2</a:t>
            </a:r>
            <a:r>
              <a:rPr lang="en-US" altLang="zh-CN" dirty="0"/>
              <a:t>)</a:t>
            </a:r>
            <a:r>
              <a:rPr lang="zh-CN" altLang="en-US" dirty="0"/>
              <a:t>，</a:t>
            </a:r>
            <a:r>
              <a:rPr lang="en-US" altLang="zh-CN" dirty="0"/>
              <a:t>(</a:t>
            </a:r>
            <a:r>
              <a:rPr lang="zh-CN" altLang="en-US" dirty="0"/>
              <a:t>3</a:t>
            </a:r>
            <a:r>
              <a:rPr lang="en-US" altLang="zh-CN" dirty="0"/>
              <a:t>)</a:t>
            </a:r>
            <a:r>
              <a:rPr lang="zh-CN" altLang="en-US" dirty="0"/>
              <a:t>为</a:t>
            </a:r>
            <a:r>
              <a:rPr lang="en-US" altLang="zh-CN" dirty="0"/>
              <a:t>K</a:t>
            </a:r>
            <a:r>
              <a:rPr lang="en-US" altLang="zh-CN" baseline="-30000" dirty="0"/>
              <a:t>6</a:t>
            </a:r>
            <a:r>
              <a:rPr lang="zh-CN" altLang="en-US" dirty="0"/>
              <a:t>的子图，</a:t>
            </a:r>
          </a:p>
          <a:p>
            <a:pPr lvl="1" eaLnBrk="1" hangingPunct="1"/>
            <a:r>
              <a:rPr lang="en-US" altLang="zh-CN" dirty="0"/>
              <a:t>(</a:t>
            </a:r>
            <a:r>
              <a:rPr lang="zh-CN" altLang="en-US" dirty="0"/>
              <a:t>3</a:t>
            </a:r>
            <a:r>
              <a:rPr lang="en-US" altLang="zh-CN" dirty="0"/>
              <a:t>)</a:t>
            </a:r>
            <a:r>
              <a:rPr lang="zh-CN" altLang="en-US" dirty="0"/>
              <a:t>为完全二部图</a:t>
            </a:r>
            <a:r>
              <a:rPr lang="en-US" altLang="zh-CN" dirty="0"/>
              <a:t>K</a:t>
            </a:r>
            <a:r>
              <a:rPr lang="en-US" altLang="zh-CN" baseline="-30000" dirty="0"/>
              <a:t>3,3</a:t>
            </a:r>
            <a:r>
              <a:rPr lang="en-US" altLang="zh-CN" dirty="0"/>
              <a:t>，</a:t>
            </a:r>
            <a:r>
              <a:rPr lang="zh-CN" altLang="en-US" dirty="0"/>
              <a:t>常将</a:t>
            </a:r>
            <a:r>
              <a:rPr lang="en-US" altLang="zh-CN" dirty="0"/>
              <a:t>K</a:t>
            </a:r>
            <a:r>
              <a:rPr lang="en-US" altLang="zh-CN" baseline="-30000" dirty="0"/>
              <a:t>3,3</a:t>
            </a:r>
            <a:r>
              <a:rPr lang="zh-CN" altLang="en-US" dirty="0"/>
              <a:t>画成与其同构的</a:t>
            </a:r>
            <a:r>
              <a:rPr lang="en-US" altLang="zh-CN" dirty="0"/>
              <a:t>(</a:t>
            </a:r>
            <a:r>
              <a:rPr lang="zh-CN" altLang="en-US" dirty="0"/>
              <a:t>5</a:t>
            </a:r>
            <a:r>
              <a:rPr lang="en-US" altLang="zh-CN" dirty="0"/>
              <a:t>)</a:t>
            </a:r>
            <a:r>
              <a:rPr lang="zh-CN" altLang="en-US" dirty="0"/>
              <a:t>的形式</a:t>
            </a:r>
          </a:p>
          <a:p>
            <a:pPr lvl="1" eaLnBrk="1" hangingPunct="1"/>
            <a:r>
              <a:rPr lang="en-US" altLang="zh-CN" dirty="0"/>
              <a:t>(</a:t>
            </a:r>
            <a:r>
              <a:rPr lang="zh-CN" altLang="en-US" dirty="0"/>
              <a:t>4</a:t>
            </a:r>
            <a:r>
              <a:rPr lang="en-US" altLang="zh-CN" dirty="0"/>
              <a:t>)</a:t>
            </a:r>
            <a:r>
              <a:rPr lang="zh-CN" altLang="en-US" dirty="0"/>
              <a:t>是</a:t>
            </a:r>
            <a:r>
              <a:rPr lang="en-US" altLang="zh-CN" dirty="0"/>
              <a:t>K</a:t>
            </a:r>
            <a:r>
              <a:rPr lang="en-US" altLang="zh-CN" baseline="-30000" dirty="0"/>
              <a:t>5</a:t>
            </a:r>
            <a:r>
              <a:rPr lang="zh-CN" altLang="en-US" dirty="0"/>
              <a:t>的子图，它是完全二部图</a:t>
            </a:r>
            <a:r>
              <a:rPr lang="en-US" altLang="zh-CN" dirty="0"/>
              <a:t>K</a:t>
            </a:r>
            <a:r>
              <a:rPr lang="en-US" altLang="zh-CN" baseline="-30000" dirty="0"/>
              <a:t>2,3</a:t>
            </a:r>
            <a:r>
              <a:rPr lang="en-US" altLang="zh-CN" dirty="0"/>
              <a:t>，K</a:t>
            </a:r>
            <a:r>
              <a:rPr lang="en-US" altLang="zh-CN" baseline="-30000" dirty="0"/>
              <a:t>2,3</a:t>
            </a:r>
            <a:r>
              <a:rPr lang="zh-CN" altLang="en-US" dirty="0"/>
              <a:t>常画成</a:t>
            </a:r>
            <a:r>
              <a:rPr lang="en-US" altLang="zh-CN" dirty="0"/>
              <a:t>(</a:t>
            </a:r>
            <a:r>
              <a:rPr lang="zh-CN" altLang="en-US" dirty="0"/>
              <a:t>6</a:t>
            </a:r>
            <a:r>
              <a:rPr lang="en-US" altLang="zh-CN" dirty="0"/>
              <a:t>)</a:t>
            </a:r>
            <a:r>
              <a:rPr lang="zh-CN" altLang="en-US" dirty="0"/>
              <a:t>的形式。 </a:t>
            </a:r>
          </a:p>
          <a:p>
            <a:pPr eaLnBrk="1" hangingPunct="1"/>
            <a:r>
              <a:rPr lang="en-US" altLang="zh-CN" dirty="0">
                <a:solidFill>
                  <a:srgbClr val="FF0000"/>
                </a:solidFill>
              </a:rPr>
              <a:t>n</a:t>
            </a:r>
            <a:r>
              <a:rPr lang="zh-CN" altLang="en-US" dirty="0">
                <a:solidFill>
                  <a:srgbClr val="FF0000"/>
                </a:solidFill>
              </a:rPr>
              <a:t>阶零图为二部图</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pPr eaLnBrk="1" hangingPunct="1"/>
            <a:r>
              <a:rPr lang="zh-CN" altLang="en-US">
                <a:solidFill>
                  <a:srgbClr val="000000"/>
                </a:solidFill>
                <a:latin typeface="_GB2312"/>
              </a:rPr>
              <a:t>二部图及判别定理 </a:t>
            </a:r>
          </a:p>
        </p:txBody>
      </p:sp>
      <p:sp>
        <p:nvSpPr>
          <p:cNvPr id="138243" name="Rectangle 3"/>
          <p:cNvSpPr>
            <a:spLocks noGrp="1" noChangeArrowheads="1"/>
          </p:cNvSpPr>
          <p:nvPr>
            <p:ph sz="quarter" idx="1"/>
          </p:nvPr>
        </p:nvSpPr>
        <p:spPr/>
        <p:txBody>
          <a:bodyPr/>
          <a:lstStyle/>
          <a:p>
            <a:pPr eaLnBrk="1" hangingPunct="1">
              <a:lnSpc>
                <a:spcPct val="90000"/>
              </a:lnSpc>
            </a:pPr>
            <a:r>
              <a:rPr lang="zh-CN" altLang="en-US" sz="2800" dirty="0">
                <a:solidFill>
                  <a:srgbClr val="000000"/>
                </a:solidFill>
                <a:latin typeface=""/>
              </a:rPr>
              <a:t>定理</a:t>
            </a:r>
            <a:r>
              <a:rPr lang="en-US" altLang="zh-CN" sz="2800" dirty="0">
                <a:solidFill>
                  <a:srgbClr val="000000"/>
                </a:solidFill>
                <a:latin typeface=""/>
              </a:rPr>
              <a:t>10.10</a:t>
            </a:r>
            <a:r>
              <a:rPr lang="en-US" altLang="zh-CN" sz="2800" dirty="0"/>
              <a:t> </a:t>
            </a:r>
            <a:r>
              <a:rPr lang="zh-CN" altLang="en-US" sz="2800" dirty="0"/>
              <a:t>一个无向图</a:t>
            </a:r>
            <a:r>
              <a:rPr lang="en-US" altLang="zh-CN" sz="2800" dirty="0"/>
              <a:t>G=&lt;V,E〉</a:t>
            </a:r>
            <a:r>
              <a:rPr lang="zh-CN" altLang="en-US" sz="2800" dirty="0"/>
              <a:t>是二部图</a:t>
            </a:r>
            <a:r>
              <a:rPr lang="zh-CN" altLang="en-US" sz="2800" dirty="0">
                <a:solidFill>
                  <a:srgbClr val="FF0000"/>
                </a:solidFill>
              </a:rPr>
              <a:t>当且仅当</a:t>
            </a:r>
            <a:r>
              <a:rPr lang="en-US" altLang="zh-CN" sz="2800" u="sng" dirty="0">
                <a:solidFill>
                  <a:srgbClr val="FF0000"/>
                </a:solidFill>
              </a:rPr>
              <a:t>G</a:t>
            </a:r>
            <a:r>
              <a:rPr lang="zh-CN" altLang="en-US" sz="2800" u="sng" dirty="0">
                <a:solidFill>
                  <a:srgbClr val="FF0000"/>
                </a:solidFill>
              </a:rPr>
              <a:t>中无奇数长度的回路</a:t>
            </a:r>
            <a:r>
              <a:rPr lang="zh-CN" altLang="en-US" sz="2800" dirty="0"/>
              <a:t>。</a:t>
            </a:r>
          </a:p>
          <a:p>
            <a:pPr eaLnBrk="1" hangingPunct="1">
              <a:lnSpc>
                <a:spcPct val="90000"/>
              </a:lnSpc>
            </a:pPr>
            <a:r>
              <a:rPr lang="zh-CN" altLang="en-US" sz="2400" dirty="0">
                <a:solidFill>
                  <a:srgbClr val="000000"/>
                </a:solidFill>
                <a:latin typeface=""/>
              </a:rPr>
              <a:t>证</a:t>
            </a:r>
            <a:r>
              <a:rPr lang="en-US" altLang="zh-CN" sz="2400" dirty="0">
                <a:solidFill>
                  <a:srgbClr val="000000"/>
                </a:solidFill>
                <a:latin typeface=""/>
              </a:rPr>
              <a:t>:</a:t>
            </a:r>
            <a:r>
              <a:rPr lang="zh-CN" altLang="en-US" sz="2400" dirty="0"/>
              <a:t> 必要性</a:t>
            </a:r>
            <a:r>
              <a:rPr lang="en-US" altLang="zh-CN" sz="2400" dirty="0"/>
              <a:t>:</a:t>
            </a:r>
            <a:r>
              <a:rPr lang="zh-CN" altLang="en-US" sz="2400" dirty="0"/>
              <a:t> </a:t>
            </a:r>
            <a:r>
              <a:rPr lang="en-US" altLang="zh-CN" sz="2400" dirty="0"/>
              <a:t>G</a:t>
            </a:r>
            <a:r>
              <a:rPr lang="zh-CN" altLang="en-US" sz="2400" dirty="0"/>
              <a:t>记为&lt;</a:t>
            </a:r>
            <a:r>
              <a:rPr lang="en-US" altLang="zh-CN" sz="2400" dirty="0"/>
              <a:t>V</a:t>
            </a:r>
            <a:r>
              <a:rPr lang="en-US" altLang="zh-CN" sz="2400" baseline="-30000" dirty="0"/>
              <a:t>1</a:t>
            </a:r>
            <a:r>
              <a:rPr lang="en-US" altLang="zh-CN" sz="2400" dirty="0"/>
              <a:t> ,V</a:t>
            </a:r>
            <a:r>
              <a:rPr lang="en-US" altLang="zh-CN" sz="2400" baseline="-30000" dirty="0"/>
              <a:t>2</a:t>
            </a:r>
            <a:r>
              <a:rPr lang="en-US" altLang="zh-CN" sz="2400" dirty="0"/>
              <a:t> ,E&gt;。</a:t>
            </a:r>
            <a:endParaRPr lang="zh-CN" altLang="en-US" sz="2400" dirty="0"/>
          </a:p>
          <a:p>
            <a:pPr eaLnBrk="1" hangingPunct="1">
              <a:lnSpc>
                <a:spcPct val="90000"/>
              </a:lnSpc>
            </a:pPr>
            <a:r>
              <a:rPr lang="zh-CN" altLang="en-US" sz="2400" dirty="0"/>
              <a:t>若</a:t>
            </a:r>
            <a:r>
              <a:rPr lang="en-US" altLang="zh-CN" sz="2400" dirty="0"/>
              <a:t>G</a:t>
            </a:r>
            <a:r>
              <a:rPr lang="zh-CN" altLang="en-US" sz="2400" dirty="0"/>
              <a:t>中无回路，结论显然成立。</a:t>
            </a:r>
          </a:p>
          <a:p>
            <a:pPr eaLnBrk="1" hangingPunct="1">
              <a:lnSpc>
                <a:spcPct val="90000"/>
              </a:lnSpc>
            </a:pPr>
            <a:r>
              <a:rPr lang="zh-CN" altLang="en-US" sz="2400" dirty="0"/>
              <a:t>若</a:t>
            </a:r>
            <a:r>
              <a:rPr lang="en-US" altLang="zh-CN" sz="2400" dirty="0"/>
              <a:t>G</a:t>
            </a:r>
            <a:r>
              <a:rPr lang="zh-CN" altLang="en-US" sz="2400" dirty="0"/>
              <a:t>中有回路，</a:t>
            </a:r>
            <a:r>
              <a:rPr lang="zh-CN" altLang="en-US" sz="2400" dirty="0">
                <a:solidFill>
                  <a:srgbClr val="FF0000"/>
                </a:solidFill>
              </a:rPr>
              <a:t>只需证明</a:t>
            </a:r>
            <a:r>
              <a:rPr lang="en-US" altLang="zh-CN" sz="2400" dirty="0">
                <a:solidFill>
                  <a:srgbClr val="FF0000"/>
                </a:solidFill>
              </a:rPr>
              <a:t>G</a:t>
            </a:r>
            <a:r>
              <a:rPr lang="zh-CN" altLang="en-US" sz="2400" dirty="0">
                <a:solidFill>
                  <a:srgbClr val="FF0000"/>
                </a:solidFill>
              </a:rPr>
              <a:t>中无奇数长度的回路</a:t>
            </a:r>
            <a:r>
              <a:rPr lang="zh-CN" altLang="en-US" sz="2400" dirty="0"/>
              <a:t>。</a:t>
            </a:r>
          </a:p>
          <a:p>
            <a:pPr eaLnBrk="1" hangingPunct="1">
              <a:lnSpc>
                <a:spcPct val="90000"/>
              </a:lnSpc>
            </a:pPr>
            <a:r>
              <a:rPr lang="zh-CN" altLang="en-US" sz="2400" dirty="0"/>
              <a:t>设</a:t>
            </a:r>
            <a:r>
              <a:rPr lang="en-US" altLang="zh-CN" sz="2400" dirty="0"/>
              <a:t>C</a:t>
            </a:r>
            <a:r>
              <a:rPr lang="zh-CN" altLang="en-US" sz="2400" dirty="0"/>
              <a:t>为</a:t>
            </a:r>
            <a:r>
              <a:rPr lang="en-US" altLang="zh-CN" sz="2400" dirty="0"/>
              <a:t>G</a:t>
            </a:r>
            <a:r>
              <a:rPr lang="zh-CN" altLang="en-US" sz="2400" dirty="0"/>
              <a:t>中任意一回路，令</a:t>
            </a:r>
            <a:r>
              <a:rPr lang="en-US" altLang="zh-CN" sz="2400" dirty="0"/>
              <a:t>C= v</a:t>
            </a:r>
            <a:r>
              <a:rPr lang="en-US" altLang="zh-CN" sz="2400" baseline="-25000" dirty="0"/>
              <a:t>i1</a:t>
            </a:r>
            <a:r>
              <a:rPr lang="en-US" altLang="zh-CN" sz="2400" dirty="0"/>
              <a:t>v</a:t>
            </a:r>
            <a:r>
              <a:rPr lang="en-US" altLang="zh-CN" sz="2400" baseline="-25000" dirty="0"/>
              <a:t>i2</a:t>
            </a:r>
            <a:r>
              <a:rPr lang="en-US" altLang="zh-CN" sz="2400" dirty="0"/>
              <a:t>…v</a:t>
            </a:r>
            <a:r>
              <a:rPr lang="en-US" altLang="zh-CN" sz="2400" baseline="-25000" dirty="0"/>
              <a:t>im</a:t>
            </a:r>
            <a:r>
              <a:rPr lang="en-US" altLang="zh-CN" sz="2400" dirty="0"/>
              <a:t>v</a:t>
            </a:r>
            <a:r>
              <a:rPr lang="en-US" altLang="zh-CN" sz="2400" baseline="-25000" dirty="0"/>
              <a:t>i1</a:t>
            </a:r>
            <a:r>
              <a:rPr lang="en-US" altLang="zh-CN" sz="2400" dirty="0"/>
              <a:t>，</a:t>
            </a:r>
          </a:p>
          <a:p>
            <a:pPr eaLnBrk="1" hangingPunct="1">
              <a:lnSpc>
                <a:spcPct val="90000"/>
              </a:lnSpc>
            </a:pPr>
            <a:r>
              <a:rPr lang="en-US" altLang="zh-CN" sz="2400" dirty="0"/>
              <a:t>G</a:t>
            </a:r>
            <a:r>
              <a:rPr lang="zh-CN" altLang="en-US" sz="2400" dirty="0"/>
              <a:t>是二部图</a:t>
            </a:r>
            <a:r>
              <a:rPr lang="en-US" altLang="zh-CN" sz="2400" dirty="0"/>
              <a:t>.</a:t>
            </a:r>
            <a:r>
              <a:rPr lang="zh-CN" altLang="en-US" sz="2400" dirty="0">
                <a:solidFill>
                  <a:srgbClr val="FF0000"/>
                </a:solidFill>
              </a:rPr>
              <a:t>易知</a:t>
            </a:r>
            <a:r>
              <a:rPr lang="en-US" altLang="zh-CN" sz="2400" i="1" dirty="0">
                <a:solidFill>
                  <a:srgbClr val="FF0000"/>
                </a:solidFill>
              </a:rPr>
              <a:t>m</a:t>
            </a:r>
            <a:r>
              <a:rPr lang="en-US" altLang="zh-CN" sz="2400" dirty="0">
                <a:solidFill>
                  <a:srgbClr val="FF0000"/>
                </a:solidFill>
              </a:rPr>
              <a:t>≥2(</a:t>
            </a:r>
            <a:r>
              <a:rPr lang="zh-CN" altLang="en-US" sz="2400" dirty="0">
                <a:solidFill>
                  <a:srgbClr val="FF0000"/>
                </a:solidFill>
              </a:rPr>
              <a:t>一条边有两个端点</a:t>
            </a:r>
            <a:r>
              <a:rPr lang="en-US" altLang="zh-CN" sz="2400" dirty="0">
                <a:solidFill>
                  <a:srgbClr val="FF0000"/>
                </a:solidFill>
              </a:rPr>
              <a:t>)</a:t>
            </a:r>
            <a:r>
              <a:rPr lang="en-US" altLang="zh-CN" sz="2400" dirty="0"/>
              <a:t>.</a:t>
            </a:r>
            <a:r>
              <a:rPr lang="zh-CN" altLang="en-US" sz="2400" dirty="0"/>
              <a:t>不妨设 </a:t>
            </a:r>
            <a:r>
              <a:rPr lang="en-US" altLang="zh-CN" sz="2400" dirty="0"/>
              <a:t>v</a:t>
            </a:r>
            <a:r>
              <a:rPr lang="en-US" altLang="zh-CN" sz="2400" baseline="-25000" dirty="0"/>
              <a:t>i1</a:t>
            </a:r>
            <a:r>
              <a:rPr lang="zh-CN" altLang="en-US" sz="2400" dirty="0"/>
              <a:t> ∈</a:t>
            </a:r>
            <a:r>
              <a:rPr lang="en-US" altLang="zh-CN" sz="2400" dirty="0"/>
              <a:t>V</a:t>
            </a:r>
            <a:r>
              <a:rPr lang="en-US" altLang="zh-CN" sz="2400" baseline="-30000" dirty="0"/>
              <a:t>1</a:t>
            </a:r>
            <a:r>
              <a:rPr lang="en-US" altLang="zh-CN" sz="2400" dirty="0"/>
              <a:t> ，</a:t>
            </a:r>
            <a:r>
              <a:rPr lang="zh-CN" altLang="en-US" sz="2400" dirty="0"/>
              <a:t>则必有 </a:t>
            </a:r>
            <a:r>
              <a:rPr lang="en-US" altLang="zh-CN" sz="2400" dirty="0"/>
              <a:t>v</a:t>
            </a:r>
            <a:r>
              <a:rPr lang="en-US" altLang="zh-CN" sz="2400" baseline="-25000" dirty="0"/>
              <a:t>im</a:t>
            </a:r>
            <a:r>
              <a:rPr lang="zh-CN" altLang="en-US" sz="2400" dirty="0"/>
              <a:t>∈</a:t>
            </a:r>
            <a:r>
              <a:rPr lang="en-US" altLang="zh-CN" sz="2400" dirty="0"/>
              <a:t>V-V</a:t>
            </a:r>
            <a:r>
              <a:rPr lang="en-US" altLang="zh-CN" sz="2400" baseline="-30000" dirty="0"/>
              <a:t>1</a:t>
            </a:r>
            <a:r>
              <a:rPr lang="en-US" altLang="zh-CN" sz="2400" dirty="0"/>
              <a:t>=V</a:t>
            </a:r>
            <a:r>
              <a:rPr lang="en-US" altLang="zh-CN" sz="2400" baseline="-30000" dirty="0"/>
              <a:t>2</a:t>
            </a:r>
            <a:r>
              <a:rPr lang="en-US" altLang="zh-CN" sz="2400" dirty="0"/>
              <a:t>，</a:t>
            </a:r>
            <a:r>
              <a:rPr lang="zh-CN" altLang="en-US" sz="2400" dirty="0"/>
              <a:t>而</a:t>
            </a:r>
            <a:r>
              <a:rPr lang="en-US" altLang="zh-CN" sz="2400" i="1" dirty="0">
                <a:solidFill>
                  <a:srgbClr val="FF0000"/>
                </a:solidFill>
              </a:rPr>
              <a:t>m</a:t>
            </a:r>
            <a:r>
              <a:rPr lang="zh-CN" altLang="en-US" sz="2400" dirty="0">
                <a:solidFill>
                  <a:srgbClr val="FF0000"/>
                </a:solidFill>
              </a:rPr>
              <a:t>必为偶数</a:t>
            </a:r>
            <a:r>
              <a:rPr lang="en-US" altLang="zh-CN" sz="2400" dirty="0">
                <a:solidFill>
                  <a:srgbClr val="FF0000"/>
                </a:solidFill>
              </a:rPr>
              <a:t>(</a:t>
            </a:r>
            <a:r>
              <a:rPr lang="zh-CN" altLang="en-US" sz="2400" dirty="0">
                <a:solidFill>
                  <a:srgbClr val="FF0000"/>
                </a:solidFill>
              </a:rPr>
              <a:t>二部图</a:t>
            </a:r>
            <a:r>
              <a:rPr lang="en-US" altLang="zh-CN" sz="2400" dirty="0">
                <a:solidFill>
                  <a:srgbClr val="FF0000"/>
                </a:solidFill>
              </a:rPr>
              <a:t>)</a:t>
            </a:r>
            <a:r>
              <a:rPr lang="zh-CN" altLang="en-US" sz="2400" dirty="0">
                <a:solidFill>
                  <a:srgbClr val="FF0000"/>
                </a:solidFill>
              </a:rPr>
              <a:t> ，于是</a:t>
            </a:r>
            <a:r>
              <a:rPr lang="en-US" altLang="zh-CN" sz="2400" dirty="0">
                <a:solidFill>
                  <a:srgbClr val="FF0000"/>
                </a:solidFill>
              </a:rPr>
              <a:t>C</a:t>
            </a:r>
            <a:r>
              <a:rPr lang="zh-CN" altLang="en-US" sz="2400" dirty="0">
                <a:solidFill>
                  <a:srgbClr val="FF0000"/>
                </a:solidFill>
              </a:rPr>
              <a:t>为偶数长度的回路（回路长度为</a:t>
            </a:r>
            <a:r>
              <a:rPr lang="en-US" altLang="zh-CN" sz="2400" dirty="0">
                <a:solidFill>
                  <a:srgbClr val="FF0000"/>
                </a:solidFill>
              </a:rPr>
              <a:t>m</a:t>
            </a:r>
            <a:r>
              <a:rPr lang="zh-CN" altLang="en-US" sz="2400" dirty="0">
                <a:solidFill>
                  <a:srgbClr val="FF0000"/>
                </a:solidFill>
              </a:rPr>
              <a:t>）</a:t>
            </a:r>
            <a:r>
              <a:rPr lang="zh-CN" altLang="en-US" sz="2400" dirty="0"/>
              <a:t>，由</a:t>
            </a:r>
            <a:r>
              <a:rPr lang="en-US" altLang="zh-CN" sz="2400" dirty="0"/>
              <a:t>C</a:t>
            </a:r>
            <a:r>
              <a:rPr lang="zh-CN" altLang="en-US" sz="2400" dirty="0"/>
              <a:t>的任意性可知结论成立。 </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a:lstStyle/>
          <a:p>
            <a:pPr eaLnBrk="1" hangingPunct="1"/>
            <a:r>
              <a:rPr lang="zh-CN" altLang="en-US">
                <a:solidFill>
                  <a:srgbClr val="000000"/>
                </a:solidFill>
                <a:latin typeface="_GB2312"/>
              </a:rPr>
              <a:t>二部图及判别定理 </a:t>
            </a:r>
          </a:p>
        </p:txBody>
      </p:sp>
      <p:sp>
        <p:nvSpPr>
          <p:cNvPr id="140291" name="Rectangle 3"/>
          <p:cNvSpPr>
            <a:spLocks noGrp="1" noChangeArrowheads="1"/>
          </p:cNvSpPr>
          <p:nvPr>
            <p:ph sz="quarter" idx="1"/>
          </p:nvPr>
        </p:nvSpPr>
        <p:spPr/>
        <p:txBody>
          <a:bodyPr/>
          <a:lstStyle/>
          <a:p>
            <a:pPr eaLnBrk="1" hangingPunct="1">
              <a:lnSpc>
                <a:spcPct val="90000"/>
              </a:lnSpc>
            </a:pPr>
            <a:r>
              <a:rPr lang="zh-CN" altLang="en-US" sz="2800" dirty="0"/>
              <a:t>充分性</a:t>
            </a:r>
            <a:r>
              <a:rPr lang="en-US" altLang="zh-CN" sz="2800" dirty="0"/>
              <a:t>:</a:t>
            </a:r>
            <a:endParaRPr lang="zh-CN" altLang="en-US" sz="2800" dirty="0"/>
          </a:p>
          <a:p>
            <a:pPr lvl="1" eaLnBrk="1" hangingPunct="1">
              <a:lnSpc>
                <a:spcPct val="90000"/>
              </a:lnSpc>
            </a:pPr>
            <a:r>
              <a:rPr lang="zh-CN" altLang="en-US" sz="2800" dirty="0"/>
              <a:t>不妨设</a:t>
            </a:r>
            <a:r>
              <a:rPr lang="en-US" altLang="zh-CN" sz="2800" dirty="0"/>
              <a:t>G</a:t>
            </a:r>
            <a:r>
              <a:rPr lang="zh-CN" altLang="en-US" sz="2800" dirty="0"/>
              <a:t>为连通图，否则可对每个连通分支进行讨论。</a:t>
            </a:r>
          </a:p>
          <a:p>
            <a:pPr lvl="1" eaLnBrk="1" hangingPunct="1">
              <a:lnSpc>
                <a:spcPct val="90000"/>
              </a:lnSpc>
            </a:pPr>
            <a:r>
              <a:rPr lang="zh-CN" altLang="en-US" sz="2800" dirty="0"/>
              <a:t>设</a:t>
            </a:r>
            <a:r>
              <a:rPr lang="en-US" altLang="zh-CN" sz="2800" dirty="0"/>
              <a:t>v</a:t>
            </a:r>
            <a:r>
              <a:rPr lang="en-US" altLang="zh-CN" sz="2800" baseline="-30000" dirty="0"/>
              <a:t>0</a:t>
            </a:r>
            <a:r>
              <a:rPr lang="zh-CN" altLang="en-US" sz="2800" dirty="0"/>
              <a:t>为</a:t>
            </a:r>
            <a:r>
              <a:rPr lang="en-US" altLang="zh-CN" sz="2800" dirty="0"/>
              <a:t>G</a:t>
            </a:r>
            <a:r>
              <a:rPr lang="zh-CN" altLang="en-US" sz="2800" dirty="0"/>
              <a:t>中任意一个顶点，令 </a:t>
            </a:r>
          </a:p>
          <a:p>
            <a:pPr lvl="1" eaLnBrk="1" hangingPunct="1">
              <a:lnSpc>
                <a:spcPct val="90000"/>
              </a:lnSpc>
            </a:pPr>
            <a:r>
              <a:rPr lang="en-US" altLang="zh-CN" sz="2800" dirty="0"/>
              <a:t>V</a:t>
            </a:r>
            <a:r>
              <a:rPr lang="en-US" altLang="zh-CN" sz="2800" baseline="-30000" dirty="0"/>
              <a:t>1</a:t>
            </a:r>
            <a:r>
              <a:rPr lang="en-US" altLang="zh-CN" sz="2800" dirty="0"/>
              <a:t>={</a:t>
            </a:r>
            <a:r>
              <a:rPr lang="en-US" altLang="zh-CN" sz="2800" dirty="0" err="1"/>
              <a:t>v|v∈V</a:t>
            </a:r>
            <a:r>
              <a:rPr lang="en-US" altLang="zh-CN" sz="2800" dirty="0"/>
              <a:t>(G)∧d(v</a:t>
            </a:r>
            <a:r>
              <a:rPr lang="en-US" altLang="zh-CN" sz="2800" baseline="-30000" dirty="0"/>
              <a:t>0</a:t>
            </a:r>
            <a:r>
              <a:rPr lang="en-US" altLang="zh-CN" sz="2800" dirty="0"/>
              <a:t>,v)</a:t>
            </a:r>
            <a:r>
              <a:rPr lang="zh-CN" altLang="en-US" sz="2800" dirty="0"/>
              <a:t>为偶数}, </a:t>
            </a:r>
          </a:p>
          <a:p>
            <a:pPr lvl="2" eaLnBrk="1" hangingPunct="1">
              <a:lnSpc>
                <a:spcPct val="90000"/>
              </a:lnSpc>
            </a:pPr>
            <a:r>
              <a:rPr lang="en-US" altLang="zh-CN" sz="2800" dirty="0"/>
              <a:t>V</a:t>
            </a:r>
            <a:r>
              <a:rPr lang="en-US" altLang="zh-CN" sz="2800" baseline="-30000" dirty="0"/>
              <a:t>1</a:t>
            </a:r>
            <a:r>
              <a:rPr lang="zh-CN" altLang="en-US" sz="2800" dirty="0"/>
              <a:t>包含</a:t>
            </a:r>
            <a:r>
              <a:rPr lang="en-US" altLang="zh-CN" sz="2800" dirty="0"/>
              <a:t>v</a:t>
            </a:r>
            <a:r>
              <a:rPr lang="en-US" altLang="zh-CN" sz="2800" baseline="-30000" dirty="0"/>
              <a:t>0</a:t>
            </a:r>
            <a:r>
              <a:rPr lang="zh-CN" altLang="en-US" sz="2800" dirty="0"/>
              <a:t> ，显然</a:t>
            </a:r>
            <a:r>
              <a:rPr lang="en-US" altLang="zh-CN" sz="2800" i="1" dirty="0"/>
              <a:t>V</a:t>
            </a:r>
            <a:r>
              <a:rPr lang="en-US" altLang="zh-CN" sz="2800" i="1" baseline="-30000" dirty="0"/>
              <a:t>1</a:t>
            </a:r>
            <a:r>
              <a:rPr lang="en-US" altLang="zh-CN" sz="2800" i="1" dirty="0"/>
              <a:t>≠</a:t>
            </a:r>
            <a:r>
              <a:rPr lang="en-US" altLang="zh-CN" sz="2800" i="1" dirty="0">
                <a:sym typeface="Symbol" panose="05050102010706020507" pitchFamily="18" charset="2"/>
              </a:rPr>
              <a:t></a:t>
            </a:r>
            <a:r>
              <a:rPr lang="en-US" altLang="zh-CN" sz="2800" i="1" dirty="0"/>
              <a:t> </a:t>
            </a:r>
            <a:endParaRPr lang="en-US" altLang="zh-CN" sz="2800" dirty="0"/>
          </a:p>
          <a:p>
            <a:pPr lvl="1" eaLnBrk="1" hangingPunct="1">
              <a:lnSpc>
                <a:spcPct val="90000"/>
              </a:lnSpc>
            </a:pPr>
            <a:r>
              <a:rPr lang="en-US" altLang="zh-CN" sz="2800" dirty="0"/>
              <a:t>V</a:t>
            </a:r>
            <a:r>
              <a:rPr lang="en-US" altLang="zh-CN" sz="2800" baseline="-30000" dirty="0"/>
              <a:t>2</a:t>
            </a:r>
            <a:r>
              <a:rPr lang="en-US" altLang="zh-CN" sz="2800" dirty="0"/>
              <a:t>={</a:t>
            </a:r>
            <a:r>
              <a:rPr lang="en-US" altLang="zh-CN" sz="2800" dirty="0" err="1"/>
              <a:t>v|v∈V</a:t>
            </a:r>
            <a:r>
              <a:rPr lang="en-US" altLang="zh-CN" sz="2800" dirty="0"/>
              <a:t>(G)∧d(v</a:t>
            </a:r>
            <a:r>
              <a:rPr lang="en-US" altLang="zh-CN" sz="2800" baseline="-30000" dirty="0"/>
              <a:t>0</a:t>
            </a:r>
            <a:r>
              <a:rPr lang="en-US" altLang="zh-CN" sz="2800" dirty="0"/>
              <a:t>,v)</a:t>
            </a:r>
            <a:r>
              <a:rPr lang="zh-CN" altLang="en-US" sz="2800" dirty="0"/>
              <a:t>为奇数}，</a:t>
            </a:r>
          </a:p>
          <a:p>
            <a:pPr lvl="2" eaLnBrk="1" hangingPunct="1">
              <a:lnSpc>
                <a:spcPct val="90000"/>
              </a:lnSpc>
            </a:pPr>
            <a:r>
              <a:rPr lang="zh-CN" altLang="en-US" sz="2800" dirty="0"/>
              <a:t>当</a:t>
            </a:r>
            <a:r>
              <a:rPr lang="en-US" altLang="zh-CN" sz="2800" dirty="0"/>
              <a:t>V</a:t>
            </a:r>
            <a:r>
              <a:rPr lang="zh-CN" altLang="en-US" sz="2800" dirty="0"/>
              <a:t>中元素个数大于1时， </a:t>
            </a:r>
            <a:r>
              <a:rPr lang="en-US" altLang="zh-CN" sz="2800" i="1" dirty="0"/>
              <a:t>V</a:t>
            </a:r>
            <a:r>
              <a:rPr lang="en-US" altLang="zh-CN" sz="2800" i="1" baseline="-30000" dirty="0"/>
              <a:t>2</a:t>
            </a:r>
            <a:r>
              <a:rPr lang="en-US" altLang="zh-CN" sz="2800" i="1" dirty="0"/>
              <a:t>≠ </a:t>
            </a:r>
            <a:r>
              <a:rPr lang="en-US" altLang="zh-CN" sz="2800" i="1" dirty="0">
                <a:sym typeface="Symbol" panose="05050102010706020507" pitchFamily="18" charset="2"/>
              </a:rPr>
              <a:t></a:t>
            </a:r>
            <a:endParaRPr lang="en-US" altLang="zh-CN" sz="2800" dirty="0"/>
          </a:p>
          <a:p>
            <a:pPr lvl="1" eaLnBrk="1" hangingPunct="1">
              <a:lnSpc>
                <a:spcPct val="90000"/>
              </a:lnSpc>
            </a:pPr>
            <a:r>
              <a:rPr lang="zh-CN" altLang="en-US" sz="2800" dirty="0"/>
              <a:t>易知，</a:t>
            </a:r>
            <a:r>
              <a:rPr lang="en-US" altLang="zh-CN" sz="2800" dirty="0"/>
              <a:t>V</a:t>
            </a:r>
            <a:r>
              <a:rPr lang="en-US" altLang="zh-CN" sz="2800" baseline="-30000" dirty="0"/>
              <a:t>1</a:t>
            </a:r>
            <a:r>
              <a:rPr lang="en-US" altLang="zh-CN" sz="2800" dirty="0"/>
              <a:t>∩V</a:t>
            </a:r>
            <a:r>
              <a:rPr lang="en-US" altLang="zh-CN" sz="2800" baseline="-30000" dirty="0"/>
              <a:t>2</a:t>
            </a:r>
            <a:r>
              <a:rPr lang="en-US" altLang="zh-CN" sz="2800" dirty="0"/>
              <a:t>= </a:t>
            </a:r>
            <a:r>
              <a:rPr lang="en-US" altLang="zh-CN" sz="2800" dirty="0">
                <a:sym typeface="Symbol" panose="05050102010706020507" pitchFamily="18" charset="2"/>
              </a:rPr>
              <a:t></a:t>
            </a:r>
            <a:r>
              <a:rPr lang="en-US" altLang="zh-CN" sz="2800" dirty="0"/>
              <a:t> ，V</a:t>
            </a:r>
            <a:r>
              <a:rPr lang="en-US" altLang="zh-CN" sz="2800" baseline="-30000" dirty="0"/>
              <a:t>1</a:t>
            </a:r>
            <a:r>
              <a:rPr lang="en-US" altLang="zh-CN" sz="2800" dirty="0"/>
              <a:t>∪V</a:t>
            </a:r>
            <a:r>
              <a:rPr lang="en-US" altLang="zh-CN" sz="2800" baseline="-30000" dirty="0"/>
              <a:t>2</a:t>
            </a:r>
            <a:r>
              <a:rPr lang="en-US" altLang="zh-CN" sz="2800" dirty="0"/>
              <a:t>=V(G).</a:t>
            </a:r>
            <a:endParaRPr lang="zh-CN" altLang="en-US" sz="2800" dirty="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zh-CN" altLang="en-US">
                <a:solidFill>
                  <a:srgbClr val="000000"/>
                </a:solidFill>
                <a:latin typeface="_GB2312"/>
              </a:rPr>
              <a:t>二部图及判别定理 </a:t>
            </a:r>
          </a:p>
        </p:txBody>
      </p:sp>
      <p:sp>
        <p:nvSpPr>
          <p:cNvPr id="142339" name="Rectangle 4"/>
          <p:cNvSpPr>
            <a:spLocks noGrp="1" noChangeArrowheads="1"/>
          </p:cNvSpPr>
          <p:nvPr>
            <p:ph sz="quarter" idx="1"/>
          </p:nvPr>
        </p:nvSpPr>
        <p:spPr/>
        <p:txBody>
          <a:bodyPr/>
          <a:lstStyle/>
          <a:p>
            <a:pPr eaLnBrk="1" hangingPunct="1"/>
            <a:r>
              <a:rPr lang="zh-CN" altLang="en-US" sz="2800" dirty="0"/>
              <a:t>下面只要证明</a:t>
            </a:r>
            <a:r>
              <a:rPr lang="en-US" altLang="zh-CN" sz="2800" dirty="0"/>
              <a:t>V</a:t>
            </a:r>
            <a:r>
              <a:rPr lang="en-US" altLang="zh-CN" sz="2800" baseline="-30000" dirty="0"/>
              <a:t>1</a:t>
            </a:r>
            <a:r>
              <a:rPr lang="zh-CN" altLang="en-US" sz="2800" dirty="0"/>
              <a:t>中任意两顶点不相邻，</a:t>
            </a:r>
            <a:r>
              <a:rPr lang="en-US" altLang="zh-CN" sz="2800" dirty="0"/>
              <a:t>V</a:t>
            </a:r>
            <a:r>
              <a:rPr lang="en-US" altLang="zh-CN" sz="2800" baseline="-30000" dirty="0"/>
              <a:t>2</a:t>
            </a:r>
            <a:r>
              <a:rPr lang="zh-CN" altLang="en-US" sz="2800" dirty="0"/>
              <a:t>中任意两点也不相邻。</a:t>
            </a:r>
          </a:p>
          <a:p>
            <a:pPr eaLnBrk="1" hangingPunct="1"/>
            <a:r>
              <a:rPr lang="zh-CN" altLang="en-US" sz="2800" dirty="0"/>
              <a:t>若存在</a:t>
            </a:r>
            <a:r>
              <a:rPr lang="en-US" altLang="zh-CN" sz="2800" dirty="0"/>
              <a:t>v</a:t>
            </a:r>
            <a:r>
              <a:rPr lang="en-US" altLang="zh-CN" sz="2800" baseline="-30000" dirty="0"/>
              <a:t>i</a:t>
            </a:r>
            <a:r>
              <a:rPr lang="en-US" altLang="zh-CN" sz="2800" dirty="0"/>
              <a:t>,v</a:t>
            </a:r>
            <a:r>
              <a:rPr lang="en-US" altLang="zh-CN" sz="2800" baseline="-30000" dirty="0"/>
              <a:t>j</a:t>
            </a:r>
            <a:r>
              <a:rPr lang="en-US" altLang="zh-CN" sz="2800" dirty="0"/>
              <a:t>∈V</a:t>
            </a:r>
            <a:r>
              <a:rPr lang="en-US" altLang="zh-CN" sz="2800" baseline="-30000" dirty="0"/>
              <a:t>1</a:t>
            </a:r>
            <a:r>
              <a:rPr lang="zh-CN" altLang="en-US" sz="2800" dirty="0"/>
              <a:t>相邻，令</a:t>
            </a:r>
            <a:r>
              <a:rPr lang="en-US" altLang="zh-CN" sz="2800" dirty="0"/>
              <a:t>(</a:t>
            </a:r>
            <a:r>
              <a:rPr lang="en-US" altLang="zh-CN" sz="2800" dirty="0" err="1"/>
              <a:t>v</a:t>
            </a:r>
            <a:r>
              <a:rPr lang="en-US" altLang="zh-CN" sz="2800" baseline="-30000" dirty="0" err="1"/>
              <a:t>i</a:t>
            </a:r>
            <a:r>
              <a:rPr lang="en-US" altLang="zh-CN" sz="2800" dirty="0" err="1"/>
              <a:t>,v</a:t>
            </a:r>
            <a:r>
              <a:rPr lang="en-US" altLang="zh-CN" sz="2800" baseline="-30000" dirty="0" err="1"/>
              <a:t>j</a:t>
            </a:r>
            <a:r>
              <a:rPr lang="en-US" altLang="zh-CN" sz="2800" dirty="0"/>
              <a:t>)=e，</a:t>
            </a:r>
            <a:r>
              <a:rPr lang="zh-CN" altLang="en-US" sz="2800" dirty="0"/>
              <a:t>设</a:t>
            </a:r>
            <a:r>
              <a:rPr lang="en-US" altLang="zh-CN" sz="2800" dirty="0"/>
              <a:t>v</a:t>
            </a:r>
            <a:r>
              <a:rPr lang="en-US" altLang="zh-CN" sz="2800" baseline="-30000" dirty="0"/>
              <a:t>0</a:t>
            </a:r>
            <a:r>
              <a:rPr lang="zh-CN" altLang="en-US" sz="2800" dirty="0"/>
              <a:t>到</a:t>
            </a:r>
            <a:r>
              <a:rPr lang="en-US" altLang="zh-CN" sz="2800" dirty="0" err="1"/>
              <a:t>v</a:t>
            </a:r>
            <a:r>
              <a:rPr lang="en-US" altLang="zh-CN" sz="2800" baseline="-30000" dirty="0" err="1"/>
              <a:t>i</a:t>
            </a:r>
            <a:r>
              <a:rPr lang="en-US" altLang="zh-CN" sz="2800" dirty="0" err="1"/>
              <a:t>,v</a:t>
            </a:r>
            <a:r>
              <a:rPr lang="en-US" altLang="zh-CN" sz="2800" baseline="-30000" dirty="0" err="1"/>
              <a:t>j</a:t>
            </a:r>
            <a:r>
              <a:rPr lang="zh-CN" altLang="en-US" sz="2800" dirty="0"/>
              <a:t>的短程线分别为</a:t>
            </a:r>
            <a:r>
              <a:rPr lang="en-US" altLang="zh-CN" sz="2800" dirty="0" err="1"/>
              <a:t>Г</a:t>
            </a:r>
            <a:r>
              <a:rPr lang="en-US" altLang="zh-CN" sz="2800" baseline="-30000" dirty="0" err="1"/>
              <a:t>i</a:t>
            </a:r>
            <a:r>
              <a:rPr lang="en-US" altLang="zh-CN" sz="2800" dirty="0" err="1"/>
              <a:t>,Г</a:t>
            </a:r>
            <a:r>
              <a:rPr lang="en-US" altLang="zh-CN" sz="2800" baseline="-30000" dirty="0" err="1"/>
              <a:t>j</a:t>
            </a:r>
            <a:r>
              <a:rPr lang="en-US" altLang="zh-CN" sz="2800" dirty="0"/>
              <a:t>，</a:t>
            </a:r>
            <a:r>
              <a:rPr lang="zh-CN" altLang="en-US" sz="2800" dirty="0"/>
              <a:t>则它们的长度</a:t>
            </a:r>
            <a:r>
              <a:rPr lang="en-US" altLang="zh-CN" sz="2800" dirty="0"/>
              <a:t>d(v</a:t>
            </a:r>
            <a:r>
              <a:rPr lang="en-US" altLang="zh-CN" sz="2800" baseline="-30000" dirty="0"/>
              <a:t>0</a:t>
            </a:r>
            <a:r>
              <a:rPr lang="en-US" altLang="zh-CN" sz="2800" dirty="0"/>
              <a:t>,v</a:t>
            </a:r>
            <a:r>
              <a:rPr lang="en-US" altLang="zh-CN" sz="2800" baseline="-30000" dirty="0"/>
              <a:t>i</a:t>
            </a:r>
            <a:r>
              <a:rPr lang="en-US" altLang="zh-CN" sz="2800" dirty="0"/>
              <a:t>),d(v</a:t>
            </a:r>
            <a:r>
              <a:rPr lang="en-US" altLang="zh-CN" sz="2800" baseline="-30000" dirty="0"/>
              <a:t>0</a:t>
            </a:r>
            <a:r>
              <a:rPr lang="en-US" altLang="zh-CN" sz="2800" dirty="0"/>
              <a:t>,v</a:t>
            </a:r>
            <a:r>
              <a:rPr lang="en-US" altLang="zh-CN" sz="2800" baseline="-30000" dirty="0"/>
              <a:t>j</a:t>
            </a:r>
            <a:r>
              <a:rPr lang="en-US" altLang="zh-CN" sz="2800" dirty="0"/>
              <a:t>)</a:t>
            </a:r>
            <a:r>
              <a:rPr lang="zh-CN" altLang="en-US" sz="2800" dirty="0"/>
              <a:t>都是偶数，于是</a:t>
            </a:r>
            <a:r>
              <a:rPr lang="en-US" altLang="zh-CN" sz="2800" dirty="0" err="1"/>
              <a:t>Г</a:t>
            </a:r>
            <a:r>
              <a:rPr lang="en-US" altLang="zh-CN" sz="2800" baseline="-30000" dirty="0" err="1"/>
              <a:t>i</a:t>
            </a:r>
            <a:r>
              <a:rPr lang="en-US" altLang="zh-CN" sz="2800" dirty="0" err="1"/>
              <a:t>∪Г</a:t>
            </a:r>
            <a:r>
              <a:rPr lang="en-US" altLang="zh-CN" sz="2800" baseline="-30000" dirty="0" err="1"/>
              <a:t>j</a:t>
            </a:r>
            <a:r>
              <a:rPr lang="en-US" altLang="zh-CN" sz="2800" dirty="0" err="1"/>
              <a:t>∪e</a:t>
            </a:r>
            <a:r>
              <a:rPr lang="zh-CN" altLang="en-US" sz="2800" dirty="0"/>
              <a:t>中一定含奇数长度的回路，这与已知条件矛盾</a:t>
            </a:r>
          </a:p>
          <a:p>
            <a:pPr eaLnBrk="1" hangingPunct="1"/>
            <a:r>
              <a:rPr lang="zh-CN" altLang="en-US" sz="2800" dirty="0"/>
              <a:t>类似可证，</a:t>
            </a:r>
            <a:r>
              <a:rPr lang="en-US" altLang="zh-CN" sz="2800" dirty="0"/>
              <a:t>V</a:t>
            </a:r>
            <a:r>
              <a:rPr lang="en-US" altLang="zh-CN" sz="2800" baseline="-30000" dirty="0"/>
              <a:t>2</a:t>
            </a:r>
            <a:r>
              <a:rPr lang="zh-CN" altLang="en-US" sz="2800" dirty="0"/>
              <a:t>中也不存在相邻的顶点，</a:t>
            </a:r>
          </a:p>
          <a:p>
            <a:pPr eaLnBrk="1" hangingPunct="1"/>
            <a:r>
              <a:rPr lang="zh-CN" altLang="en-US" sz="2800" dirty="0"/>
              <a:t>于是</a:t>
            </a:r>
            <a:r>
              <a:rPr lang="en-US" altLang="zh-CN" sz="2800" dirty="0"/>
              <a:t>G</a:t>
            </a:r>
            <a:r>
              <a:rPr lang="zh-CN" altLang="en-US" sz="2800" dirty="0"/>
              <a:t>为二部图。</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pPr eaLnBrk="1" hangingPunct="1"/>
            <a:r>
              <a:rPr lang="zh-CN" altLang="en-US">
                <a:solidFill>
                  <a:srgbClr val="000000"/>
                </a:solidFill>
                <a:latin typeface="_GB2312"/>
              </a:rPr>
              <a:t>二部图及判别定理 </a:t>
            </a:r>
          </a:p>
        </p:txBody>
      </p:sp>
      <p:sp>
        <p:nvSpPr>
          <p:cNvPr id="143363" name="Rectangle 3"/>
          <p:cNvSpPr>
            <a:spLocks noGrp="1" noChangeArrowheads="1"/>
          </p:cNvSpPr>
          <p:nvPr>
            <p:ph sz="quarter" idx="1"/>
          </p:nvPr>
        </p:nvSpPr>
        <p:spPr/>
        <p:txBody>
          <a:bodyPr/>
          <a:lstStyle/>
          <a:p>
            <a:pPr eaLnBrk="1" hangingPunct="1"/>
            <a:r>
              <a:rPr lang="zh-CN" altLang="en-US" dirty="0">
                <a:solidFill>
                  <a:srgbClr val="FF0000"/>
                </a:solidFill>
              </a:rPr>
              <a:t>由定理</a:t>
            </a:r>
            <a:r>
              <a:rPr lang="en-US" altLang="zh-CN" dirty="0">
                <a:solidFill>
                  <a:srgbClr val="FF0000"/>
                </a:solidFill>
              </a:rPr>
              <a:t>10.10</a:t>
            </a:r>
            <a:r>
              <a:rPr lang="zh-CN" altLang="en-US" dirty="0">
                <a:solidFill>
                  <a:srgbClr val="FF0000"/>
                </a:solidFill>
              </a:rPr>
              <a:t>立刻可知</a:t>
            </a:r>
            <a:r>
              <a:rPr lang="zh-CN" altLang="en-US" dirty="0"/>
              <a:t>，图</a:t>
            </a:r>
            <a:r>
              <a:rPr lang="en-US" altLang="zh-CN" dirty="0"/>
              <a:t>10.13</a:t>
            </a:r>
            <a:r>
              <a:rPr lang="zh-CN" altLang="en-US" dirty="0"/>
              <a:t>中各图都是二部图，这比用定义判断方便多了。 </a:t>
            </a:r>
          </a:p>
          <a:p>
            <a:pPr eaLnBrk="1" hangingPunct="1"/>
            <a:r>
              <a:rPr lang="zh-CN" altLang="en-US" dirty="0"/>
              <a:t>画二部图时，人们习惯于将互补顶点</a:t>
            </a:r>
            <a:r>
              <a:rPr lang="zh-CN" altLang="en-US" dirty="0">
                <a:solidFill>
                  <a:srgbClr val="FF0000"/>
                </a:solidFill>
              </a:rPr>
              <a:t>子集</a:t>
            </a:r>
            <a:r>
              <a:rPr lang="en-US" altLang="zh-CN" dirty="0">
                <a:solidFill>
                  <a:srgbClr val="FF0000"/>
                </a:solidFill>
              </a:rPr>
              <a:t>V</a:t>
            </a:r>
            <a:r>
              <a:rPr lang="en-US" altLang="zh-CN" baseline="-30000" dirty="0">
                <a:solidFill>
                  <a:srgbClr val="FF0000"/>
                </a:solidFill>
              </a:rPr>
              <a:t>1</a:t>
            </a:r>
            <a:r>
              <a:rPr lang="en-US" altLang="zh-CN" dirty="0">
                <a:solidFill>
                  <a:srgbClr val="FF0000"/>
                </a:solidFill>
              </a:rPr>
              <a:t>,V</a:t>
            </a:r>
            <a:r>
              <a:rPr lang="en-US" altLang="zh-CN" baseline="-30000" dirty="0">
                <a:solidFill>
                  <a:srgbClr val="FF0000"/>
                </a:solidFill>
              </a:rPr>
              <a:t>2</a:t>
            </a:r>
            <a:r>
              <a:rPr lang="zh-CN" altLang="en-US" dirty="0"/>
              <a:t>分开画，画成图</a:t>
            </a:r>
            <a:r>
              <a:rPr lang="en-US" altLang="zh-CN" dirty="0"/>
              <a:t>10.13</a:t>
            </a:r>
            <a:r>
              <a:rPr lang="zh-CN" altLang="en-US" dirty="0"/>
              <a:t>中</a:t>
            </a:r>
            <a:r>
              <a:rPr lang="en-US" altLang="zh-CN" dirty="0"/>
              <a:t>(</a:t>
            </a:r>
            <a:r>
              <a:rPr lang="zh-CN" altLang="en-US" dirty="0"/>
              <a:t>5</a:t>
            </a:r>
            <a:r>
              <a:rPr lang="en-US" altLang="zh-CN" dirty="0"/>
              <a:t>)</a:t>
            </a:r>
            <a:r>
              <a:rPr lang="zh-CN" altLang="en-US" dirty="0"/>
              <a:t>,</a:t>
            </a:r>
            <a:r>
              <a:rPr lang="en-US" altLang="zh-CN" dirty="0"/>
              <a:t>(</a:t>
            </a:r>
            <a:r>
              <a:rPr lang="zh-CN" altLang="en-US" dirty="0"/>
              <a:t>6</a:t>
            </a:r>
            <a:r>
              <a:rPr lang="en-US" altLang="zh-CN" dirty="0"/>
              <a:t>)</a:t>
            </a:r>
            <a:r>
              <a:rPr lang="zh-CN" altLang="en-US" dirty="0"/>
              <a:t>的形式。</a:t>
            </a:r>
          </a:p>
          <a:p>
            <a:pPr eaLnBrk="1" hangingPunct="1"/>
            <a:r>
              <a:rPr lang="zh-CN" altLang="en-US" dirty="0"/>
              <a:t>作业</a:t>
            </a:r>
            <a:r>
              <a:rPr lang="en-US" altLang="zh-CN" dirty="0"/>
              <a:t>:</a:t>
            </a:r>
            <a:r>
              <a:rPr lang="zh-CN" altLang="en-US" dirty="0"/>
              <a:t>将图中</a:t>
            </a:r>
            <a:r>
              <a:rPr lang="en-US" altLang="zh-CN" dirty="0"/>
              <a:t>(</a:t>
            </a:r>
            <a:r>
              <a:rPr lang="zh-CN" altLang="en-US" dirty="0"/>
              <a:t>1</a:t>
            </a:r>
            <a:r>
              <a:rPr lang="en-US" altLang="zh-CN" dirty="0"/>
              <a:t>)</a:t>
            </a:r>
            <a:r>
              <a:rPr lang="zh-CN" altLang="en-US" dirty="0"/>
              <a:t>,</a:t>
            </a:r>
            <a:r>
              <a:rPr lang="en-US" altLang="zh-CN" dirty="0"/>
              <a:t>(</a:t>
            </a:r>
            <a:r>
              <a:rPr lang="zh-CN" altLang="en-US" dirty="0"/>
              <a:t>2</a:t>
            </a:r>
            <a:r>
              <a:rPr lang="en-US" altLang="zh-CN" dirty="0"/>
              <a:t>)</a:t>
            </a:r>
            <a:r>
              <a:rPr lang="zh-CN" altLang="en-US" dirty="0"/>
              <a:t>也画成</a:t>
            </a:r>
            <a:r>
              <a:rPr lang="en-US" altLang="zh-CN" dirty="0"/>
              <a:t>(</a:t>
            </a:r>
            <a:r>
              <a:rPr lang="zh-CN" altLang="en-US" dirty="0"/>
              <a:t>5</a:t>
            </a:r>
            <a:r>
              <a:rPr lang="en-US" altLang="zh-CN" dirty="0"/>
              <a:t>)</a:t>
            </a:r>
            <a:r>
              <a:rPr lang="zh-CN" altLang="en-US" dirty="0"/>
              <a:t>,</a:t>
            </a:r>
            <a:r>
              <a:rPr lang="en-US" altLang="zh-CN" dirty="0"/>
              <a:t>(</a:t>
            </a:r>
            <a:r>
              <a:rPr lang="zh-CN" altLang="en-US" dirty="0"/>
              <a:t>6</a:t>
            </a:r>
            <a:r>
              <a:rPr lang="en-US" altLang="zh-CN" dirty="0"/>
              <a:t>)</a:t>
            </a:r>
            <a:r>
              <a:rPr lang="zh-CN" altLang="en-US" dirty="0"/>
              <a:t>的形式。</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pPr eaLnBrk="1" hangingPunct="1"/>
            <a:r>
              <a:rPr lang="zh-CN" altLang="en-US">
                <a:solidFill>
                  <a:srgbClr val="000000"/>
                </a:solidFill>
                <a:latin typeface="_GB2312"/>
              </a:rPr>
              <a:t>二部图及判别定理 </a:t>
            </a:r>
          </a:p>
        </p:txBody>
      </p:sp>
      <p:sp>
        <p:nvSpPr>
          <p:cNvPr id="145411" name="Rectangle 3"/>
          <p:cNvSpPr>
            <a:spLocks noGrp="1" noChangeArrowheads="1"/>
          </p:cNvSpPr>
          <p:nvPr>
            <p:ph sz="quarter" idx="1"/>
          </p:nvPr>
        </p:nvSpPr>
        <p:spPr/>
        <p:txBody>
          <a:bodyPr/>
          <a:lstStyle/>
          <a:p>
            <a:pPr eaLnBrk="1" hangingPunct="1"/>
            <a:r>
              <a:rPr lang="zh-CN" altLang="en-US" dirty="0">
                <a:solidFill>
                  <a:srgbClr val="FF0000"/>
                </a:solidFill>
              </a:rPr>
              <a:t>选择一个点为参考点</a:t>
            </a:r>
            <a:r>
              <a:rPr lang="zh-CN" altLang="en-US" dirty="0"/>
              <a:t>，算其他点到该点的距离，通过距离的奇偶性进行改画 </a:t>
            </a:r>
          </a:p>
        </p:txBody>
      </p:sp>
      <p:grpSp>
        <p:nvGrpSpPr>
          <p:cNvPr id="145412" name="Group 4"/>
          <p:cNvGrpSpPr>
            <a:grpSpLocks/>
          </p:cNvGrpSpPr>
          <p:nvPr/>
        </p:nvGrpSpPr>
        <p:grpSpPr bwMode="auto">
          <a:xfrm>
            <a:off x="3510766" y="5181600"/>
            <a:ext cx="1066800" cy="1066800"/>
            <a:chOff x="576" y="2208"/>
            <a:chExt cx="672" cy="672"/>
          </a:xfrm>
        </p:grpSpPr>
        <p:grpSp>
          <p:nvGrpSpPr>
            <p:cNvPr id="145428" name="Group 5"/>
            <p:cNvGrpSpPr>
              <a:grpSpLocks/>
            </p:cNvGrpSpPr>
            <p:nvPr/>
          </p:nvGrpSpPr>
          <p:grpSpPr bwMode="auto">
            <a:xfrm>
              <a:off x="576" y="2832"/>
              <a:ext cx="672" cy="48"/>
              <a:chOff x="576" y="2832"/>
              <a:chExt cx="672" cy="48"/>
            </a:xfrm>
          </p:grpSpPr>
          <p:sp>
            <p:nvSpPr>
              <p:cNvPr id="145438" name="Oval 6"/>
              <p:cNvSpPr>
                <a:spLocks noChangeArrowheads="1"/>
              </p:cNvSpPr>
              <p:nvPr/>
            </p:nvSpPr>
            <p:spPr bwMode="auto">
              <a:xfrm>
                <a:off x="576" y="2832"/>
                <a:ext cx="48" cy="48"/>
              </a:xfrm>
              <a:prstGeom prst="ellipse">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145439" name="Oval 7"/>
              <p:cNvSpPr>
                <a:spLocks noChangeArrowheads="1"/>
              </p:cNvSpPr>
              <p:nvPr/>
            </p:nvSpPr>
            <p:spPr bwMode="auto">
              <a:xfrm>
                <a:off x="888" y="2832"/>
                <a:ext cx="48" cy="48"/>
              </a:xfrm>
              <a:prstGeom prst="ellipse">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145440" name="Oval 8"/>
              <p:cNvSpPr>
                <a:spLocks noChangeArrowheads="1"/>
              </p:cNvSpPr>
              <p:nvPr/>
            </p:nvSpPr>
            <p:spPr bwMode="auto">
              <a:xfrm>
                <a:off x="1200" y="2832"/>
                <a:ext cx="48" cy="48"/>
              </a:xfrm>
              <a:prstGeom prst="ellipse">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grpSp>
        <p:grpSp>
          <p:nvGrpSpPr>
            <p:cNvPr id="145429" name="Group 9"/>
            <p:cNvGrpSpPr>
              <a:grpSpLocks/>
            </p:cNvGrpSpPr>
            <p:nvPr/>
          </p:nvGrpSpPr>
          <p:grpSpPr bwMode="auto">
            <a:xfrm>
              <a:off x="576" y="2208"/>
              <a:ext cx="672" cy="48"/>
              <a:chOff x="576" y="2832"/>
              <a:chExt cx="672" cy="48"/>
            </a:xfrm>
          </p:grpSpPr>
          <p:sp>
            <p:nvSpPr>
              <p:cNvPr id="145435" name="Oval 10"/>
              <p:cNvSpPr>
                <a:spLocks noChangeArrowheads="1"/>
              </p:cNvSpPr>
              <p:nvPr/>
            </p:nvSpPr>
            <p:spPr bwMode="auto">
              <a:xfrm>
                <a:off x="576" y="2832"/>
                <a:ext cx="48" cy="48"/>
              </a:xfrm>
              <a:prstGeom prst="ellipse">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145436" name="Oval 11"/>
              <p:cNvSpPr>
                <a:spLocks noChangeArrowheads="1"/>
              </p:cNvSpPr>
              <p:nvPr/>
            </p:nvSpPr>
            <p:spPr bwMode="auto">
              <a:xfrm>
                <a:off x="888" y="2832"/>
                <a:ext cx="48" cy="48"/>
              </a:xfrm>
              <a:prstGeom prst="ellipse">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145437" name="Oval 12"/>
              <p:cNvSpPr>
                <a:spLocks noChangeArrowheads="1"/>
              </p:cNvSpPr>
              <p:nvPr/>
            </p:nvSpPr>
            <p:spPr bwMode="auto">
              <a:xfrm>
                <a:off x="1200" y="2832"/>
                <a:ext cx="48" cy="48"/>
              </a:xfrm>
              <a:prstGeom prst="ellipse">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grpSp>
        <p:sp>
          <p:nvSpPr>
            <p:cNvPr id="145430" name="Line 13"/>
            <p:cNvSpPr>
              <a:spLocks noChangeShapeType="1"/>
            </p:cNvSpPr>
            <p:nvPr/>
          </p:nvSpPr>
          <p:spPr bwMode="auto">
            <a:xfrm>
              <a:off x="912" y="2256"/>
              <a:ext cx="0" cy="576"/>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5431" name="Line 14"/>
            <p:cNvSpPr>
              <a:spLocks noChangeShapeType="1"/>
            </p:cNvSpPr>
            <p:nvPr/>
          </p:nvSpPr>
          <p:spPr bwMode="auto">
            <a:xfrm>
              <a:off x="624" y="2208"/>
              <a:ext cx="288" cy="67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5432" name="Line 15"/>
            <p:cNvSpPr>
              <a:spLocks noChangeShapeType="1"/>
            </p:cNvSpPr>
            <p:nvPr/>
          </p:nvSpPr>
          <p:spPr bwMode="auto">
            <a:xfrm flipH="1">
              <a:off x="624" y="2256"/>
              <a:ext cx="288" cy="576"/>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5433" name="Line 16"/>
            <p:cNvSpPr>
              <a:spLocks noChangeShapeType="1"/>
            </p:cNvSpPr>
            <p:nvPr/>
          </p:nvSpPr>
          <p:spPr bwMode="auto">
            <a:xfrm flipH="1">
              <a:off x="912" y="2256"/>
              <a:ext cx="288" cy="624"/>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5434" name="Line 17"/>
            <p:cNvSpPr>
              <a:spLocks noChangeShapeType="1"/>
            </p:cNvSpPr>
            <p:nvPr/>
          </p:nvSpPr>
          <p:spPr bwMode="auto">
            <a:xfrm>
              <a:off x="912" y="2256"/>
              <a:ext cx="336" cy="624"/>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45413" name="Group 34"/>
          <p:cNvGrpSpPr>
            <a:grpSpLocks/>
          </p:cNvGrpSpPr>
          <p:nvPr/>
        </p:nvGrpSpPr>
        <p:grpSpPr bwMode="auto">
          <a:xfrm>
            <a:off x="7320136" y="5143500"/>
            <a:ext cx="1066800" cy="1066800"/>
            <a:chOff x="3168" y="1968"/>
            <a:chExt cx="672" cy="672"/>
          </a:xfrm>
        </p:grpSpPr>
        <p:grpSp>
          <p:nvGrpSpPr>
            <p:cNvPr id="145414" name="Group 19"/>
            <p:cNvGrpSpPr>
              <a:grpSpLocks/>
            </p:cNvGrpSpPr>
            <p:nvPr/>
          </p:nvGrpSpPr>
          <p:grpSpPr bwMode="auto">
            <a:xfrm>
              <a:off x="3168" y="2592"/>
              <a:ext cx="672" cy="48"/>
              <a:chOff x="576" y="2832"/>
              <a:chExt cx="672" cy="48"/>
            </a:xfrm>
          </p:grpSpPr>
          <p:sp>
            <p:nvSpPr>
              <p:cNvPr id="145425" name="Oval 20"/>
              <p:cNvSpPr>
                <a:spLocks noChangeArrowheads="1"/>
              </p:cNvSpPr>
              <p:nvPr/>
            </p:nvSpPr>
            <p:spPr bwMode="auto">
              <a:xfrm>
                <a:off x="576" y="2832"/>
                <a:ext cx="48" cy="48"/>
              </a:xfrm>
              <a:prstGeom prst="ellipse">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145426" name="Oval 21"/>
              <p:cNvSpPr>
                <a:spLocks noChangeArrowheads="1"/>
              </p:cNvSpPr>
              <p:nvPr/>
            </p:nvSpPr>
            <p:spPr bwMode="auto">
              <a:xfrm>
                <a:off x="888" y="2832"/>
                <a:ext cx="48" cy="48"/>
              </a:xfrm>
              <a:prstGeom prst="ellipse">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145427" name="Oval 22"/>
              <p:cNvSpPr>
                <a:spLocks noChangeArrowheads="1"/>
              </p:cNvSpPr>
              <p:nvPr/>
            </p:nvSpPr>
            <p:spPr bwMode="auto">
              <a:xfrm>
                <a:off x="1200" y="2832"/>
                <a:ext cx="48" cy="48"/>
              </a:xfrm>
              <a:prstGeom prst="ellipse">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grpSp>
        <p:grpSp>
          <p:nvGrpSpPr>
            <p:cNvPr id="145415" name="Group 23"/>
            <p:cNvGrpSpPr>
              <a:grpSpLocks/>
            </p:cNvGrpSpPr>
            <p:nvPr/>
          </p:nvGrpSpPr>
          <p:grpSpPr bwMode="auto">
            <a:xfrm>
              <a:off x="3168" y="1968"/>
              <a:ext cx="672" cy="48"/>
              <a:chOff x="576" y="2832"/>
              <a:chExt cx="672" cy="48"/>
            </a:xfrm>
          </p:grpSpPr>
          <p:sp>
            <p:nvSpPr>
              <p:cNvPr id="145422" name="Oval 24"/>
              <p:cNvSpPr>
                <a:spLocks noChangeArrowheads="1"/>
              </p:cNvSpPr>
              <p:nvPr/>
            </p:nvSpPr>
            <p:spPr bwMode="auto">
              <a:xfrm>
                <a:off x="576" y="2832"/>
                <a:ext cx="48" cy="48"/>
              </a:xfrm>
              <a:prstGeom prst="ellipse">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145423" name="Oval 25"/>
              <p:cNvSpPr>
                <a:spLocks noChangeArrowheads="1"/>
              </p:cNvSpPr>
              <p:nvPr/>
            </p:nvSpPr>
            <p:spPr bwMode="auto">
              <a:xfrm>
                <a:off x="888" y="2832"/>
                <a:ext cx="48" cy="48"/>
              </a:xfrm>
              <a:prstGeom prst="ellipse">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145424" name="Oval 26"/>
              <p:cNvSpPr>
                <a:spLocks noChangeArrowheads="1"/>
              </p:cNvSpPr>
              <p:nvPr/>
            </p:nvSpPr>
            <p:spPr bwMode="auto">
              <a:xfrm>
                <a:off x="1200" y="2832"/>
                <a:ext cx="48" cy="48"/>
              </a:xfrm>
              <a:prstGeom prst="ellipse">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grpSp>
        <p:sp>
          <p:nvSpPr>
            <p:cNvPr id="145416" name="Line 28"/>
            <p:cNvSpPr>
              <a:spLocks noChangeShapeType="1"/>
            </p:cNvSpPr>
            <p:nvPr/>
          </p:nvSpPr>
          <p:spPr bwMode="auto">
            <a:xfrm>
              <a:off x="3216" y="1968"/>
              <a:ext cx="288" cy="67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5417" name="Line 29"/>
            <p:cNvSpPr>
              <a:spLocks noChangeShapeType="1"/>
            </p:cNvSpPr>
            <p:nvPr/>
          </p:nvSpPr>
          <p:spPr bwMode="auto">
            <a:xfrm flipH="1">
              <a:off x="3216" y="2016"/>
              <a:ext cx="288" cy="576"/>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5418" name="Line 30"/>
            <p:cNvSpPr>
              <a:spLocks noChangeShapeType="1"/>
            </p:cNvSpPr>
            <p:nvPr/>
          </p:nvSpPr>
          <p:spPr bwMode="auto">
            <a:xfrm flipH="1">
              <a:off x="3504" y="2016"/>
              <a:ext cx="288" cy="624"/>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5419" name="Line 31"/>
            <p:cNvSpPr>
              <a:spLocks noChangeShapeType="1"/>
            </p:cNvSpPr>
            <p:nvPr/>
          </p:nvSpPr>
          <p:spPr bwMode="auto">
            <a:xfrm>
              <a:off x="3504" y="2016"/>
              <a:ext cx="336" cy="624"/>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5420" name="Line 32"/>
            <p:cNvSpPr>
              <a:spLocks noChangeShapeType="1"/>
            </p:cNvSpPr>
            <p:nvPr/>
          </p:nvSpPr>
          <p:spPr bwMode="auto">
            <a:xfrm>
              <a:off x="3216" y="1968"/>
              <a:ext cx="576" cy="624"/>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5421" name="Line 33"/>
            <p:cNvSpPr>
              <a:spLocks noChangeShapeType="1"/>
            </p:cNvSpPr>
            <p:nvPr/>
          </p:nvSpPr>
          <p:spPr bwMode="auto">
            <a:xfrm flipV="1">
              <a:off x="3216" y="2016"/>
              <a:ext cx="576" cy="576"/>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pic>
        <p:nvPicPr>
          <p:cNvPr id="2" name="图片 1"/>
          <p:cNvPicPr>
            <a:picLocks noChangeAspect="1"/>
          </p:cNvPicPr>
          <p:nvPr/>
        </p:nvPicPr>
        <p:blipFill>
          <a:blip r:embed="rId2"/>
          <a:stretch>
            <a:fillRect/>
          </a:stretch>
        </p:blipFill>
        <p:spPr>
          <a:xfrm>
            <a:off x="3815566" y="2682250"/>
            <a:ext cx="3771900" cy="2057400"/>
          </a:xfrm>
          <a:prstGeom prst="rect">
            <a:avLst/>
          </a:prstGeom>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匹配</a:t>
            </a:r>
          </a:p>
        </p:txBody>
      </p:sp>
      <p:sp>
        <p:nvSpPr>
          <p:cNvPr id="3" name="内容占位符 2"/>
          <p:cNvSpPr>
            <a:spLocks noGrp="1"/>
          </p:cNvSpPr>
          <p:nvPr>
            <p:ph sz="quarter" idx="1"/>
          </p:nvPr>
        </p:nvSpPr>
        <p:spPr/>
        <p:txBody>
          <a:bodyPr/>
          <a:lstStyle/>
          <a:p>
            <a:r>
              <a:rPr lang="zh-CN" altLang="en-US" dirty="0"/>
              <a:t>定义</a:t>
            </a:r>
            <a:r>
              <a:rPr lang="en-US" altLang="zh-CN" dirty="0"/>
              <a:t> </a:t>
            </a:r>
            <a:r>
              <a:rPr lang="zh-CN" altLang="en-US" dirty="0"/>
              <a:t>设</a:t>
            </a:r>
            <a:r>
              <a:rPr lang="en-US" altLang="zh-CN" dirty="0"/>
              <a:t>G = </a:t>
            </a:r>
            <a:r>
              <a:rPr lang="zh-CN" altLang="en-US" dirty="0"/>
              <a:t>&lt;</a:t>
            </a:r>
            <a:r>
              <a:rPr lang="en-US" altLang="zh-CN" dirty="0"/>
              <a:t>V</a:t>
            </a:r>
            <a:r>
              <a:rPr lang="en-US" altLang="zh-CN" baseline="-30000" dirty="0"/>
              <a:t>1</a:t>
            </a:r>
            <a:r>
              <a:rPr lang="en-US" altLang="zh-CN" dirty="0"/>
              <a:t> ,V</a:t>
            </a:r>
            <a:r>
              <a:rPr lang="en-US" altLang="zh-CN" baseline="-30000" dirty="0"/>
              <a:t>2</a:t>
            </a:r>
            <a:r>
              <a:rPr lang="en-US" altLang="zh-CN" dirty="0"/>
              <a:t> ,E&gt;</a:t>
            </a:r>
            <a:r>
              <a:rPr lang="zh-CN" altLang="en-US" dirty="0"/>
              <a:t>为二部图，</a:t>
            </a:r>
            <a:r>
              <a:rPr lang="en-US" altLang="zh-CN" dirty="0"/>
              <a:t>M</a:t>
            </a:r>
            <a:r>
              <a:rPr lang="en-US" altLang="zh-CN" dirty="0">
                <a:sym typeface="Symbol" panose="05050102010706020507" pitchFamily="18" charset="2"/>
              </a:rPr>
              <a:t></a:t>
            </a:r>
            <a:r>
              <a:rPr lang="en-US" altLang="zh-CN" dirty="0"/>
              <a:t>E,</a:t>
            </a:r>
            <a:r>
              <a:rPr lang="zh-CN" altLang="en-US" dirty="0"/>
              <a:t>称</a:t>
            </a:r>
            <a:r>
              <a:rPr lang="en-US" altLang="zh-CN" dirty="0"/>
              <a:t>M</a:t>
            </a:r>
            <a:r>
              <a:rPr lang="zh-CN" altLang="en-US" dirty="0"/>
              <a:t>为</a:t>
            </a:r>
            <a:r>
              <a:rPr lang="en-US" altLang="zh-CN" dirty="0"/>
              <a:t>G</a:t>
            </a:r>
            <a:r>
              <a:rPr lang="zh-CN" altLang="en-US" dirty="0"/>
              <a:t>的一个匹配</a:t>
            </a:r>
            <a:r>
              <a:rPr lang="en-US" altLang="zh-CN" dirty="0"/>
              <a:t>(matching),</a:t>
            </a:r>
            <a:r>
              <a:rPr lang="zh-CN" altLang="en-US" dirty="0"/>
              <a:t>如果</a:t>
            </a:r>
            <a:r>
              <a:rPr lang="en-US" altLang="zh-CN" dirty="0">
                <a:solidFill>
                  <a:srgbClr val="FF0000"/>
                </a:solidFill>
              </a:rPr>
              <a:t>M</a:t>
            </a:r>
            <a:r>
              <a:rPr lang="zh-CN" altLang="en-US" dirty="0">
                <a:solidFill>
                  <a:srgbClr val="FF0000"/>
                </a:solidFill>
              </a:rPr>
              <a:t>中任何两条边都没有公共端点</a:t>
            </a:r>
            <a:r>
              <a:rPr lang="zh-CN" altLang="en-US" dirty="0"/>
              <a:t>。</a:t>
            </a:r>
          </a:p>
          <a:p>
            <a:r>
              <a:rPr lang="en-US" altLang="zh-CN" dirty="0"/>
              <a:t>M=</a:t>
            </a:r>
            <a:r>
              <a:rPr lang="en-US" altLang="zh-CN" dirty="0">
                <a:sym typeface="Symbol" panose="05050102010706020507" pitchFamily="18" charset="2"/>
              </a:rPr>
              <a:t></a:t>
            </a:r>
            <a:r>
              <a:rPr lang="zh-CN" altLang="en-US" dirty="0"/>
              <a:t>时称</a:t>
            </a:r>
            <a:r>
              <a:rPr lang="en-US" altLang="zh-CN" dirty="0"/>
              <a:t>M</a:t>
            </a:r>
            <a:r>
              <a:rPr lang="zh-CN" altLang="en-US" dirty="0"/>
              <a:t>为空匹配。</a:t>
            </a:r>
          </a:p>
          <a:p>
            <a:r>
              <a:rPr lang="en-US" altLang="zh-CN" dirty="0"/>
              <a:t>G</a:t>
            </a:r>
            <a:r>
              <a:rPr lang="zh-CN" altLang="en-US" dirty="0"/>
              <a:t>的所有匹配中边数最多的匹配称为最大匹配。 </a:t>
            </a:r>
            <a:endParaRPr lang="en-US" altLang="zh-CN" dirty="0"/>
          </a:p>
          <a:p>
            <a:r>
              <a:rPr lang="zh-CN" altLang="en-US" dirty="0"/>
              <a:t>匹配</a:t>
            </a:r>
            <a:r>
              <a:rPr lang="en-US" altLang="zh-CN" dirty="0">
                <a:solidFill>
                  <a:srgbClr val="FF0000"/>
                </a:solidFill>
              </a:rPr>
              <a:t>M</a:t>
            </a:r>
            <a:r>
              <a:rPr lang="zh-CN" altLang="en-US" dirty="0"/>
              <a:t>是二部图</a:t>
            </a:r>
            <a:r>
              <a:rPr lang="en-US" altLang="zh-CN" dirty="0"/>
              <a:t>G</a:t>
            </a:r>
            <a:r>
              <a:rPr lang="zh-CN" altLang="en-US" dirty="0"/>
              <a:t>的子图，依然是二部图</a:t>
            </a:r>
            <a:endParaRPr lang="en-US" altLang="zh-CN" dirty="0"/>
          </a:p>
          <a:p>
            <a:r>
              <a:rPr lang="zh-CN" altLang="en-US" dirty="0">
                <a:solidFill>
                  <a:srgbClr val="FF0000"/>
                </a:solidFill>
              </a:rPr>
              <a:t>匹配的本质</a:t>
            </a:r>
            <a:r>
              <a:rPr lang="zh-CN" altLang="en-US">
                <a:solidFill>
                  <a:srgbClr val="FF0000"/>
                </a:solidFill>
              </a:rPr>
              <a:t>是对二部图描述</a:t>
            </a:r>
            <a:r>
              <a:rPr lang="zh-CN" altLang="en-US" dirty="0">
                <a:solidFill>
                  <a:srgbClr val="FF0000"/>
                </a:solidFill>
              </a:rPr>
              <a:t>的对应二元组进行挑选，使得剩余的二元组集合构成两个顶点集之间的一一对应关系。</a:t>
            </a:r>
            <a:endParaRPr lang="en-US" altLang="zh-CN" dirty="0">
              <a:solidFill>
                <a:srgbClr val="FF0000"/>
              </a:solidFill>
            </a:endParaRPr>
          </a:p>
        </p:txBody>
      </p:sp>
    </p:spTree>
    <p:extLst>
      <p:ext uri="{BB962C8B-B14F-4D97-AF65-F5344CB8AC3E}">
        <p14:creationId xmlns:p14="http://schemas.microsoft.com/office/powerpoint/2010/main" val="497727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ltLang="zh-CN" dirty="0"/>
              <a:t>10.1 </a:t>
            </a:r>
            <a:r>
              <a:rPr lang="zh-CN" altLang="en-US" dirty="0"/>
              <a:t>图</a:t>
            </a:r>
            <a:r>
              <a:rPr lang="en-US" altLang="zh-CN" dirty="0"/>
              <a:t>(Graph)</a:t>
            </a:r>
            <a:endParaRPr lang="zh-CN" altLang="en-US" sz="3400" dirty="0"/>
          </a:p>
        </p:txBody>
      </p:sp>
      <p:sp>
        <p:nvSpPr>
          <p:cNvPr id="24579" name="Rectangle 4"/>
          <p:cNvSpPr>
            <a:spLocks noGrp="1" noChangeArrowheads="1"/>
          </p:cNvSpPr>
          <p:nvPr>
            <p:ph sz="quarter" idx="1"/>
          </p:nvPr>
        </p:nvSpPr>
        <p:spPr/>
        <p:txBody>
          <a:bodyPr/>
          <a:lstStyle/>
          <a:p>
            <a:pPr eaLnBrk="1" hangingPunct="1"/>
            <a:r>
              <a:rPr lang="zh-CN" altLang="en-US" sz="2800" dirty="0"/>
              <a:t>相邻</a:t>
            </a:r>
          </a:p>
          <a:p>
            <a:pPr lvl="1" eaLnBrk="1" hangingPunct="1"/>
            <a:r>
              <a:rPr lang="zh-CN" altLang="en-US" dirty="0"/>
              <a:t>设无向图</a:t>
            </a:r>
            <a:r>
              <a:rPr lang="en-US" altLang="zh-CN" dirty="0"/>
              <a:t>G＝〈</a:t>
            </a:r>
            <a:r>
              <a:rPr lang="en-US" altLang="zh-CN" dirty="0" err="1"/>
              <a:t>V,E〉,v</a:t>
            </a:r>
            <a:r>
              <a:rPr lang="en-US" altLang="zh-CN" baseline="-25000" dirty="0" err="1"/>
              <a:t>i</a:t>
            </a:r>
            <a:r>
              <a:rPr lang="en-US" altLang="zh-CN" dirty="0"/>
              <a:t>, </a:t>
            </a:r>
            <a:r>
              <a:rPr lang="en-US" altLang="zh-CN" dirty="0" err="1"/>
              <a:t>v</a:t>
            </a:r>
            <a:r>
              <a:rPr lang="en-US" altLang="zh-CN" baseline="-25000" dirty="0" err="1"/>
              <a:t>j</a:t>
            </a:r>
            <a:r>
              <a:rPr lang="en-US" altLang="zh-CN" dirty="0" err="1"/>
              <a:t>∈V</a:t>
            </a:r>
            <a:r>
              <a:rPr lang="en-US" altLang="zh-CN" dirty="0"/>
              <a:t>, </a:t>
            </a:r>
            <a:r>
              <a:rPr lang="en-US" altLang="zh-CN" dirty="0" err="1"/>
              <a:t>e</a:t>
            </a:r>
            <a:r>
              <a:rPr lang="en-US" altLang="zh-CN" baseline="-25000" dirty="0" err="1"/>
              <a:t>k</a:t>
            </a:r>
            <a:r>
              <a:rPr lang="en-US" altLang="zh-CN" dirty="0" err="1"/>
              <a:t>,e</a:t>
            </a:r>
            <a:r>
              <a:rPr lang="en-US" altLang="zh-CN" baseline="-25000" dirty="0" err="1"/>
              <a:t>l</a:t>
            </a:r>
            <a:r>
              <a:rPr lang="en-US" altLang="zh-CN" dirty="0" err="1"/>
              <a:t>∈E</a:t>
            </a:r>
            <a:r>
              <a:rPr lang="en-US" altLang="zh-CN" dirty="0"/>
              <a:t>.</a:t>
            </a:r>
          </a:p>
          <a:p>
            <a:pPr lvl="1" eaLnBrk="1" hangingPunct="1"/>
            <a:r>
              <a:rPr lang="en-US" altLang="zh-CN" dirty="0"/>
              <a:t>(1)</a:t>
            </a:r>
            <a:r>
              <a:rPr lang="zh-CN" altLang="en-US" dirty="0"/>
              <a:t>若</a:t>
            </a:r>
            <a:r>
              <a:rPr lang="zh-CN" altLang="en-US" dirty="0">
                <a:solidFill>
                  <a:srgbClr val="FF0000"/>
                </a:solidFill>
              </a:rPr>
              <a:t>存在一条边</a:t>
            </a:r>
            <a:r>
              <a:rPr lang="en-US" altLang="zh-CN" dirty="0">
                <a:solidFill>
                  <a:srgbClr val="FF0000"/>
                </a:solidFill>
              </a:rPr>
              <a:t>e</a:t>
            </a:r>
            <a:r>
              <a:rPr lang="zh-CN" altLang="en-US" dirty="0">
                <a:solidFill>
                  <a:srgbClr val="FF0000"/>
                </a:solidFill>
              </a:rPr>
              <a:t>以</a:t>
            </a:r>
            <a:r>
              <a:rPr lang="en-US" altLang="zh-CN" dirty="0">
                <a:solidFill>
                  <a:srgbClr val="FF0000"/>
                </a:solidFill>
              </a:rPr>
              <a:t>v</a:t>
            </a:r>
            <a:r>
              <a:rPr lang="en-US" altLang="zh-CN" baseline="-25000" dirty="0">
                <a:solidFill>
                  <a:srgbClr val="FF0000"/>
                </a:solidFill>
              </a:rPr>
              <a:t>i</a:t>
            </a:r>
            <a:r>
              <a:rPr lang="en-US" altLang="zh-CN" dirty="0">
                <a:solidFill>
                  <a:srgbClr val="FF0000"/>
                </a:solidFill>
              </a:rPr>
              <a:t>, </a:t>
            </a:r>
            <a:r>
              <a:rPr lang="en-US" altLang="zh-CN" dirty="0" err="1">
                <a:solidFill>
                  <a:srgbClr val="FF0000"/>
                </a:solidFill>
              </a:rPr>
              <a:t>v</a:t>
            </a:r>
            <a:r>
              <a:rPr lang="en-US" altLang="zh-CN" baseline="-25000" dirty="0" err="1">
                <a:solidFill>
                  <a:srgbClr val="FF0000"/>
                </a:solidFill>
              </a:rPr>
              <a:t>j</a:t>
            </a:r>
            <a:r>
              <a:rPr lang="zh-CN" altLang="en-US" dirty="0">
                <a:solidFill>
                  <a:srgbClr val="FF0000"/>
                </a:solidFill>
              </a:rPr>
              <a:t>为端点</a:t>
            </a:r>
            <a:r>
              <a:rPr lang="zh-CN" altLang="en-US" dirty="0"/>
              <a:t>,即</a:t>
            </a:r>
            <a:r>
              <a:rPr lang="en-US" altLang="zh-CN" dirty="0"/>
              <a:t>e＝(v</a:t>
            </a:r>
            <a:r>
              <a:rPr lang="en-US" altLang="zh-CN" baseline="-25000" dirty="0"/>
              <a:t>i</a:t>
            </a:r>
            <a:r>
              <a:rPr lang="en-US" altLang="zh-CN" dirty="0"/>
              <a:t>, </a:t>
            </a:r>
            <a:r>
              <a:rPr lang="en-US" altLang="zh-CN" dirty="0" err="1"/>
              <a:t>v</a:t>
            </a:r>
            <a:r>
              <a:rPr lang="en-US" altLang="zh-CN" baseline="-25000" dirty="0" err="1"/>
              <a:t>j</a:t>
            </a:r>
            <a:r>
              <a:rPr lang="en-US" altLang="zh-CN" dirty="0"/>
              <a:t>),</a:t>
            </a:r>
            <a:r>
              <a:rPr lang="zh-CN" altLang="en-US" dirty="0"/>
              <a:t>则称</a:t>
            </a:r>
            <a:r>
              <a:rPr lang="en-US" altLang="zh-CN" dirty="0"/>
              <a:t>v</a:t>
            </a:r>
            <a:r>
              <a:rPr lang="en-US" altLang="zh-CN" baseline="-25000" dirty="0"/>
              <a:t>i</a:t>
            </a:r>
            <a:r>
              <a:rPr lang="en-US" altLang="zh-CN" dirty="0"/>
              <a:t>, </a:t>
            </a:r>
            <a:r>
              <a:rPr lang="en-US" altLang="zh-CN" dirty="0" err="1"/>
              <a:t>v</a:t>
            </a:r>
            <a:r>
              <a:rPr lang="en-US" altLang="zh-CN" baseline="-25000" dirty="0" err="1"/>
              <a:t>j</a:t>
            </a:r>
            <a:r>
              <a:rPr lang="zh-CN" altLang="en-US" dirty="0"/>
              <a:t>是</a:t>
            </a:r>
            <a:r>
              <a:rPr lang="zh-CN" altLang="en-US" dirty="0">
                <a:solidFill>
                  <a:srgbClr val="FF0000"/>
                </a:solidFill>
              </a:rPr>
              <a:t>彼此相邻</a:t>
            </a:r>
            <a:r>
              <a:rPr lang="zh-CN" altLang="en-US" dirty="0"/>
              <a:t>的,简称</a:t>
            </a:r>
            <a:r>
              <a:rPr lang="zh-CN" altLang="en-US" dirty="0">
                <a:solidFill>
                  <a:srgbClr val="FF0000"/>
                </a:solidFill>
              </a:rPr>
              <a:t>相邻</a:t>
            </a:r>
            <a:r>
              <a:rPr lang="zh-CN" altLang="en-US" dirty="0"/>
              <a:t>的．</a:t>
            </a:r>
          </a:p>
          <a:p>
            <a:pPr lvl="1" eaLnBrk="1" hangingPunct="1"/>
            <a:r>
              <a:rPr lang="en-US" altLang="zh-CN" dirty="0"/>
              <a:t>(</a:t>
            </a:r>
            <a:r>
              <a:rPr lang="zh-CN" altLang="en-US" dirty="0"/>
              <a:t>2</a:t>
            </a:r>
            <a:r>
              <a:rPr lang="en-US" altLang="zh-CN" dirty="0"/>
              <a:t>)</a:t>
            </a:r>
            <a:r>
              <a:rPr lang="zh-CN" altLang="en-US" dirty="0"/>
              <a:t>若</a:t>
            </a:r>
            <a:r>
              <a:rPr lang="en-US" altLang="zh-CN" dirty="0" err="1"/>
              <a:t>e</a:t>
            </a:r>
            <a:r>
              <a:rPr lang="en-US" altLang="zh-CN" baseline="-25000" dirty="0" err="1"/>
              <a:t>k</a:t>
            </a:r>
            <a:r>
              <a:rPr lang="en-US" altLang="zh-CN" dirty="0"/>
              <a:t>, e</a:t>
            </a:r>
            <a:r>
              <a:rPr lang="en-US" altLang="zh-CN" baseline="-25000" dirty="0"/>
              <a:t>l</a:t>
            </a:r>
            <a:r>
              <a:rPr lang="zh-CN" altLang="en-US" dirty="0"/>
              <a:t>至少有一个公共端点,则称</a:t>
            </a:r>
            <a:r>
              <a:rPr lang="en-US" altLang="zh-CN" dirty="0" err="1"/>
              <a:t>e</a:t>
            </a:r>
            <a:r>
              <a:rPr lang="en-US" altLang="zh-CN" baseline="-25000" dirty="0" err="1"/>
              <a:t>k</a:t>
            </a:r>
            <a:r>
              <a:rPr lang="en-US" altLang="zh-CN" dirty="0"/>
              <a:t>, e</a:t>
            </a:r>
            <a:r>
              <a:rPr lang="en-US" altLang="zh-CN" baseline="-25000" dirty="0"/>
              <a:t>l</a:t>
            </a:r>
            <a:r>
              <a:rPr lang="zh-CN" altLang="en-US" dirty="0"/>
              <a:t>是</a:t>
            </a:r>
            <a:r>
              <a:rPr lang="zh-CN" altLang="en-US" dirty="0">
                <a:solidFill>
                  <a:srgbClr val="FF0000"/>
                </a:solidFill>
              </a:rPr>
              <a:t>彼此相邻</a:t>
            </a:r>
            <a:r>
              <a:rPr lang="zh-CN" altLang="en-US" dirty="0"/>
              <a:t>的,简称</a:t>
            </a:r>
            <a:r>
              <a:rPr lang="zh-CN" altLang="en-US" dirty="0">
                <a:solidFill>
                  <a:srgbClr val="FF0000"/>
                </a:solidFill>
              </a:rPr>
              <a:t>相邻</a:t>
            </a:r>
            <a:r>
              <a:rPr lang="zh-CN" altLang="en-US" dirty="0"/>
              <a:t>的．</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匹配</a:t>
            </a:r>
          </a:p>
        </p:txBody>
      </p:sp>
      <p:sp>
        <p:nvSpPr>
          <p:cNvPr id="3" name="内容占位符 2"/>
          <p:cNvSpPr>
            <a:spLocks noGrp="1"/>
          </p:cNvSpPr>
          <p:nvPr>
            <p:ph sz="quarter" idx="1"/>
          </p:nvPr>
        </p:nvSpPr>
        <p:spPr/>
        <p:txBody>
          <a:bodyPr/>
          <a:lstStyle/>
          <a:p>
            <a:r>
              <a:rPr lang="zh-CN" altLang="en-US" dirty="0"/>
              <a:t>如果</a:t>
            </a:r>
            <a:r>
              <a:rPr lang="en-US" altLang="zh-CN" dirty="0"/>
              <a:t>V</a:t>
            </a:r>
            <a:r>
              <a:rPr lang="en-US" altLang="zh-CN" baseline="-30000" dirty="0"/>
              <a:t>1</a:t>
            </a:r>
            <a:r>
              <a:rPr lang="zh-CN" altLang="en-US" dirty="0"/>
              <a:t>中任一顶点均为匹配</a:t>
            </a:r>
            <a:r>
              <a:rPr lang="en-US" altLang="zh-CN" dirty="0"/>
              <a:t>M</a:t>
            </a:r>
            <a:r>
              <a:rPr lang="zh-CN" altLang="en-US" dirty="0"/>
              <a:t>中边的端点， 那么称</a:t>
            </a:r>
            <a:r>
              <a:rPr lang="en-US" altLang="zh-CN" dirty="0"/>
              <a:t>M</a:t>
            </a:r>
            <a:r>
              <a:rPr lang="zh-CN" altLang="en-US" dirty="0"/>
              <a:t>为</a:t>
            </a:r>
            <a:r>
              <a:rPr lang="en-US" altLang="zh-CN" dirty="0"/>
              <a:t>V</a:t>
            </a:r>
            <a:r>
              <a:rPr lang="en-US" altLang="zh-CN" baseline="-30000" dirty="0"/>
              <a:t>1</a:t>
            </a:r>
            <a:r>
              <a:rPr lang="zh-CN" altLang="en-US" dirty="0"/>
              <a:t>完全匹配</a:t>
            </a:r>
            <a:r>
              <a:rPr lang="en-US" altLang="zh-CN" dirty="0"/>
              <a:t>(perfect matching)</a:t>
            </a:r>
            <a:r>
              <a:rPr lang="zh-CN" altLang="en-US" dirty="0"/>
              <a:t>。</a:t>
            </a:r>
          </a:p>
          <a:p>
            <a:r>
              <a:rPr lang="zh-CN" altLang="en-US" dirty="0"/>
              <a:t>如果</a:t>
            </a:r>
            <a:r>
              <a:rPr lang="en-US" altLang="zh-CN" dirty="0"/>
              <a:t>V</a:t>
            </a:r>
            <a:r>
              <a:rPr lang="en-US" altLang="zh-CN" baseline="-30000" dirty="0"/>
              <a:t>2</a:t>
            </a:r>
            <a:r>
              <a:rPr lang="zh-CN" altLang="en-US" dirty="0"/>
              <a:t>中任一顶点均为匹配</a:t>
            </a:r>
            <a:r>
              <a:rPr lang="en-US" altLang="zh-CN" dirty="0"/>
              <a:t>M</a:t>
            </a:r>
            <a:r>
              <a:rPr lang="zh-CN" altLang="en-US" dirty="0"/>
              <a:t>中边的端点，那么称</a:t>
            </a:r>
            <a:r>
              <a:rPr lang="en-US" altLang="zh-CN" dirty="0"/>
              <a:t>M</a:t>
            </a:r>
            <a:r>
              <a:rPr lang="zh-CN" altLang="en-US" dirty="0"/>
              <a:t>为</a:t>
            </a:r>
            <a:r>
              <a:rPr lang="en-US" altLang="zh-CN" dirty="0"/>
              <a:t>V</a:t>
            </a:r>
            <a:r>
              <a:rPr lang="en-US" altLang="zh-CN" baseline="-30000" dirty="0"/>
              <a:t>2 </a:t>
            </a:r>
            <a:r>
              <a:rPr lang="en-US" altLang="zh-CN" dirty="0"/>
              <a:t>-</a:t>
            </a:r>
            <a:r>
              <a:rPr lang="zh-CN" altLang="en-US" dirty="0"/>
              <a:t>完全匹配</a:t>
            </a:r>
            <a:r>
              <a:rPr lang="en-US" altLang="zh-CN" dirty="0"/>
              <a:t>(perfect matching)</a:t>
            </a:r>
            <a:r>
              <a:rPr lang="zh-CN" altLang="en-US" dirty="0"/>
              <a:t>。</a:t>
            </a:r>
          </a:p>
          <a:p>
            <a:r>
              <a:rPr lang="zh-CN" altLang="en-US" dirty="0"/>
              <a:t>若</a:t>
            </a:r>
            <a:r>
              <a:rPr lang="en-US" altLang="zh-CN" dirty="0"/>
              <a:t>M</a:t>
            </a:r>
            <a:r>
              <a:rPr lang="zh-CN" altLang="en-US" dirty="0"/>
              <a:t>既是</a:t>
            </a:r>
            <a:r>
              <a:rPr lang="en-US" altLang="zh-CN" dirty="0"/>
              <a:t>V</a:t>
            </a:r>
            <a:r>
              <a:rPr lang="en-US" altLang="zh-CN" baseline="-30000" dirty="0"/>
              <a:t>1 </a:t>
            </a:r>
            <a:r>
              <a:rPr lang="en-US" altLang="zh-CN" dirty="0"/>
              <a:t>-</a:t>
            </a:r>
            <a:r>
              <a:rPr lang="zh-CN" altLang="en-US" dirty="0"/>
              <a:t>完全匹配又是</a:t>
            </a:r>
            <a:r>
              <a:rPr lang="en-US" altLang="zh-CN" dirty="0"/>
              <a:t>V</a:t>
            </a:r>
            <a:r>
              <a:rPr lang="en-US" altLang="zh-CN" baseline="-30000" dirty="0"/>
              <a:t>2 </a:t>
            </a:r>
            <a:r>
              <a:rPr lang="en-US" altLang="zh-CN" dirty="0"/>
              <a:t>-</a:t>
            </a:r>
            <a:r>
              <a:rPr lang="zh-CN" altLang="en-US" dirty="0"/>
              <a:t>完全匹配，则称</a:t>
            </a:r>
            <a:r>
              <a:rPr lang="en-US" altLang="zh-CN" dirty="0"/>
              <a:t>M</a:t>
            </a:r>
            <a:r>
              <a:rPr lang="zh-CN" altLang="en-US" dirty="0"/>
              <a:t>为</a:t>
            </a:r>
            <a:r>
              <a:rPr lang="en-US" altLang="zh-CN" dirty="0"/>
              <a:t>G</a:t>
            </a:r>
            <a:r>
              <a:rPr lang="zh-CN" altLang="en-US" dirty="0"/>
              <a:t>的完全匹配。</a:t>
            </a:r>
            <a:endParaRPr lang="en-US" altLang="zh-CN" dirty="0"/>
          </a:p>
        </p:txBody>
      </p:sp>
    </p:spTree>
    <p:extLst>
      <p:ext uri="{BB962C8B-B14F-4D97-AF65-F5344CB8AC3E}">
        <p14:creationId xmlns:p14="http://schemas.microsoft.com/office/powerpoint/2010/main" val="276848284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匹配</a:t>
            </a:r>
          </a:p>
        </p:txBody>
      </p:sp>
      <p:sp>
        <p:nvSpPr>
          <p:cNvPr id="3" name="内容占位符 2"/>
          <p:cNvSpPr>
            <a:spLocks noGrp="1"/>
          </p:cNvSpPr>
          <p:nvPr>
            <p:ph sz="quarter" idx="1"/>
          </p:nvPr>
        </p:nvSpPr>
        <p:spPr/>
        <p:txBody>
          <a:bodyPr/>
          <a:lstStyle/>
          <a:p>
            <a:r>
              <a:rPr lang="zh-CN" altLang="en-US" dirty="0"/>
              <a:t>举例：</a:t>
            </a:r>
            <a:endParaRPr lang="en-US" altLang="zh-CN" dirty="0"/>
          </a:p>
          <a:p>
            <a:pPr lvl="1"/>
            <a:r>
              <a:rPr lang="zh-CN" altLang="en-US" dirty="0"/>
              <a:t>教师</a:t>
            </a:r>
            <a:r>
              <a:rPr lang="en-US" altLang="zh-CN" dirty="0"/>
              <a:t>-</a:t>
            </a:r>
            <a:r>
              <a:rPr lang="zh-CN" altLang="en-US" dirty="0"/>
              <a:t>课程关系</a:t>
            </a:r>
            <a:r>
              <a:rPr lang="en-US" altLang="zh-CN" dirty="0"/>
              <a:t>(1-1</a:t>
            </a:r>
            <a:r>
              <a:rPr lang="zh-CN" altLang="en-US" dirty="0"/>
              <a:t>，</a:t>
            </a:r>
            <a:r>
              <a:rPr lang="en-US" altLang="zh-CN" dirty="0"/>
              <a:t>1-n,m-n)</a:t>
            </a:r>
          </a:p>
          <a:p>
            <a:r>
              <a:rPr lang="zh-CN" altLang="en-US" dirty="0"/>
              <a:t>下图中各图的红线表示匹配中 的边</a:t>
            </a:r>
            <a:r>
              <a:rPr lang="en-US" altLang="zh-CN" dirty="0"/>
              <a:t>(</a:t>
            </a:r>
            <a:r>
              <a:rPr lang="zh-CN" altLang="en-US" dirty="0"/>
              <a:t>简称匹配边</a:t>
            </a:r>
            <a:r>
              <a:rPr lang="en-US" altLang="zh-CN" dirty="0"/>
              <a:t>)</a:t>
            </a:r>
            <a:endParaRPr lang="zh-CN" altLang="en-US" dirty="0"/>
          </a:p>
        </p:txBody>
      </p:sp>
      <p:pic>
        <p:nvPicPr>
          <p:cNvPr id="4" name="图片 3"/>
          <p:cNvPicPr>
            <a:picLocks noChangeAspect="1"/>
          </p:cNvPicPr>
          <p:nvPr/>
        </p:nvPicPr>
        <p:blipFill>
          <a:blip r:embed="rId2"/>
          <a:stretch>
            <a:fillRect/>
          </a:stretch>
        </p:blipFill>
        <p:spPr>
          <a:xfrm>
            <a:off x="2794067" y="3356992"/>
            <a:ext cx="6838562" cy="1974726"/>
          </a:xfrm>
          <a:prstGeom prst="rect">
            <a:avLst/>
          </a:prstGeom>
        </p:spPr>
      </p:pic>
    </p:spTree>
    <p:extLst>
      <p:ext uri="{BB962C8B-B14F-4D97-AF65-F5344CB8AC3E}">
        <p14:creationId xmlns:p14="http://schemas.microsoft.com/office/powerpoint/2010/main" val="355436921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匹配</a:t>
            </a:r>
          </a:p>
        </p:txBody>
      </p:sp>
      <p:sp>
        <p:nvSpPr>
          <p:cNvPr id="3" name="内容占位符 2"/>
          <p:cNvSpPr>
            <a:spLocks noGrp="1"/>
          </p:cNvSpPr>
          <p:nvPr>
            <p:ph sz="quarter" idx="1"/>
          </p:nvPr>
        </p:nvSpPr>
        <p:spPr/>
        <p:txBody>
          <a:bodyPr/>
          <a:lstStyle/>
          <a:p>
            <a:r>
              <a:rPr lang="zh-CN" altLang="en-US" dirty="0"/>
              <a:t>注意</a:t>
            </a:r>
            <a:r>
              <a:rPr lang="en-US" altLang="zh-CN" dirty="0"/>
              <a:t>:</a:t>
            </a:r>
          </a:p>
          <a:p>
            <a:pPr lvl="1"/>
            <a:r>
              <a:rPr lang="zh-CN" altLang="en-US" dirty="0"/>
              <a:t>最大匹配总是存在但未必唯一；</a:t>
            </a:r>
          </a:p>
          <a:p>
            <a:pPr lvl="1"/>
            <a:r>
              <a:rPr lang="en-US" altLang="zh-CN" dirty="0"/>
              <a:t>V</a:t>
            </a:r>
            <a:r>
              <a:rPr lang="en-US" altLang="zh-CN" baseline="-30000" dirty="0"/>
              <a:t>1</a:t>
            </a:r>
            <a:r>
              <a:rPr lang="en-US" altLang="zh-CN" dirty="0"/>
              <a:t>(V</a:t>
            </a:r>
            <a:r>
              <a:rPr lang="en-US" altLang="zh-CN" baseline="-30000" dirty="0"/>
              <a:t>2</a:t>
            </a:r>
            <a:r>
              <a:rPr lang="en-US" altLang="zh-CN" dirty="0"/>
              <a:t>)-</a:t>
            </a:r>
            <a:r>
              <a:rPr lang="zh-CN" altLang="en-US" dirty="0"/>
              <a:t>完全匹配及</a:t>
            </a:r>
            <a:r>
              <a:rPr lang="en-US" altLang="zh-CN" dirty="0"/>
              <a:t>G</a:t>
            </a:r>
            <a:r>
              <a:rPr lang="zh-CN" altLang="en-US" dirty="0"/>
              <a:t>的完全匹配必定是最大的，</a:t>
            </a:r>
            <a:r>
              <a:rPr lang="zh-CN" altLang="en-US" dirty="0">
                <a:solidFill>
                  <a:srgbClr val="FF0000"/>
                </a:solidFill>
              </a:rPr>
              <a:t>但反之则不然</a:t>
            </a:r>
            <a:r>
              <a:rPr lang="zh-CN" altLang="en-US" dirty="0"/>
              <a:t>；</a:t>
            </a:r>
            <a:endParaRPr lang="en-US" altLang="zh-CN" dirty="0"/>
          </a:p>
          <a:p>
            <a:pPr lvl="2"/>
            <a:r>
              <a:rPr lang="zh-CN" altLang="en-US" dirty="0"/>
              <a:t>每确定一个匹配边，</a:t>
            </a:r>
            <a:r>
              <a:rPr lang="en-US" altLang="zh-CN" dirty="0"/>
              <a:t> V</a:t>
            </a:r>
            <a:r>
              <a:rPr lang="en-US" altLang="zh-CN" baseline="-30000" dirty="0"/>
              <a:t>1</a:t>
            </a:r>
            <a:r>
              <a:rPr lang="zh-CN" altLang="en-US" dirty="0"/>
              <a:t>、</a:t>
            </a:r>
            <a:r>
              <a:rPr lang="en-US" altLang="zh-CN" dirty="0"/>
              <a:t>V</a:t>
            </a:r>
            <a:r>
              <a:rPr lang="en-US" altLang="zh-CN" baseline="-30000" dirty="0"/>
              <a:t>2</a:t>
            </a:r>
            <a:r>
              <a:rPr lang="zh-CN" altLang="en-US" dirty="0"/>
              <a:t>各贡献一个顶点</a:t>
            </a:r>
            <a:endParaRPr lang="en-US" altLang="zh-CN" dirty="0"/>
          </a:p>
          <a:p>
            <a:pPr lvl="1"/>
            <a:r>
              <a:rPr lang="en-US" altLang="zh-CN" dirty="0"/>
              <a:t>V</a:t>
            </a:r>
            <a:r>
              <a:rPr lang="en-US" altLang="zh-CN" baseline="-30000" dirty="0"/>
              <a:t>1</a:t>
            </a:r>
            <a:r>
              <a:rPr lang="en-US" altLang="zh-CN" dirty="0"/>
              <a:t>(V</a:t>
            </a:r>
            <a:r>
              <a:rPr lang="en-US" altLang="zh-CN" baseline="-30000" dirty="0"/>
              <a:t>2</a:t>
            </a:r>
            <a:r>
              <a:rPr lang="en-US" altLang="zh-CN" dirty="0"/>
              <a:t>)-</a:t>
            </a:r>
            <a:r>
              <a:rPr lang="zh-CN" altLang="en-US" dirty="0"/>
              <a:t>完全匹配</a:t>
            </a:r>
            <a:r>
              <a:rPr lang="zh-CN" altLang="en-US" dirty="0">
                <a:solidFill>
                  <a:srgbClr val="FF0000"/>
                </a:solidFill>
              </a:rPr>
              <a:t>未必</a:t>
            </a:r>
            <a:r>
              <a:rPr lang="zh-CN" altLang="en-US" dirty="0"/>
              <a:t>存在，存在时</a:t>
            </a:r>
            <a:r>
              <a:rPr lang="zh-CN" altLang="en-US" dirty="0">
                <a:solidFill>
                  <a:srgbClr val="FF0000"/>
                </a:solidFill>
              </a:rPr>
              <a:t>未必</a:t>
            </a:r>
            <a:r>
              <a:rPr lang="zh-CN" altLang="en-US" dirty="0"/>
              <a:t>唯一。</a:t>
            </a:r>
          </a:p>
        </p:txBody>
      </p:sp>
      <p:pic>
        <p:nvPicPr>
          <p:cNvPr id="4" name="图片 3"/>
          <p:cNvPicPr>
            <a:picLocks noChangeAspect="1"/>
          </p:cNvPicPr>
          <p:nvPr/>
        </p:nvPicPr>
        <p:blipFill>
          <a:blip r:embed="rId3"/>
          <a:stretch>
            <a:fillRect/>
          </a:stretch>
        </p:blipFill>
        <p:spPr>
          <a:xfrm>
            <a:off x="3524332" y="4510154"/>
            <a:ext cx="5378032" cy="1552978"/>
          </a:xfrm>
          <a:prstGeom prst="rect">
            <a:avLst/>
          </a:prstGeom>
        </p:spPr>
      </p:pic>
      <p:pic>
        <p:nvPicPr>
          <p:cNvPr id="5" name="图片 4"/>
          <p:cNvPicPr>
            <a:picLocks noChangeAspect="1"/>
          </p:cNvPicPr>
          <p:nvPr/>
        </p:nvPicPr>
        <p:blipFill>
          <a:blip r:embed="rId4"/>
          <a:stretch>
            <a:fillRect/>
          </a:stretch>
        </p:blipFill>
        <p:spPr>
          <a:xfrm>
            <a:off x="2063552" y="4869160"/>
            <a:ext cx="1079086" cy="1079086"/>
          </a:xfrm>
          <a:prstGeom prst="rect">
            <a:avLst/>
          </a:prstGeom>
        </p:spPr>
      </p:pic>
    </p:spTree>
    <p:extLst>
      <p:ext uri="{BB962C8B-B14F-4D97-AF65-F5344CB8AC3E}">
        <p14:creationId xmlns:p14="http://schemas.microsoft.com/office/powerpoint/2010/main" val="268903476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匹配</a:t>
            </a: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t>定义</a:t>
                </a:r>
                <a:r>
                  <a:rPr lang="en-US" altLang="zh-CN" dirty="0"/>
                  <a:t>:</a:t>
                </a:r>
              </a:p>
              <a:p>
                <a:pPr lvl="1"/>
                <a:r>
                  <a:rPr lang="zh-CN" altLang="en-US" dirty="0"/>
                  <a:t>设</a:t>
                </a:r>
                <a:r>
                  <a:rPr lang="en-US" altLang="zh-CN" dirty="0"/>
                  <a:t>G = </a:t>
                </a:r>
                <a:r>
                  <a:rPr lang="zh-CN" altLang="en-US" dirty="0"/>
                  <a:t>&lt;</a:t>
                </a:r>
                <a:r>
                  <a:rPr lang="en-US" altLang="zh-CN" dirty="0"/>
                  <a:t>V</a:t>
                </a:r>
                <a:r>
                  <a:rPr lang="en-US" altLang="zh-CN" baseline="-30000" dirty="0"/>
                  <a:t>1</a:t>
                </a:r>
                <a:r>
                  <a:rPr lang="en-US" altLang="zh-CN" dirty="0"/>
                  <a:t> ,V</a:t>
                </a:r>
                <a:r>
                  <a:rPr lang="en-US" altLang="zh-CN" baseline="-30000" dirty="0"/>
                  <a:t>2</a:t>
                </a:r>
                <a:r>
                  <a:rPr lang="en-US" altLang="zh-CN" dirty="0"/>
                  <a:t> ,E&gt;,M</a:t>
                </a:r>
                <a:r>
                  <a:rPr lang="zh-CN" altLang="en-US" dirty="0"/>
                  <a:t>为</a:t>
                </a:r>
                <a:r>
                  <a:rPr lang="en-US" altLang="zh-CN" dirty="0"/>
                  <a:t>G</a:t>
                </a:r>
                <a:r>
                  <a:rPr lang="zh-CN" altLang="en-US" dirty="0"/>
                  <a:t>的一个匹配。</a:t>
                </a:r>
              </a:p>
              <a:p>
                <a:pPr lvl="1"/>
                <a:r>
                  <a:rPr lang="en-US" altLang="zh-CN" dirty="0"/>
                  <a:t>(1) M</a:t>
                </a:r>
                <a:r>
                  <a:rPr lang="zh-CN" altLang="en-US" dirty="0"/>
                  <a:t>中边的端点称为</a:t>
                </a:r>
                <a:r>
                  <a:rPr lang="en-US" altLang="zh-CN" dirty="0"/>
                  <a:t>M-</a:t>
                </a:r>
                <a:r>
                  <a:rPr lang="zh-CN" altLang="en-US" dirty="0"/>
                  <a:t>顶点</a:t>
                </a:r>
                <a:r>
                  <a:rPr lang="en-US" altLang="zh-CN" dirty="0"/>
                  <a:t>,</a:t>
                </a:r>
                <a:r>
                  <a:rPr lang="zh-CN" altLang="en-US" dirty="0"/>
                  <a:t>其它顶点称为非</a:t>
                </a:r>
                <a:r>
                  <a:rPr lang="en-US" altLang="zh-CN" dirty="0"/>
                  <a:t>M-</a:t>
                </a:r>
                <a:r>
                  <a:rPr lang="zh-CN" altLang="en-US" dirty="0"/>
                  <a:t>顶点。</a:t>
                </a:r>
                <a:endParaRPr lang="en-US" altLang="zh-CN" dirty="0"/>
              </a:p>
              <a:p>
                <a:pPr lvl="1"/>
                <a:r>
                  <a:rPr lang="en-US" altLang="zh-CN" dirty="0"/>
                  <a:t>(2) G</a:t>
                </a:r>
                <a:r>
                  <a:rPr lang="zh-CN" altLang="en-US" dirty="0"/>
                  <a:t>中</a:t>
                </a:r>
                <a14:m>
                  <m:oMath xmlns:m="http://schemas.openxmlformats.org/officeDocument/2006/math">
                    <m:sSub>
                      <m:sSubPr>
                        <m:ctrlPr>
                          <a:rPr lang="en-US" altLang="zh-CN" i="1" dirty="0" smtClean="0">
                            <a:latin typeface="Cambria Math" panose="02040503050406030204" pitchFamily="18" charset="0"/>
                          </a:rPr>
                        </m:ctrlPr>
                      </m:sSubPr>
                      <m:e>
                        <m:r>
                          <a:rPr lang="en-US" altLang="zh-CN" b="1" i="1" dirty="0" smtClean="0">
                            <a:latin typeface="Cambria Math" panose="02040503050406030204" pitchFamily="18" charset="0"/>
                          </a:rPr>
                          <m:t>𝒗</m:t>
                        </m:r>
                      </m:e>
                      <m:sub>
                        <m:r>
                          <a:rPr lang="en-US" altLang="zh-CN" b="1" i="1" dirty="0" smtClean="0">
                            <a:latin typeface="Cambria Math" panose="02040503050406030204" pitchFamily="18" charset="0"/>
                          </a:rPr>
                          <m:t>𝒌</m:t>
                        </m:r>
                      </m:sub>
                    </m:sSub>
                  </m:oMath>
                </a14:m>
                <a:r>
                  <a:rPr lang="zh-CN" altLang="en-US" dirty="0"/>
                  <a:t>到</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𝒗</m:t>
                        </m:r>
                      </m:e>
                      <m:sub>
                        <m:r>
                          <a:rPr lang="en-US" altLang="zh-CN" b="1" i="1" dirty="0" smtClean="0">
                            <a:latin typeface="Cambria Math" panose="02040503050406030204" pitchFamily="18" charset="0"/>
                          </a:rPr>
                          <m:t>𝒍</m:t>
                        </m:r>
                      </m:sub>
                    </m:sSub>
                  </m:oMath>
                </a14:m>
                <a:r>
                  <a:rPr lang="zh-CN" altLang="en-US" dirty="0"/>
                  <a:t>的</a:t>
                </a:r>
                <a:r>
                  <a:rPr lang="zh-CN" altLang="en-US" dirty="0">
                    <a:solidFill>
                      <a:srgbClr val="FF0000"/>
                    </a:solidFill>
                  </a:rPr>
                  <a:t>通路</a:t>
                </a:r>
                <a:r>
                  <a:rPr lang="en-US" altLang="zh-CN" dirty="0"/>
                  <a:t>P</a:t>
                </a:r>
                <a:r>
                  <a:rPr lang="zh-CN" altLang="en-US" dirty="0"/>
                  <a:t>称为交替链，如果</a:t>
                </a:r>
                <a:r>
                  <a:rPr lang="en-US" altLang="zh-CN" dirty="0"/>
                  <a:t>P</a:t>
                </a:r>
                <a:r>
                  <a:rPr lang="zh-CN" altLang="en-US" dirty="0"/>
                  <a:t>的起点</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𝒗</m:t>
                        </m:r>
                      </m:e>
                      <m:sub>
                        <m:r>
                          <a:rPr lang="en-US" altLang="zh-CN" i="1" dirty="0">
                            <a:latin typeface="Cambria Math" panose="02040503050406030204" pitchFamily="18" charset="0"/>
                          </a:rPr>
                          <m:t>𝒌</m:t>
                        </m:r>
                      </m:sub>
                    </m:sSub>
                  </m:oMath>
                </a14:m>
                <a:r>
                  <a:rPr lang="zh-CN" altLang="en-US" dirty="0"/>
                  <a:t>和终点</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𝒗</m:t>
                        </m:r>
                      </m:e>
                      <m:sub>
                        <m:r>
                          <a:rPr lang="en-US" altLang="zh-CN" i="1" dirty="0">
                            <a:latin typeface="Cambria Math" panose="02040503050406030204" pitchFamily="18" charset="0"/>
                          </a:rPr>
                          <m:t>𝒍</m:t>
                        </m:r>
                      </m:sub>
                    </m:sSub>
                  </m:oMath>
                </a14:m>
                <a:r>
                  <a:rPr lang="zh-CN" altLang="en-US" dirty="0"/>
                  <a:t>为非</a:t>
                </a:r>
                <a:r>
                  <a:rPr lang="en-US" altLang="zh-CN" dirty="0"/>
                  <a:t>M-</a:t>
                </a:r>
                <a:r>
                  <a:rPr lang="zh-CN" altLang="en-US" dirty="0"/>
                  <a:t>顶点，而其边的序列中非匹配边与匹配边交替出现 </a:t>
                </a:r>
                <a:r>
                  <a:rPr lang="en-US" altLang="zh-CN" dirty="0"/>
                  <a:t>(</a:t>
                </a:r>
                <a:r>
                  <a:rPr lang="zh-CN" altLang="en-US" dirty="0"/>
                  <a:t>从而首尾两边必为</a:t>
                </a:r>
                <a:r>
                  <a:rPr lang="zh-CN" altLang="en-US" dirty="0">
                    <a:solidFill>
                      <a:srgbClr val="FF0000"/>
                    </a:solidFill>
                  </a:rPr>
                  <a:t>非匹配边</a:t>
                </a:r>
                <a:r>
                  <a:rPr lang="zh-CN" altLang="en-US" dirty="0"/>
                  <a:t>，除</a:t>
                </a:r>
                <a:r>
                  <a:rPr lang="zh-CN" altLang="en-US" dirty="0">
                    <a:solidFill>
                      <a:srgbClr val="FF0000"/>
                    </a:solidFill>
                  </a:rPr>
                  <a:t>顶点</a:t>
                </a:r>
                <a14:m>
                  <m:oMath xmlns:m="http://schemas.openxmlformats.org/officeDocument/2006/math">
                    <m:sSub>
                      <m:sSubPr>
                        <m:ctrlPr>
                          <a:rPr lang="en-US" altLang="zh-CN" i="1" dirty="0">
                            <a:solidFill>
                              <a:srgbClr val="FF0000"/>
                            </a:solidFill>
                            <a:latin typeface="Cambria Math" panose="02040503050406030204" pitchFamily="18" charset="0"/>
                          </a:rPr>
                        </m:ctrlPr>
                      </m:sSubPr>
                      <m:e>
                        <m:r>
                          <a:rPr lang="en-US" altLang="zh-CN" i="1" dirty="0">
                            <a:solidFill>
                              <a:srgbClr val="FF0000"/>
                            </a:solidFill>
                            <a:latin typeface="Cambria Math" panose="02040503050406030204" pitchFamily="18" charset="0"/>
                          </a:rPr>
                          <m:t>𝒗</m:t>
                        </m:r>
                      </m:e>
                      <m:sub>
                        <m:r>
                          <a:rPr lang="en-US" altLang="zh-CN" b="1" i="1" dirty="0" smtClean="0">
                            <a:solidFill>
                              <a:srgbClr val="FF0000"/>
                            </a:solidFill>
                            <a:latin typeface="Cambria Math" panose="02040503050406030204" pitchFamily="18" charset="0"/>
                          </a:rPr>
                          <m:t>𝒌</m:t>
                        </m:r>
                      </m:sub>
                    </m:sSub>
                  </m:oMath>
                </a14:m>
                <a:r>
                  <a:rPr lang="en-US" altLang="zh-CN" dirty="0">
                    <a:solidFill>
                      <a:srgbClr val="FF0000"/>
                    </a:solidFill>
                  </a:rPr>
                  <a:t>, </a:t>
                </a:r>
                <a14:m>
                  <m:oMath xmlns:m="http://schemas.openxmlformats.org/officeDocument/2006/math">
                    <m:sSub>
                      <m:sSubPr>
                        <m:ctrlPr>
                          <a:rPr lang="en-US" altLang="zh-CN" i="1" dirty="0">
                            <a:solidFill>
                              <a:srgbClr val="FF0000"/>
                            </a:solidFill>
                            <a:latin typeface="Cambria Math" panose="02040503050406030204" pitchFamily="18" charset="0"/>
                          </a:rPr>
                        </m:ctrlPr>
                      </m:sSubPr>
                      <m:e>
                        <m:r>
                          <a:rPr lang="en-US" altLang="zh-CN" i="1" dirty="0">
                            <a:solidFill>
                              <a:srgbClr val="FF0000"/>
                            </a:solidFill>
                            <a:latin typeface="Cambria Math" panose="02040503050406030204" pitchFamily="18" charset="0"/>
                          </a:rPr>
                          <m:t>𝒗</m:t>
                        </m:r>
                      </m:e>
                      <m:sub>
                        <m:r>
                          <a:rPr lang="en-US" altLang="zh-CN" i="1" dirty="0">
                            <a:solidFill>
                              <a:srgbClr val="FF0000"/>
                            </a:solidFill>
                            <a:latin typeface="Cambria Math" panose="02040503050406030204" pitchFamily="18" charset="0"/>
                          </a:rPr>
                          <m:t>𝒍</m:t>
                        </m:r>
                      </m:sub>
                    </m:sSub>
                  </m:oMath>
                </a14:m>
                <a:r>
                  <a:rPr lang="zh-CN" altLang="en-US" dirty="0">
                    <a:solidFill>
                      <a:srgbClr val="FF0000"/>
                    </a:solidFill>
                  </a:rPr>
                  <a:t>以外各顶点均为</a:t>
                </a:r>
                <a:r>
                  <a:rPr lang="en-US" altLang="zh-CN" dirty="0">
                    <a:solidFill>
                      <a:srgbClr val="FF0000"/>
                    </a:solidFill>
                  </a:rPr>
                  <a:t>M-</a:t>
                </a:r>
                <a:r>
                  <a:rPr lang="zh-CN" altLang="en-US" dirty="0">
                    <a:solidFill>
                      <a:srgbClr val="FF0000"/>
                    </a:solidFill>
                  </a:rPr>
                  <a:t>顶点</a:t>
                </a:r>
                <a:r>
                  <a:rPr lang="en-US" altLang="zh-CN" dirty="0">
                    <a:solidFill>
                      <a:srgbClr val="FF0000"/>
                    </a:solidFill>
                  </a:rPr>
                  <a:t>)</a:t>
                </a:r>
                <a:r>
                  <a:rPr lang="zh-CN" altLang="en-US" dirty="0">
                    <a:solidFill>
                      <a:srgbClr val="FF0000"/>
                    </a:solidFill>
                  </a:rPr>
                  <a:t>。</a:t>
                </a:r>
              </a:p>
              <a:p>
                <a:pPr lvl="1"/>
                <a:r>
                  <a:rPr lang="zh-CN" altLang="en-US" dirty="0"/>
                  <a:t>特别地，当</a:t>
                </a:r>
                <a:r>
                  <a:rPr lang="zh-CN" altLang="en-US" dirty="0">
                    <a:solidFill>
                      <a:srgbClr val="FF0000"/>
                    </a:solidFill>
                  </a:rPr>
                  <a:t>一边</a:t>
                </a:r>
                <a:r>
                  <a:rPr lang="en-US" altLang="zh-CN" dirty="0">
                    <a:solidFill>
                      <a:srgbClr val="FF0000"/>
                    </a:solidFill>
                  </a:rPr>
                  <a:t>(</a:t>
                </a:r>
                <a:r>
                  <a:rPr lang="en-US" altLang="zh-CN" dirty="0" err="1">
                    <a:solidFill>
                      <a:srgbClr val="FF0000"/>
                    </a:solidFill>
                  </a:rPr>
                  <a:t>v,v</a:t>
                </a:r>
                <a:r>
                  <a:rPr lang="en-US" altLang="zh-CN" dirty="0">
                    <a:solidFill>
                      <a:srgbClr val="FF0000"/>
                    </a:solidFill>
                  </a:rPr>
                  <a:t>’)</a:t>
                </a:r>
                <a:r>
                  <a:rPr lang="zh-CN" altLang="en-US" dirty="0"/>
                  <a:t>两端点均为非</a:t>
                </a:r>
                <a:r>
                  <a:rPr lang="en-US" altLang="zh-CN" dirty="0"/>
                  <a:t>M-</a:t>
                </a:r>
                <a:r>
                  <a:rPr lang="zh-CN" altLang="en-US" dirty="0"/>
                  <a:t>顶点，通路</a:t>
                </a:r>
                <a:r>
                  <a:rPr lang="en-US" altLang="zh-CN" dirty="0"/>
                  <a:t>(</a:t>
                </a:r>
                <a:r>
                  <a:rPr lang="en-US" altLang="zh-CN" dirty="0" err="1"/>
                  <a:t>v,v</a:t>
                </a:r>
                <a:r>
                  <a:rPr lang="en-US" altLang="zh-CN" dirty="0"/>
                  <a:t>’)</a:t>
                </a:r>
                <a:r>
                  <a:rPr lang="zh-CN" altLang="en-US" dirty="0"/>
                  <a:t>亦称为</a:t>
                </a:r>
                <a:r>
                  <a:rPr lang="zh-CN" altLang="en-US" dirty="0">
                    <a:solidFill>
                      <a:srgbClr val="FF0000"/>
                    </a:solidFill>
                  </a:rPr>
                  <a:t>交替链</a:t>
                </a:r>
                <a:r>
                  <a:rPr lang="zh-CN" altLang="en-US" dirty="0"/>
                  <a:t>。 </a:t>
                </a:r>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280" t="-1493" r="-3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5231315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由交替链的定义可知的结论</a:t>
            </a:r>
          </a:p>
        </p:txBody>
      </p:sp>
      <p:sp>
        <p:nvSpPr>
          <p:cNvPr id="3" name="内容占位符 2"/>
          <p:cNvSpPr>
            <a:spLocks noGrp="1"/>
          </p:cNvSpPr>
          <p:nvPr>
            <p:ph sz="quarter" idx="1"/>
          </p:nvPr>
        </p:nvSpPr>
        <p:spPr/>
        <p:txBody>
          <a:bodyPr/>
          <a:lstStyle/>
          <a:p>
            <a:r>
              <a:rPr lang="zh-CN" altLang="en-US" dirty="0">
                <a:solidFill>
                  <a:srgbClr val="FF0000"/>
                </a:solidFill>
              </a:rPr>
              <a:t>交替链</a:t>
            </a:r>
            <a:r>
              <a:rPr lang="en-US" altLang="zh-CN" dirty="0">
                <a:solidFill>
                  <a:srgbClr val="FF0000"/>
                </a:solidFill>
              </a:rPr>
              <a:t>P</a:t>
            </a:r>
            <a:r>
              <a:rPr lang="zh-CN" altLang="en-US" dirty="0">
                <a:solidFill>
                  <a:srgbClr val="FF0000"/>
                </a:solidFill>
              </a:rPr>
              <a:t>的路径长度必定为奇数，第一条边和最后一条边都不属于</a:t>
            </a:r>
            <a:r>
              <a:rPr lang="en-US" altLang="zh-CN" dirty="0">
                <a:solidFill>
                  <a:srgbClr val="FF0000"/>
                </a:solidFill>
              </a:rPr>
              <a:t>M</a:t>
            </a:r>
            <a:r>
              <a:rPr lang="zh-CN" altLang="en-US" dirty="0">
                <a:solidFill>
                  <a:srgbClr val="FF0000"/>
                </a:solidFill>
              </a:rPr>
              <a:t>。</a:t>
            </a:r>
            <a:endParaRPr lang="en-US" altLang="zh-CN" dirty="0">
              <a:solidFill>
                <a:srgbClr val="FF0000"/>
              </a:solidFill>
            </a:endParaRPr>
          </a:p>
          <a:p>
            <a:pPr lvl="1"/>
            <a:r>
              <a:rPr lang="zh-CN" altLang="en-US" dirty="0">
                <a:solidFill>
                  <a:srgbClr val="FF0000"/>
                </a:solidFill>
              </a:rPr>
              <a:t>交替链的形成，先是形成一个匹配边，然后对通路的两个端点向外扩展，形成交替链</a:t>
            </a:r>
          </a:p>
          <a:p>
            <a:r>
              <a:rPr lang="en-US" altLang="zh-CN" dirty="0"/>
              <a:t>P</a:t>
            </a:r>
            <a:r>
              <a:rPr lang="zh-CN" altLang="en-US" dirty="0"/>
              <a:t>经过取</a:t>
            </a:r>
            <a:r>
              <a:rPr lang="zh-CN" altLang="en-US" dirty="0">
                <a:solidFill>
                  <a:srgbClr val="FF0000"/>
                </a:solidFill>
              </a:rPr>
              <a:t>反操作</a:t>
            </a:r>
            <a:r>
              <a:rPr lang="zh-CN" altLang="en-US" dirty="0"/>
              <a:t>可以得到一个</a:t>
            </a:r>
            <a:r>
              <a:rPr lang="zh-CN" altLang="en-US" dirty="0">
                <a:solidFill>
                  <a:srgbClr val="FF0000"/>
                </a:solidFill>
              </a:rPr>
              <a:t>更大</a:t>
            </a:r>
            <a:r>
              <a:rPr lang="zh-CN" altLang="en-US" dirty="0"/>
              <a:t>的匹配</a:t>
            </a:r>
            <a:r>
              <a:rPr lang="en-US" altLang="zh-CN" dirty="0"/>
              <a:t>M</a:t>
            </a:r>
            <a:r>
              <a:rPr lang="zh-CN" altLang="en-US" dirty="0"/>
              <a:t>’。</a:t>
            </a:r>
            <a:endParaRPr lang="en-US" altLang="zh-CN" dirty="0"/>
          </a:p>
          <a:p>
            <a:pPr lvl="1"/>
            <a:r>
              <a:rPr lang="zh-CN" altLang="en-US" dirty="0"/>
              <a:t>匹配边的个数更大</a:t>
            </a:r>
          </a:p>
          <a:p>
            <a:r>
              <a:rPr lang="en-US" altLang="zh-CN" dirty="0">
                <a:solidFill>
                  <a:srgbClr val="FF0000"/>
                </a:solidFill>
              </a:rPr>
              <a:t>M</a:t>
            </a:r>
            <a:r>
              <a:rPr lang="zh-CN" altLang="en-US" dirty="0">
                <a:solidFill>
                  <a:srgbClr val="FF0000"/>
                </a:solidFill>
              </a:rPr>
              <a:t>为</a:t>
            </a:r>
            <a:r>
              <a:rPr lang="en-US" altLang="zh-CN" dirty="0">
                <a:solidFill>
                  <a:srgbClr val="FF0000"/>
                </a:solidFill>
              </a:rPr>
              <a:t>G</a:t>
            </a:r>
            <a:r>
              <a:rPr lang="zh-CN" altLang="en-US" dirty="0">
                <a:solidFill>
                  <a:srgbClr val="FF0000"/>
                </a:solidFill>
              </a:rPr>
              <a:t>的最大匹配当且仅当不存在相对于</a:t>
            </a:r>
            <a:r>
              <a:rPr lang="en-US" altLang="zh-CN" dirty="0">
                <a:solidFill>
                  <a:srgbClr val="FF0000"/>
                </a:solidFill>
              </a:rPr>
              <a:t>M</a:t>
            </a:r>
            <a:r>
              <a:rPr lang="zh-CN" altLang="en-US" dirty="0">
                <a:solidFill>
                  <a:srgbClr val="FF0000"/>
                </a:solidFill>
              </a:rPr>
              <a:t>的交替链</a:t>
            </a:r>
            <a:r>
              <a:rPr lang="zh-CN" altLang="en-US" dirty="0"/>
              <a:t>。</a:t>
            </a:r>
          </a:p>
          <a:p>
            <a:r>
              <a:rPr lang="zh-CN" altLang="en-US" dirty="0"/>
              <a:t>先找出全部匹配，然后保留匹配数最多的。但是这个算法的复杂度为边数的指数级函数。</a:t>
            </a:r>
          </a:p>
        </p:txBody>
      </p:sp>
    </p:spTree>
    <p:extLst>
      <p:ext uri="{BB962C8B-B14F-4D97-AF65-F5344CB8AC3E}">
        <p14:creationId xmlns:p14="http://schemas.microsoft.com/office/powerpoint/2010/main" val="175692804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匈牙利算法</a:t>
            </a:r>
          </a:p>
        </p:txBody>
      </p:sp>
      <p:sp>
        <p:nvSpPr>
          <p:cNvPr id="3" name="内容占位符 2"/>
          <p:cNvSpPr>
            <a:spLocks noGrp="1"/>
          </p:cNvSpPr>
          <p:nvPr>
            <p:ph sz="quarter" idx="1"/>
          </p:nvPr>
        </p:nvSpPr>
        <p:spPr/>
        <p:txBody>
          <a:bodyPr/>
          <a:lstStyle/>
          <a:p>
            <a:r>
              <a:rPr lang="zh-CN" altLang="en-US" sz="2400" dirty="0"/>
              <a:t>用交替链求最大匹配</a:t>
            </a:r>
            <a:r>
              <a:rPr lang="en-US" altLang="zh-CN" sz="2400" dirty="0"/>
              <a:t>(</a:t>
            </a:r>
            <a:r>
              <a:rPr lang="zh-CN" altLang="en-US" sz="2400" dirty="0"/>
              <a:t>称作匈牙利算法，匈牙利数学家</a:t>
            </a:r>
            <a:r>
              <a:rPr lang="en-US" altLang="zh-CN" sz="2400" dirty="0"/>
              <a:t>Edmonds</a:t>
            </a:r>
            <a:r>
              <a:rPr lang="zh-CN" altLang="en-US" sz="2400" dirty="0"/>
              <a:t>于</a:t>
            </a:r>
            <a:r>
              <a:rPr lang="en-US" altLang="zh-CN" sz="2400" dirty="0"/>
              <a:t>1965</a:t>
            </a:r>
            <a:r>
              <a:rPr lang="zh-CN" altLang="en-US" sz="2400" dirty="0"/>
              <a:t>年提出</a:t>
            </a:r>
            <a:r>
              <a:rPr lang="en-US" altLang="zh-CN" sz="2400" dirty="0"/>
              <a:t>)</a:t>
            </a:r>
            <a:endParaRPr lang="zh-CN" altLang="en-US" sz="2400" dirty="0"/>
          </a:p>
          <a:p>
            <a:r>
              <a:rPr lang="zh-CN" altLang="en-US" sz="2400" dirty="0"/>
              <a:t>算法轮廓</a:t>
            </a:r>
            <a:r>
              <a:rPr lang="en-US" altLang="zh-CN" sz="2400" dirty="0"/>
              <a:t>:</a:t>
            </a:r>
            <a:endParaRPr lang="zh-CN" altLang="en-US" sz="2400" dirty="0"/>
          </a:p>
          <a:p>
            <a:pPr marL="0" indent="0">
              <a:buNone/>
            </a:pPr>
            <a:r>
              <a:rPr lang="en-US" altLang="zh-CN" sz="2400" dirty="0"/>
              <a:t>(1) </a:t>
            </a:r>
            <a:r>
              <a:rPr lang="zh-CN" altLang="en-US" sz="2400" dirty="0"/>
              <a:t>置</a:t>
            </a:r>
            <a:r>
              <a:rPr lang="en-US" altLang="zh-CN" sz="2400" dirty="0"/>
              <a:t>M</a:t>
            </a:r>
            <a:r>
              <a:rPr lang="zh-CN" altLang="en-US" sz="2400" dirty="0"/>
              <a:t>为空</a:t>
            </a:r>
          </a:p>
          <a:p>
            <a:pPr marL="0" indent="0">
              <a:buNone/>
            </a:pPr>
            <a:r>
              <a:rPr lang="en-US" altLang="zh-CN" sz="2400" dirty="0"/>
              <a:t>(2) </a:t>
            </a:r>
            <a:r>
              <a:rPr lang="zh-CN" altLang="en-US" sz="2400" dirty="0">
                <a:solidFill>
                  <a:srgbClr val="FF0000"/>
                </a:solidFill>
              </a:rPr>
              <a:t>找出一条交替链</a:t>
            </a:r>
            <a:r>
              <a:rPr lang="en-US" altLang="zh-CN" sz="2400" dirty="0">
                <a:solidFill>
                  <a:srgbClr val="FF0000"/>
                </a:solidFill>
              </a:rPr>
              <a:t>P</a:t>
            </a:r>
            <a:r>
              <a:rPr lang="en-US" altLang="zh-CN" sz="2400" dirty="0"/>
              <a:t>,</a:t>
            </a:r>
            <a:r>
              <a:rPr lang="zh-CN" altLang="en-US" sz="2400" dirty="0"/>
              <a:t>通过</a:t>
            </a:r>
            <a:r>
              <a:rPr lang="zh-CN" altLang="en-US" sz="2400" dirty="0">
                <a:solidFill>
                  <a:srgbClr val="FF0000"/>
                </a:solidFill>
              </a:rPr>
              <a:t>取反操作</a:t>
            </a:r>
            <a:r>
              <a:rPr lang="zh-CN" altLang="en-US" sz="2400" dirty="0"/>
              <a:t>获得更大的匹配代替</a:t>
            </a:r>
            <a:r>
              <a:rPr lang="en-US" altLang="zh-CN" sz="2400" dirty="0"/>
              <a:t>M</a:t>
            </a:r>
          </a:p>
          <a:p>
            <a:pPr marL="320675" lvl="1" indent="0">
              <a:buNone/>
            </a:pPr>
            <a:r>
              <a:rPr lang="en-US" altLang="zh-CN" sz="2400" dirty="0"/>
              <a:t>P</a:t>
            </a:r>
            <a:r>
              <a:rPr lang="zh-CN" altLang="en-US" sz="2400" dirty="0"/>
              <a:t>中匹配边变非匹配边，非匹配边变匹配边</a:t>
            </a:r>
            <a:endParaRPr lang="en-US" altLang="zh-CN" sz="2400" dirty="0"/>
          </a:p>
          <a:p>
            <a:pPr marL="320675" lvl="1" indent="0">
              <a:buNone/>
            </a:pPr>
            <a:r>
              <a:rPr lang="zh-CN" altLang="en-US" sz="2400" dirty="0">
                <a:solidFill>
                  <a:srgbClr val="FF0000"/>
                </a:solidFill>
              </a:rPr>
              <a:t>每次找一条交替链</a:t>
            </a:r>
            <a:r>
              <a:rPr lang="en-US" altLang="zh-CN" sz="2400" dirty="0">
                <a:solidFill>
                  <a:srgbClr val="FF0000"/>
                </a:solidFill>
              </a:rPr>
              <a:t>P</a:t>
            </a:r>
            <a:r>
              <a:rPr lang="zh-CN" altLang="en-US" sz="2400" dirty="0">
                <a:solidFill>
                  <a:srgbClr val="FF0000"/>
                </a:solidFill>
              </a:rPr>
              <a:t>，找到新的匹配边加入</a:t>
            </a:r>
            <a:r>
              <a:rPr lang="en-US" altLang="zh-CN" sz="2400" dirty="0">
                <a:solidFill>
                  <a:srgbClr val="FF0000"/>
                </a:solidFill>
              </a:rPr>
              <a:t>M</a:t>
            </a:r>
          </a:p>
          <a:p>
            <a:pPr marL="0" indent="0">
              <a:buNone/>
            </a:pPr>
            <a:r>
              <a:rPr lang="en-US" altLang="zh-CN" sz="2400" dirty="0"/>
              <a:t>(3) </a:t>
            </a:r>
            <a:r>
              <a:rPr lang="zh-CN" altLang="en-US" sz="2400" dirty="0"/>
              <a:t>重复</a:t>
            </a:r>
            <a:r>
              <a:rPr lang="en-US" altLang="zh-CN" sz="2400" dirty="0"/>
              <a:t>(2)</a:t>
            </a:r>
            <a:r>
              <a:rPr lang="zh-CN" altLang="en-US" sz="2400" dirty="0"/>
              <a:t>操作直到找不出交替链为止 </a:t>
            </a:r>
            <a:endParaRPr lang="en-US" altLang="zh-CN" sz="2400" dirty="0"/>
          </a:p>
          <a:p>
            <a:pPr marL="0" indent="0">
              <a:buNone/>
            </a:pPr>
            <a:r>
              <a:rPr lang="zh-CN" altLang="en-US" sz="2400" dirty="0"/>
              <a:t>形成</a:t>
            </a:r>
            <a:r>
              <a:rPr lang="en-US" altLang="zh-CN" sz="2400" dirty="0"/>
              <a:t>M</a:t>
            </a:r>
            <a:r>
              <a:rPr lang="zh-CN" altLang="en-US" sz="2400" dirty="0"/>
              <a:t>的过程中，边分为匹配边、非匹配边、未归类边三类。</a:t>
            </a:r>
          </a:p>
        </p:txBody>
      </p:sp>
    </p:spTree>
    <p:extLst>
      <p:ext uri="{BB962C8B-B14F-4D97-AF65-F5344CB8AC3E}">
        <p14:creationId xmlns:p14="http://schemas.microsoft.com/office/powerpoint/2010/main" val="26567639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例用匈牙利算法求下图的一个最大匹配</a:t>
            </a:r>
          </a:p>
        </p:txBody>
      </p:sp>
      <p:sp>
        <p:nvSpPr>
          <p:cNvPr id="3" name="内容占位符 2"/>
          <p:cNvSpPr>
            <a:spLocks noGrp="1"/>
          </p:cNvSpPr>
          <p:nvPr>
            <p:ph sz="quarter"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809725" y="1577884"/>
            <a:ext cx="8601620" cy="4407341"/>
          </a:xfrm>
          <a:prstGeom prst="rect">
            <a:avLst/>
          </a:prstGeom>
        </p:spPr>
      </p:pic>
    </p:spTree>
    <p:extLst>
      <p:ext uri="{BB962C8B-B14F-4D97-AF65-F5344CB8AC3E}">
        <p14:creationId xmlns:p14="http://schemas.microsoft.com/office/powerpoint/2010/main" val="426214439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例用匈牙利算法求下图的一个最大匹配</a:t>
            </a:r>
          </a:p>
        </p:txBody>
      </p:sp>
      <p:sp>
        <p:nvSpPr>
          <p:cNvPr id="3" name="内容占位符 2"/>
          <p:cNvSpPr>
            <a:spLocks noGrp="1"/>
          </p:cNvSpPr>
          <p:nvPr>
            <p:ph sz="quarter" idx="1"/>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2236100" y="1619335"/>
            <a:ext cx="7954497" cy="4032448"/>
          </a:xfrm>
          <a:prstGeom prst="rect">
            <a:avLst/>
          </a:prstGeom>
        </p:spPr>
      </p:pic>
    </p:spTree>
    <p:extLst>
      <p:ext uri="{BB962C8B-B14F-4D97-AF65-F5344CB8AC3E}">
        <p14:creationId xmlns:p14="http://schemas.microsoft.com/office/powerpoint/2010/main" val="394204677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例用匈牙利算法求下图的一个最大匹配</a:t>
            </a:r>
          </a:p>
        </p:txBody>
      </p:sp>
      <p:sp>
        <p:nvSpPr>
          <p:cNvPr id="3" name="内容占位符 2"/>
          <p:cNvSpPr>
            <a:spLocks noGrp="1"/>
          </p:cNvSpPr>
          <p:nvPr>
            <p:ph sz="quarter"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2035559" y="1700809"/>
            <a:ext cx="8149952" cy="4052083"/>
          </a:xfrm>
          <a:prstGeom prst="rect">
            <a:avLst/>
          </a:prstGeom>
        </p:spPr>
      </p:pic>
    </p:spTree>
    <p:extLst>
      <p:ext uri="{BB962C8B-B14F-4D97-AF65-F5344CB8AC3E}">
        <p14:creationId xmlns:p14="http://schemas.microsoft.com/office/powerpoint/2010/main" val="198833371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例用匈牙利算法求下图的一个最大匹配</a:t>
            </a:r>
          </a:p>
        </p:txBody>
      </p:sp>
      <p:sp>
        <p:nvSpPr>
          <p:cNvPr id="3" name="内容占位符 2"/>
          <p:cNvSpPr>
            <a:spLocks noGrp="1"/>
          </p:cNvSpPr>
          <p:nvPr>
            <p:ph sz="quarter" idx="1"/>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1785627" y="1663054"/>
            <a:ext cx="8649816" cy="4441631"/>
          </a:xfrm>
          <a:prstGeom prst="rect">
            <a:avLst/>
          </a:prstGeom>
        </p:spPr>
      </p:pic>
    </p:spTree>
    <p:extLst>
      <p:ext uri="{BB962C8B-B14F-4D97-AF65-F5344CB8AC3E}">
        <p14:creationId xmlns:p14="http://schemas.microsoft.com/office/powerpoint/2010/main" val="573440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ltLang="zh-CN" dirty="0"/>
              <a:t>10.1 </a:t>
            </a:r>
            <a:r>
              <a:rPr lang="zh-CN" altLang="en-US" dirty="0"/>
              <a:t>图</a:t>
            </a:r>
            <a:r>
              <a:rPr lang="en-US" altLang="zh-CN" dirty="0"/>
              <a:t>(Graph)</a:t>
            </a:r>
            <a:endParaRPr lang="zh-CN" altLang="en-US" dirty="0"/>
          </a:p>
        </p:txBody>
      </p:sp>
      <p:sp>
        <p:nvSpPr>
          <p:cNvPr id="25603" name="Rectangle 3"/>
          <p:cNvSpPr>
            <a:spLocks noGrp="1" noChangeArrowheads="1"/>
          </p:cNvSpPr>
          <p:nvPr>
            <p:ph sz="quarter" idx="1"/>
          </p:nvPr>
        </p:nvSpPr>
        <p:spPr/>
        <p:txBody>
          <a:bodyPr/>
          <a:lstStyle/>
          <a:p>
            <a:pPr eaLnBrk="1" hangingPunct="1"/>
            <a:r>
              <a:rPr lang="zh-CN" altLang="en-US" dirty="0"/>
              <a:t>始点、终点</a:t>
            </a:r>
          </a:p>
          <a:p>
            <a:pPr lvl="1" eaLnBrk="1" hangingPunct="1"/>
            <a:r>
              <a:rPr lang="zh-CN" altLang="en-US" dirty="0"/>
              <a:t>设有向图</a:t>
            </a:r>
            <a:r>
              <a:rPr lang="en-US" altLang="zh-CN" dirty="0"/>
              <a:t>D=&lt;V，E&gt;，</a:t>
            </a:r>
            <a:r>
              <a:rPr lang="en-US" altLang="zh-CN" dirty="0" err="1"/>
              <a:t>v</a:t>
            </a:r>
            <a:r>
              <a:rPr lang="en-US" altLang="zh-CN" baseline="-30000" dirty="0" err="1"/>
              <a:t>i</a:t>
            </a:r>
            <a:r>
              <a:rPr lang="en-US" altLang="zh-CN" dirty="0" err="1"/>
              <a:t>，v</a:t>
            </a:r>
            <a:r>
              <a:rPr lang="en-US" altLang="zh-CN" baseline="-30000" dirty="0" err="1"/>
              <a:t>j</a:t>
            </a:r>
            <a:r>
              <a:rPr lang="en-US" altLang="zh-CN" dirty="0" err="1"/>
              <a:t>∈V，e</a:t>
            </a:r>
            <a:r>
              <a:rPr lang="en-US" altLang="zh-CN" baseline="-30000" dirty="0" err="1"/>
              <a:t>k</a:t>
            </a:r>
            <a:r>
              <a:rPr lang="en-US" altLang="zh-CN" dirty="0" err="1"/>
              <a:t>，e</a:t>
            </a:r>
            <a:r>
              <a:rPr lang="en-US" altLang="zh-CN" baseline="-30000" dirty="0" err="1"/>
              <a:t>l</a:t>
            </a:r>
            <a:r>
              <a:rPr lang="en-US" altLang="zh-CN" dirty="0" err="1"/>
              <a:t>∈E</a:t>
            </a:r>
            <a:r>
              <a:rPr lang="en-US" altLang="zh-CN" dirty="0"/>
              <a:t>.</a:t>
            </a:r>
            <a:r>
              <a:rPr lang="zh-CN" altLang="en-US" dirty="0"/>
              <a:t>若 </a:t>
            </a:r>
            <a:r>
              <a:rPr lang="en-US" altLang="zh-CN" dirty="0" err="1"/>
              <a:t>e</a:t>
            </a:r>
            <a:r>
              <a:rPr lang="en-US" altLang="zh-CN" baseline="-30000" dirty="0" err="1"/>
              <a:t>t</a:t>
            </a:r>
            <a:r>
              <a:rPr lang="en-US" altLang="zh-CN" dirty="0" err="1"/>
              <a:t>∈E</a:t>
            </a:r>
            <a:r>
              <a:rPr lang="en-US" altLang="zh-CN" dirty="0"/>
              <a:t>，</a:t>
            </a:r>
            <a:r>
              <a:rPr lang="zh-CN" altLang="en-US" dirty="0"/>
              <a:t>使得</a:t>
            </a:r>
            <a:r>
              <a:rPr lang="en-US" altLang="zh-CN" dirty="0"/>
              <a:t>e</a:t>
            </a:r>
            <a:r>
              <a:rPr lang="en-US" altLang="zh-CN" baseline="-30000" dirty="0"/>
              <a:t>t</a:t>
            </a:r>
            <a:r>
              <a:rPr lang="en-US" altLang="zh-CN" dirty="0"/>
              <a:t>=&lt;</a:t>
            </a:r>
            <a:r>
              <a:rPr lang="en-US" altLang="zh-CN" dirty="0" err="1"/>
              <a:t>v</a:t>
            </a:r>
            <a:r>
              <a:rPr lang="en-US" altLang="zh-CN" baseline="-30000" dirty="0" err="1"/>
              <a:t>i</a:t>
            </a:r>
            <a:r>
              <a:rPr lang="en-US" altLang="zh-CN" dirty="0" err="1"/>
              <a:t>，v</a:t>
            </a:r>
            <a:r>
              <a:rPr lang="en-US" altLang="zh-CN" baseline="-30000" dirty="0" err="1"/>
              <a:t>j</a:t>
            </a:r>
            <a:r>
              <a:rPr lang="en-US" altLang="zh-CN" dirty="0"/>
              <a:t>&gt;，</a:t>
            </a:r>
            <a:r>
              <a:rPr lang="zh-CN" altLang="en-US" dirty="0"/>
              <a:t>则称</a:t>
            </a:r>
          </a:p>
          <a:p>
            <a:pPr lvl="2" eaLnBrk="1" hangingPunct="1"/>
            <a:r>
              <a:rPr lang="en-US" altLang="zh-CN" sz="2400" dirty="0"/>
              <a:t>v</a:t>
            </a:r>
            <a:r>
              <a:rPr lang="en-US" altLang="zh-CN" sz="2400" baseline="-30000" dirty="0"/>
              <a:t>i</a:t>
            </a:r>
            <a:r>
              <a:rPr lang="zh-CN" altLang="en-US" sz="2400" dirty="0"/>
              <a:t>为</a:t>
            </a:r>
            <a:r>
              <a:rPr lang="en-US" altLang="zh-CN" sz="2400" dirty="0"/>
              <a:t>e</a:t>
            </a:r>
            <a:r>
              <a:rPr lang="en-US" altLang="zh-CN" sz="2400" baseline="-30000" dirty="0"/>
              <a:t>t</a:t>
            </a:r>
            <a:r>
              <a:rPr lang="zh-CN" altLang="en-US" sz="2400" dirty="0"/>
              <a:t>的始点，</a:t>
            </a:r>
            <a:r>
              <a:rPr lang="en-US" altLang="zh-CN" sz="2400" dirty="0" err="1"/>
              <a:t>v</a:t>
            </a:r>
            <a:r>
              <a:rPr lang="en-US" altLang="zh-CN" sz="2400" baseline="-30000" dirty="0" err="1"/>
              <a:t>j</a:t>
            </a:r>
            <a:r>
              <a:rPr lang="zh-CN" altLang="en-US" sz="2400" dirty="0"/>
              <a:t>为</a:t>
            </a:r>
            <a:r>
              <a:rPr lang="en-US" altLang="zh-CN" sz="2400" dirty="0"/>
              <a:t>e</a:t>
            </a:r>
            <a:r>
              <a:rPr lang="en-US" altLang="zh-CN" sz="2400" baseline="-30000" dirty="0"/>
              <a:t>t</a:t>
            </a:r>
            <a:r>
              <a:rPr lang="zh-CN" altLang="en-US" sz="2400" dirty="0"/>
              <a:t>的终点，并称</a:t>
            </a:r>
            <a:r>
              <a:rPr lang="en-US" altLang="zh-CN" sz="2400" dirty="0"/>
              <a:t>v</a:t>
            </a:r>
            <a:r>
              <a:rPr lang="en-US" altLang="zh-CN" sz="2400" baseline="-30000" dirty="0"/>
              <a:t>i</a:t>
            </a:r>
            <a:r>
              <a:rPr lang="zh-CN" altLang="en-US" sz="2400" i="1" dirty="0"/>
              <a:t>邻接到</a:t>
            </a:r>
            <a:r>
              <a:rPr lang="en-US" altLang="zh-CN" sz="2400" dirty="0" err="1"/>
              <a:t>v</a:t>
            </a:r>
            <a:r>
              <a:rPr lang="en-US" altLang="zh-CN" sz="2400" baseline="-30000" dirty="0" err="1"/>
              <a:t>j</a:t>
            </a:r>
            <a:r>
              <a:rPr lang="en-US" altLang="zh-CN" sz="2400" dirty="0" err="1"/>
              <a:t>，v</a:t>
            </a:r>
            <a:r>
              <a:rPr lang="en-US" altLang="zh-CN" sz="2400" baseline="-30000" dirty="0" err="1"/>
              <a:t>j</a:t>
            </a:r>
            <a:r>
              <a:rPr lang="zh-CN" altLang="en-US" sz="2400" i="1" dirty="0"/>
              <a:t>邻接于</a:t>
            </a:r>
            <a:r>
              <a:rPr lang="en-US" altLang="zh-CN" sz="2400" dirty="0"/>
              <a:t>v</a:t>
            </a:r>
            <a:r>
              <a:rPr lang="en-US" altLang="zh-CN" sz="2400" baseline="-30000" dirty="0"/>
              <a:t>i</a:t>
            </a:r>
            <a:endParaRPr lang="en-US" altLang="zh-CN" sz="2400" dirty="0"/>
          </a:p>
          <a:p>
            <a:pPr lvl="2" eaLnBrk="1" hangingPunct="1"/>
            <a:r>
              <a:rPr lang="zh-CN" altLang="en-US" sz="2400" dirty="0"/>
              <a:t>若</a:t>
            </a:r>
            <a:r>
              <a:rPr lang="en-US" altLang="zh-CN" sz="2400" dirty="0" err="1"/>
              <a:t>e</a:t>
            </a:r>
            <a:r>
              <a:rPr lang="en-US" altLang="zh-CN" sz="2400" baseline="-30000" dirty="0" err="1"/>
              <a:t>k</a:t>
            </a:r>
            <a:r>
              <a:rPr lang="zh-CN" altLang="en-US" sz="2400" dirty="0"/>
              <a:t>的终点为</a:t>
            </a:r>
            <a:r>
              <a:rPr lang="en-US" altLang="zh-CN" sz="2400" dirty="0"/>
              <a:t>e</a:t>
            </a:r>
            <a:r>
              <a:rPr lang="en-US" altLang="zh-CN" sz="2400" baseline="-30000" dirty="0"/>
              <a:t>l</a:t>
            </a:r>
            <a:r>
              <a:rPr lang="zh-CN" altLang="en-US" sz="2400" dirty="0"/>
              <a:t>的始点，则称</a:t>
            </a:r>
            <a:r>
              <a:rPr lang="en-US" altLang="zh-CN" sz="2400" dirty="0" err="1">
                <a:solidFill>
                  <a:srgbClr val="FF0000"/>
                </a:solidFill>
              </a:rPr>
              <a:t>e</a:t>
            </a:r>
            <a:r>
              <a:rPr lang="en-US" altLang="zh-CN" sz="2400" baseline="-30000" dirty="0" err="1">
                <a:solidFill>
                  <a:srgbClr val="FF0000"/>
                </a:solidFill>
              </a:rPr>
              <a:t>k</a:t>
            </a:r>
            <a:r>
              <a:rPr lang="zh-CN" altLang="en-US" sz="2400" dirty="0">
                <a:solidFill>
                  <a:srgbClr val="FF0000"/>
                </a:solidFill>
              </a:rPr>
              <a:t>与</a:t>
            </a:r>
            <a:r>
              <a:rPr lang="en-US" altLang="zh-CN" sz="2400" dirty="0">
                <a:solidFill>
                  <a:srgbClr val="FF0000"/>
                </a:solidFill>
              </a:rPr>
              <a:t>e</a:t>
            </a:r>
            <a:r>
              <a:rPr lang="en-US" altLang="zh-CN" sz="2400" baseline="-30000" dirty="0">
                <a:solidFill>
                  <a:srgbClr val="FF0000"/>
                </a:solidFill>
              </a:rPr>
              <a:t>l</a:t>
            </a:r>
            <a:r>
              <a:rPr lang="zh-CN" altLang="en-US" sz="2400" dirty="0">
                <a:solidFill>
                  <a:srgbClr val="FF0000"/>
                </a:solidFill>
              </a:rPr>
              <a:t>相邻。</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例用匈牙利算法求下图的一个最大匹配</a:t>
            </a:r>
          </a:p>
        </p:txBody>
      </p:sp>
      <p:sp>
        <p:nvSpPr>
          <p:cNvPr id="3" name="内容占位符 2"/>
          <p:cNvSpPr>
            <a:spLocks noGrp="1"/>
          </p:cNvSpPr>
          <p:nvPr>
            <p:ph sz="quarter"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2007532" y="1700809"/>
            <a:ext cx="8206007" cy="4070789"/>
          </a:xfrm>
          <a:prstGeom prst="rect">
            <a:avLst/>
          </a:prstGeom>
        </p:spPr>
      </p:pic>
    </p:spTree>
    <p:extLst>
      <p:ext uri="{BB962C8B-B14F-4D97-AF65-F5344CB8AC3E}">
        <p14:creationId xmlns:p14="http://schemas.microsoft.com/office/powerpoint/2010/main" val="342527029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完全匹配的存在条件</a:t>
            </a:r>
          </a:p>
        </p:txBody>
      </p:sp>
      <p:sp>
        <p:nvSpPr>
          <p:cNvPr id="3" name="内容占位符 2"/>
          <p:cNvSpPr>
            <a:spLocks noGrp="1"/>
          </p:cNvSpPr>
          <p:nvPr>
            <p:ph sz="quarter" idx="1"/>
          </p:nvPr>
        </p:nvSpPr>
        <p:spPr/>
        <p:txBody>
          <a:bodyPr/>
          <a:lstStyle/>
          <a:p>
            <a:r>
              <a:rPr lang="zh-CN" altLang="en-US" dirty="0"/>
              <a:t>定义 图</a:t>
            </a:r>
            <a:r>
              <a:rPr lang="en-US" altLang="zh-CN" dirty="0"/>
              <a:t>G = &lt;V</a:t>
            </a:r>
            <a:r>
              <a:rPr lang="zh-CN" altLang="en-US" dirty="0"/>
              <a:t>，</a:t>
            </a:r>
            <a:r>
              <a:rPr lang="en-US" altLang="zh-CN" dirty="0"/>
              <a:t>E&gt;</a:t>
            </a:r>
            <a:r>
              <a:rPr lang="zh-CN" altLang="en-US" dirty="0"/>
              <a:t>的顶点子集</a:t>
            </a:r>
            <a:r>
              <a:rPr lang="en-US" altLang="zh-CN" dirty="0"/>
              <a:t>S</a:t>
            </a:r>
            <a:r>
              <a:rPr lang="en-US" altLang="zh-CN" dirty="0">
                <a:sym typeface="Symbol" panose="05050102010706020507" pitchFamily="18" charset="2"/>
              </a:rPr>
              <a:t></a:t>
            </a:r>
            <a:r>
              <a:rPr lang="en-US" altLang="zh-CN" dirty="0"/>
              <a:t>V</a:t>
            </a:r>
            <a:r>
              <a:rPr lang="zh-CN" altLang="en-US" dirty="0"/>
              <a:t>的相邻顶点集</a:t>
            </a:r>
            <a:r>
              <a:rPr lang="en-US" altLang="zh-CN" dirty="0"/>
              <a:t>N(S)(</a:t>
            </a:r>
            <a:r>
              <a:rPr lang="zh-CN" altLang="en-US" dirty="0"/>
              <a:t>所有与</a:t>
            </a:r>
            <a:r>
              <a:rPr lang="en-US" altLang="zh-CN" dirty="0"/>
              <a:t>S</a:t>
            </a:r>
            <a:r>
              <a:rPr lang="zh-CN" altLang="en-US" dirty="0"/>
              <a:t>中顶点相邻的顶点组成的集合</a:t>
            </a:r>
            <a:r>
              <a:rPr lang="en-US" altLang="zh-CN" dirty="0"/>
              <a:t>):</a:t>
            </a:r>
          </a:p>
          <a:p>
            <a:r>
              <a:rPr lang="en-US" altLang="zh-CN" dirty="0"/>
              <a:t>N(S)={v | </a:t>
            </a:r>
            <a:r>
              <a:rPr lang="en-US" altLang="zh-CN" dirty="0" err="1"/>
              <a:t>v</a:t>
            </a:r>
            <a:r>
              <a:rPr lang="en-US" altLang="zh-CN" dirty="0" err="1">
                <a:sym typeface="Symbol" panose="05050102010706020507" pitchFamily="18" charset="2"/>
              </a:rPr>
              <a:t>V</a:t>
            </a:r>
            <a:r>
              <a:rPr lang="en-US" altLang="zh-CN" dirty="0">
                <a:sym typeface="Symbol" panose="05050102010706020507" pitchFamily="18" charset="2"/>
              </a:rPr>
              <a:t></a:t>
            </a:r>
            <a:r>
              <a:rPr lang="en-US" altLang="zh-CN" dirty="0" err="1">
                <a:sym typeface="Symbol" panose="05050102010706020507" pitchFamily="18" charset="2"/>
              </a:rPr>
              <a:t>ue</a:t>
            </a:r>
            <a:r>
              <a:rPr lang="en-US" altLang="zh-CN" dirty="0">
                <a:sym typeface="Symbol" panose="05050102010706020507" pitchFamily="18" charset="2"/>
              </a:rPr>
              <a:t>(</a:t>
            </a:r>
            <a:r>
              <a:rPr lang="en-US" altLang="zh-CN" dirty="0" err="1">
                <a:sym typeface="Symbol" panose="05050102010706020507" pitchFamily="18" charset="2"/>
              </a:rPr>
              <a:t>uSeEe</a:t>
            </a:r>
            <a:r>
              <a:rPr lang="en-US" altLang="zh-CN" dirty="0">
                <a:sym typeface="Symbol" panose="05050102010706020507" pitchFamily="18" charset="2"/>
              </a:rPr>
              <a:t>=(</a:t>
            </a:r>
            <a:r>
              <a:rPr lang="en-US" altLang="zh-CN" dirty="0" err="1">
                <a:sym typeface="Symbol" panose="05050102010706020507" pitchFamily="18" charset="2"/>
              </a:rPr>
              <a:t>u,v</a:t>
            </a:r>
            <a:r>
              <a:rPr lang="en-US" altLang="zh-CN" dirty="0">
                <a:sym typeface="Symbol" panose="05050102010706020507" pitchFamily="18" charset="2"/>
              </a:rPr>
              <a:t>))}</a:t>
            </a:r>
          </a:p>
          <a:p>
            <a:r>
              <a:rPr lang="zh-CN" altLang="en-US" dirty="0">
                <a:sym typeface="Symbol" panose="05050102010706020507" pitchFamily="18" charset="2"/>
              </a:rPr>
              <a:t>或</a:t>
            </a:r>
            <a:endParaRPr lang="en-US" altLang="zh-CN" dirty="0">
              <a:sym typeface="Symbol" panose="05050102010706020507" pitchFamily="18" charset="2"/>
            </a:endParaRPr>
          </a:p>
          <a:p>
            <a:r>
              <a:rPr lang="en-US" altLang="zh-CN" dirty="0"/>
              <a:t>N(S)={v | </a:t>
            </a:r>
            <a:r>
              <a:rPr lang="en-US" altLang="zh-CN" dirty="0">
                <a:sym typeface="Symbol" panose="05050102010706020507" pitchFamily="18" charset="2"/>
              </a:rPr>
              <a:t></a:t>
            </a:r>
            <a:r>
              <a:rPr lang="en-US" altLang="zh-CN" dirty="0" err="1">
                <a:sym typeface="Symbol" panose="05050102010706020507" pitchFamily="18" charset="2"/>
              </a:rPr>
              <a:t>ue</a:t>
            </a:r>
            <a:r>
              <a:rPr lang="en-US" altLang="zh-CN" dirty="0">
                <a:sym typeface="Symbol" panose="05050102010706020507" pitchFamily="18" charset="2"/>
              </a:rPr>
              <a:t>(</a:t>
            </a:r>
            <a:r>
              <a:rPr lang="en-US" altLang="zh-CN" dirty="0" err="1">
                <a:sym typeface="Symbol" panose="05050102010706020507" pitchFamily="18" charset="2"/>
              </a:rPr>
              <a:t>uSe</a:t>
            </a:r>
            <a:r>
              <a:rPr lang="en-US" altLang="zh-CN" dirty="0">
                <a:sym typeface="Symbol" panose="05050102010706020507" pitchFamily="18" charset="2"/>
              </a:rPr>
              <a:t>=(</a:t>
            </a:r>
            <a:r>
              <a:rPr lang="en-US" altLang="zh-CN" dirty="0" err="1">
                <a:sym typeface="Symbol" panose="05050102010706020507" pitchFamily="18" charset="2"/>
              </a:rPr>
              <a:t>u,v</a:t>
            </a:r>
            <a:r>
              <a:rPr lang="en-US" altLang="zh-CN" dirty="0">
                <a:sym typeface="Symbol" panose="05050102010706020507" pitchFamily="18" charset="2"/>
              </a:rPr>
              <a:t>)}</a:t>
            </a:r>
          </a:p>
        </p:txBody>
      </p:sp>
    </p:spTree>
    <p:extLst>
      <p:ext uri="{BB962C8B-B14F-4D97-AF65-F5344CB8AC3E}">
        <p14:creationId xmlns:p14="http://schemas.microsoft.com/office/powerpoint/2010/main" val="19947545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完全匹配的存在条件</a:t>
            </a:r>
          </a:p>
        </p:txBody>
      </p:sp>
      <p:sp>
        <p:nvSpPr>
          <p:cNvPr id="3" name="内容占位符 2"/>
          <p:cNvSpPr>
            <a:spLocks noGrp="1"/>
          </p:cNvSpPr>
          <p:nvPr>
            <p:ph sz="quarter" idx="1"/>
          </p:nvPr>
        </p:nvSpPr>
        <p:spPr/>
        <p:txBody>
          <a:bodyPr/>
          <a:lstStyle/>
          <a:p>
            <a:r>
              <a:rPr lang="zh-CN" altLang="en-US" dirty="0"/>
              <a:t>霍尔婚姻定理</a:t>
            </a:r>
            <a:r>
              <a:rPr lang="en-US" altLang="zh-CN" dirty="0"/>
              <a:t>:</a:t>
            </a:r>
            <a:r>
              <a:rPr lang="zh-CN" altLang="en-US" dirty="0"/>
              <a:t>带有二部划分</a:t>
            </a:r>
            <a:r>
              <a:rPr lang="en-US" altLang="zh-CN" dirty="0"/>
              <a:t>&lt;V1,V2&gt;</a:t>
            </a:r>
            <a:r>
              <a:rPr lang="zh-CN" altLang="en-US" dirty="0"/>
              <a:t>的二部图</a:t>
            </a:r>
            <a:r>
              <a:rPr lang="en-US" altLang="zh-CN" dirty="0"/>
              <a:t>G=&lt;V,E&gt;</a:t>
            </a:r>
            <a:r>
              <a:rPr lang="zh-CN" altLang="en-US" dirty="0"/>
              <a:t>中有一个从</a:t>
            </a:r>
            <a:r>
              <a:rPr lang="en-US" altLang="zh-CN" dirty="0"/>
              <a:t>V1</a:t>
            </a:r>
            <a:r>
              <a:rPr lang="zh-CN" altLang="en-US" dirty="0"/>
              <a:t>到</a:t>
            </a:r>
            <a:r>
              <a:rPr lang="en-US" altLang="zh-CN" dirty="0"/>
              <a:t>V2</a:t>
            </a:r>
            <a:r>
              <a:rPr lang="zh-CN" altLang="en-US" dirty="0"/>
              <a:t>的完全匹配当且仅当对于</a:t>
            </a:r>
            <a:r>
              <a:rPr lang="en-US" altLang="zh-CN" dirty="0"/>
              <a:t>V1</a:t>
            </a:r>
            <a:r>
              <a:rPr lang="zh-CN" altLang="en-US" dirty="0"/>
              <a:t>的所有子集</a:t>
            </a:r>
            <a:r>
              <a:rPr lang="en-US" altLang="zh-CN" dirty="0"/>
              <a:t>A,</a:t>
            </a:r>
            <a:r>
              <a:rPr lang="zh-CN" altLang="en-US" dirty="0"/>
              <a:t>有</a:t>
            </a:r>
            <a:r>
              <a:rPr lang="en-US" altLang="zh-CN" dirty="0"/>
              <a:t>|N(A)|≥|A|</a:t>
            </a:r>
            <a:r>
              <a:rPr lang="zh-CN" altLang="en-US" dirty="0"/>
              <a:t>。</a:t>
            </a:r>
            <a:endParaRPr lang="en-US" altLang="zh-CN" dirty="0"/>
          </a:p>
        </p:txBody>
      </p:sp>
    </p:spTree>
    <p:extLst>
      <p:ext uri="{BB962C8B-B14F-4D97-AF65-F5344CB8AC3E}">
        <p14:creationId xmlns:p14="http://schemas.microsoft.com/office/powerpoint/2010/main" val="326548424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pPr eaLnBrk="1" hangingPunct="1"/>
            <a:r>
              <a:rPr lang="zh-CN" altLang="en-US">
                <a:solidFill>
                  <a:srgbClr val="000000"/>
                </a:solidFill>
                <a:latin typeface="_GB2312"/>
              </a:rPr>
              <a:t>二部图及判别定理 </a:t>
            </a:r>
          </a:p>
        </p:txBody>
      </p:sp>
      <p:sp>
        <p:nvSpPr>
          <p:cNvPr id="146435" name="Rectangle 3"/>
          <p:cNvSpPr>
            <a:spLocks noGrp="1" noChangeArrowheads="1"/>
          </p:cNvSpPr>
          <p:nvPr>
            <p:ph sz="quarter" idx="1"/>
          </p:nvPr>
        </p:nvSpPr>
        <p:spPr/>
        <p:txBody>
          <a:bodyPr/>
          <a:lstStyle/>
          <a:p>
            <a:pPr eaLnBrk="1" hangingPunct="1"/>
            <a:r>
              <a:rPr lang="zh-CN" altLang="en-US" sz="2800" dirty="0"/>
              <a:t>有许多实际问题可用二部图表示，并且用二部图的性质来研究和解决实际问题</a:t>
            </a:r>
          </a:p>
          <a:p>
            <a:pPr algn="just" eaLnBrk="1" hangingPunct="1"/>
            <a:r>
              <a:rPr lang="zh-CN" altLang="en-US" sz="2800" dirty="0">
                <a:latin typeface="宋体" panose="02010600030101010101" pitchFamily="2" charset="-122"/>
              </a:rPr>
              <a:t>例</a:t>
            </a:r>
            <a:r>
              <a:rPr lang="en-US" altLang="zh-CN" sz="2800" dirty="0">
                <a:latin typeface="宋体" panose="02010600030101010101" pitchFamily="2" charset="-122"/>
              </a:rPr>
              <a:t>:</a:t>
            </a:r>
            <a:r>
              <a:rPr lang="zh-CN" altLang="en-US" sz="2800" dirty="0">
                <a:latin typeface="宋体" panose="02010600030101010101" pitchFamily="2" charset="-122"/>
              </a:rPr>
              <a:t>现有</a:t>
            </a:r>
            <a:r>
              <a:rPr lang="zh-CN" altLang="en-US" sz="2800" dirty="0">
                <a:cs typeface="Times New Roman" panose="02020603050405020304" pitchFamily="18" charset="0"/>
              </a:rPr>
              <a:t>4</a:t>
            </a:r>
            <a:r>
              <a:rPr lang="zh-CN" altLang="en-US" sz="2800" dirty="0">
                <a:latin typeface="宋体" panose="02010600030101010101" pitchFamily="2" charset="-122"/>
              </a:rPr>
              <a:t>名教师</a:t>
            </a:r>
            <a:r>
              <a:rPr lang="en-US" altLang="zh-CN" sz="2800" dirty="0">
                <a:latin typeface="宋体" panose="02010600030101010101" pitchFamily="2" charset="-122"/>
              </a:rPr>
              <a:t>:</a:t>
            </a:r>
            <a:r>
              <a:rPr lang="zh-CN" altLang="en-US" sz="2800" dirty="0">
                <a:latin typeface="宋体" panose="02010600030101010101" pitchFamily="2" charset="-122"/>
              </a:rPr>
              <a:t>张、王、李、赵，要求他们去教</a:t>
            </a:r>
            <a:r>
              <a:rPr lang="zh-CN" altLang="en-US" sz="2800" dirty="0">
                <a:cs typeface="Times New Roman" panose="02020603050405020304" pitchFamily="18" charset="0"/>
              </a:rPr>
              <a:t>4</a:t>
            </a:r>
            <a:r>
              <a:rPr lang="zh-CN" altLang="en-US" sz="2800" dirty="0">
                <a:latin typeface="宋体" panose="02010600030101010101" pitchFamily="2" charset="-122"/>
              </a:rPr>
              <a:t>门课程</a:t>
            </a:r>
            <a:r>
              <a:rPr lang="en-US" altLang="zh-CN" sz="2800" dirty="0">
                <a:latin typeface="宋体" panose="02010600030101010101" pitchFamily="2" charset="-122"/>
              </a:rPr>
              <a:t>:</a:t>
            </a:r>
            <a:r>
              <a:rPr lang="zh-CN" altLang="en-US" sz="2800" dirty="0">
                <a:latin typeface="宋体" panose="02010600030101010101" pitchFamily="2" charset="-122"/>
              </a:rPr>
              <a:t>数学、物理、电工和计算机科学。已知张能教数学和计算机科学；王能教物理和电工；李能教数学、物理和电工；而赵只能教电工。如何安排</a:t>
            </a:r>
            <a:r>
              <a:rPr lang="zh-CN" altLang="en-US" sz="2800" dirty="0">
                <a:solidFill>
                  <a:srgbClr val="FF0000"/>
                </a:solidFill>
                <a:latin typeface="宋体" panose="02010600030101010101" pitchFamily="2" charset="-122"/>
              </a:rPr>
              <a:t>才能使</a:t>
            </a:r>
            <a:r>
              <a:rPr lang="zh-CN" altLang="en-US" sz="2800" dirty="0">
                <a:solidFill>
                  <a:srgbClr val="FF0000"/>
                </a:solidFill>
                <a:cs typeface="Times New Roman" panose="02020603050405020304" pitchFamily="18" charset="0"/>
              </a:rPr>
              <a:t>4</a:t>
            </a:r>
            <a:r>
              <a:rPr lang="zh-CN" altLang="en-US" sz="2800" dirty="0">
                <a:solidFill>
                  <a:srgbClr val="FF0000"/>
                </a:solidFill>
                <a:latin typeface="宋体" panose="02010600030101010101" pitchFamily="2" charset="-122"/>
              </a:rPr>
              <a:t>位教师都能教课，并且每门课都有人教</a:t>
            </a:r>
            <a:r>
              <a:rPr lang="zh-CN" altLang="en-US" sz="2800" dirty="0">
                <a:solidFill>
                  <a:srgbClr val="FF0000"/>
                </a:solidFill>
                <a:cs typeface="Times New Roman" panose="02020603050405020304" pitchFamily="18" charset="0"/>
              </a:rPr>
              <a:t>?</a:t>
            </a:r>
            <a:endParaRPr lang="en-US" altLang="zh-CN" sz="2800" dirty="0">
              <a:solidFill>
                <a:srgbClr val="FF0000"/>
              </a:solidFill>
              <a:cs typeface="Times New Roman" panose="02020603050405020304" pitchFamily="18" charset="0"/>
            </a:endParaRPr>
          </a:p>
          <a:p>
            <a:pPr algn="just"/>
            <a:r>
              <a:rPr lang="zh-CN" altLang="en-US" sz="2800" dirty="0">
                <a:solidFill>
                  <a:srgbClr val="FF0000"/>
                </a:solidFill>
                <a:cs typeface="Times New Roman" panose="02020603050405020304" pitchFamily="18" charset="0"/>
              </a:rPr>
              <a:t>最大匹配问题</a:t>
            </a:r>
            <a:r>
              <a:rPr lang="en-US" altLang="zh-CN" sz="2800" dirty="0">
                <a:solidFill>
                  <a:srgbClr val="FF0000"/>
                </a:solidFill>
                <a:cs typeface="Times New Roman" panose="02020603050405020304" pitchFamily="18" charset="0"/>
              </a:rPr>
              <a:t>:</a:t>
            </a:r>
            <a:r>
              <a:rPr lang="zh-CN" altLang="en-US" sz="2800" dirty="0">
                <a:solidFill>
                  <a:srgbClr val="FF0000"/>
                </a:solidFill>
                <a:cs typeface="Times New Roman" panose="02020603050405020304" pitchFamily="18" charset="0"/>
              </a:rPr>
              <a:t>使尽可能多的人有工作干，尽可能多的工作有人干。 </a:t>
            </a:r>
          </a:p>
        </p:txBody>
      </p:sp>
    </p:spTree>
    <p:extLst>
      <p:ext uri="{BB962C8B-B14F-4D97-AF65-F5344CB8AC3E}">
        <p14:creationId xmlns:p14="http://schemas.microsoft.com/office/powerpoint/2010/main" val="275021455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pPr eaLnBrk="1" hangingPunct="1"/>
            <a:r>
              <a:rPr lang="zh-CN" altLang="en-US">
                <a:solidFill>
                  <a:srgbClr val="000000"/>
                </a:solidFill>
                <a:latin typeface="_GB2312"/>
              </a:rPr>
              <a:t>二部图及判别定理</a:t>
            </a:r>
          </a:p>
        </p:txBody>
      </p:sp>
      <p:sp>
        <p:nvSpPr>
          <p:cNvPr id="148483" name="Rectangle 3"/>
          <p:cNvSpPr>
            <a:spLocks noGrp="1" noChangeArrowheads="1"/>
          </p:cNvSpPr>
          <p:nvPr>
            <p:ph sz="quarter" idx="1"/>
          </p:nvPr>
        </p:nvSpPr>
        <p:spPr/>
        <p:txBody>
          <a:bodyPr/>
          <a:lstStyle/>
          <a:p>
            <a:pPr algn="just" eaLnBrk="1" hangingPunct="1"/>
            <a:r>
              <a:rPr lang="zh-CN" altLang="en-US" dirty="0">
                <a:latin typeface="宋体" panose="02010600030101010101" pitchFamily="2" charset="-122"/>
              </a:rPr>
              <a:t>解</a:t>
            </a:r>
            <a:r>
              <a:rPr lang="en-US" altLang="zh-CN" dirty="0">
                <a:latin typeface="宋体" panose="02010600030101010101" pitchFamily="2" charset="-122"/>
              </a:rPr>
              <a:t>:</a:t>
            </a:r>
            <a:r>
              <a:rPr lang="zh-CN" altLang="en-US" dirty="0">
                <a:latin typeface="宋体" panose="02010600030101010101" pitchFamily="2" charset="-122"/>
              </a:rPr>
              <a:t>设</a:t>
            </a:r>
            <a:r>
              <a:rPr lang="en-US" altLang="zh-CN" i="1" dirty="0">
                <a:cs typeface="Times New Roman" panose="02020603050405020304" pitchFamily="18" charset="0"/>
              </a:rPr>
              <a:t>V</a:t>
            </a:r>
            <a:r>
              <a:rPr lang="en-US" altLang="zh-CN" i="1" baseline="-30000" dirty="0">
                <a:cs typeface="Times New Roman" panose="02020603050405020304" pitchFamily="18" charset="0"/>
              </a:rPr>
              <a:t>1</a:t>
            </a:r>
            <a:r>
              <a:rPr lang="en-US" altLang="zh-CN" dirty="0">
                <a:cs typeface="Times New Roman" panose="02020603050405020304" pitchFamily="18" charset="0"/>
              </a:rPr>
              <a:t>={</a:t>
            </a:r>
            <a:r>
              <a:rPr lang="zh-CN" altLang="en-US" dirty="0">
                <a:latin typeface="宋体" panose="02010600030101010101" pitchFamily="2" charset="-122"/>
              </a:rPr>
              <a:t>张、王、李、赵</a:t>
            </a:r>
            <a:r>
              <a:rPr lang="zh-CN" altLang="en-US" dirty="0">
                <a:cs typeface="Times New Roman" panose="02020603050405020304" pitchFamily="18" charset="0"/>
              </a:rPr>
              <a:t>}</a:t>
            </a:r>
            <a:r>
              <a:rPr lang="zh-CN" altLang="en-US" dirty="0">
                <a:latin typeface="宋体" panose="02010600030101010101" pitchFamily="2" charset="-122"/>
              </a:rPr>
              <a:t>，</a:t>
            </a:r>
            <a:r>
              <a:rPr lang="en-US" altLang="zh-CN" i="1" dirty="0">
                <a:cs typeface="Times New Roman" panose="02020603050405020304" pitchFamily="18" charset="0"/>
              </a:rPr>
              <a:t>V</a:t>
            </a:r>
            <a:r>
              <a:rPr lang="en-US" altLang="zh-CN" i="1" baseline="-30000" dirty="0">
                <a:cs typeface="Times New Roman" panose="02020603050405020304" pitchFamily="18" charset="0"/>
              </a:rPr>
              <a:t>2</a:t>
            </a:r>
            <a:r>
              <a:rPr lang="en-US" altLang="zh-CN" dirty="0">
                <a:cs typeface="Times New Roman" panose="02020603050405020304" pitchFamily="18" charset="0"/>
              </a:rPr>
              <a:t>={</a:t>
            </a:r>
            <a:r>
              <a:rPr lang="zh-CN" altLang="en-US" dirty="0">
                <a:latin typeface="宋体" panose="02010600030101010101" pitchFamily="2" charset="-122"/>
              </a:rPr>
              <a:t>物理、数学、计算机、电工</a:t>
            </a:r>
            <a:r>
              <a:rPr lang="zh-CN" altLang="en-US" dirty="0">
                <a:cs typeface="Times New Roman" panose="02020603050405020304" pitchFamily="18" charset="0"/>
              </a:rPr>
              <a:t>}</a:t>
            </a:r>
            <a:r>
              <a:rPr lang="zh-CN" altLang="en-US" dirty="0">
                <a:latin typeface="宋体" panose="02010600030101010101" pitchFamily="2" charset="-122"/>
              </a:rPr>
              <a:t>。某人能教某课程就在相应的结点之间连边，做二部图如图所示。</a:t>
            </a:r>
            <a:endParaRPr lang="en-US" altLang="zh-CN" dirty="0">
              <a:latin typeface="宋体" panose="02010600030101010101" pitchFamily="2" charset="-122"/>
            </a:endParaRPr>
          </a:p>
          <a:p>
            <a:pPr algn="just"/>
            <a:r>
              <a:rPr lang="zh-CN" altLang="en-US" dirty="0"/>
              <a:t>匈牙利算法求解。此图比较简单，可直接观察。</a:t>
            </a:r>
            <a:endParaRPr lang="en-US" altLang="zh-CN" dirty="0"/>
          </a:p>
          <a:p>
            <a:pPr algn="just" eaLnBrk="1" hangingPunct="1"/>
            <a:r>
              <a:rPr lang="zh-CN" altLang="en-US" dirty="0"/>
              <a:t>粗线表示是的一种可行安排</a:t>
            </a:r>
          </a:p>
          <a:p>
            <a:pPr algn="just" eaLnBrk="1" hangingPunct="1"/>
            <a:endParaRPr lang="zh-CN" altLang="en-US" dirty="0"/>
          </a:p>
        </p:txBody>
      </p:sp>
      <p:pic>
        <p:nvPicPr>
          <p:cNvPr id="148484" name="Picture 5" descr="image2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0057" y="4077073"/>
            <a:ext cx="3922415" cy="218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8512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84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84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848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83" grpId="0" build="p"/>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a:t>
            </a:r>
          </a:p>
        </p:txBody>
      </p:sp>
      <p:sp>
        <p:nvSpPr>
          <p:cNvPr id="3" name="内容占位符 2"/>
          <p:cNvSpPr>
            <a:spLocks noGrp="1"/>
          </p:cNvSpPr>
          <p:nvPr>
            <p:ph sz="quarter" idx="1"/>
          </p:nvPr>
        </p:nvSpPr>
        <p:spPr/>
        <p:txBody>
          <a:bodyPr/>
          <a:lstStyle/>
          <a:p>
            <a:r>
              <a:rPr lang="zh-CN" altLang="en-US" sz="2400" dirty="0"/>
              <a:t>有六位未婚女子</a:t>
            </a:r>
            <a:r>
              <a:rPr lang="en-US" altLang="zh-CN" sz="2400" dirty="0"/>
              <a:t>,L1, L2, L3, L4, L5, L6</a:t>
            </a:r>
            <a:r>
              <a:rPr lang="zh-CN" altLang="en-US" sz="2400" dirty="0"/>
              <a:t>和六位未婚男子</a:t>
            </a:r>
            <a:r>
              <a:rPr lang="en-US" altLang="zh-CN" sz="2400" dirty="0"/>
              <a:t>,G1, G2, G3, G4, G5, G6</a:t>
            </a:r>
          </a:p>
          <a:p>
            <a:r>
              <a:rPr lang="zh-CN" altLang="en-US" sz="2400" dirty="0"/>
              <a:t>六位女子分别对下列集合的男子中意</a:t>
            </a:r>
            <a:r>
              <a:rPr lang="en-US" altLang="zh-CN" sz="2400" dirty="0"/>
              <a:t>:</a:t>
            </a:r>
            <a:endParaRPr lang="zh-CN" altLang="en-US" sz="2400" dirty="0"/>
          </a:p>
          <a:p>
            <a:pPr lvl="1"/>
            <a:r>
              <a:rPr lang="en-US" altLang="zh-CN" sz="2100" dirty="0"/>
              <a:t>L1: {G1,G2,G4}      L2:{G3,G5}        L3:</a:t>
            </a:r>
            <a:r>
              <a:rPr lang="zh-CN" altLang="en-US" sz="2100" dirty="0"/>
              <a:t> </a:t>
            </a:r>
            <a:r>
              <a:rPr lang="en-US" altLang="zh-CN" sz="2100" dirty="0"/>
              <a:t>{G1,G2,G4}      </a:t>
            </a:r>
          </a:p>
          <a:p>
            <a:pPr lvl="1"/>
            <a:r>
              <a:rPr lang="en-US" altLang="zh-CN" sz="2100" dirty="0"/>
              <a:t>L4:</a:t>
            </a:r>
            <a:r>
              <a:rPr lang="zh-CN" altLang="en-US" sz="2100" dirty="0"/>
              <a:t> </a:t>
            </a:r>
            <a:r>
              <a:rPr lang="en-US" altLang="zh-CN" sz="2100" dirty="0"/>
              <a:t>{G2,G5,G6}      L5: {G3,G6}       L6 : {G2,G5,G6 }</a:t>
            </a:r>
          </a:p>
          <a:p>
            <a:r>
              <a:rPr lang="zh-CN" altLang="en-US" sz="2400" dirty="0"/>
              <a:t>六位男子分别对下列集合的女子中意</a:t>
            </a:r>
            <a:r>
              <a:rPr lang="en-US" altLang="zh-CN" sz="2400" dirty="0"/>
              <a:t>:</a:t>
            </a:r>
            <a:endParaRPr lang="zh-CN" altLang="en-US" sz="2400" dirty="0"/>
          </a:p>
          <a:p>
            <a:pPr lvl="1"/>
            <a:r>
              <a:rPr lang="en-US" altLang="zh-CN" sz="2100" dirty="0"/>
              <a:t>G1:{L1,L3, L6 }    G2 :{L2 , L4 , L6}    G3: {L2,L5}   </a:t>
            </a:r>
          </a:p>
          <a:p>
            <a:pPr lvl="1"/>
            <a:r>
              <a:rPr lang="en-US" altLang="zh-CN" sz="2100" dirty="0"/>
              <a:t>G4</a:t>
            </a:r>
            <a:r>
              <a:rPr lang="zh-CN" altLang="en-US" sz="2100" dirty="0"/>
              <a:t> </a:t>
            </a:r>
            <a:r>
              <a:rPr lang="en-US" altLang="zh-CN" sz="2100" dirty="0"/>
              <a:t>:{L1,L3}         G5: {L2,L6}             G6 : {L3,L4,L5 }</a:t>
            </a:r>
          </a:p>
          <a:p>
            <a:r>
              <a:rPr lang="zh-CN" altLang="en-US" sz="2400" dirty="0"/>
              <a:t>求一个完全匹配</a:t>
            </a:r>
            <a:r>
              <a:rPr lang="en-US" altLang="zh-CN" sz="2400" dirty="0"/>
              <a:t>(</a:t>
            </a:r>
            <a:r>
              <a:rPr lang="zh-CN" altLang="en-US" sz="2400" dirty="0"/>
              <a:t>非诚勿扰</a:t>
            </a:r>
            <a:r>
              <a:rPr lang="en-US" altLang="zh-CN" sz="2400" dirty="0"/>
              <a:t>(^V^)).</a:t>
            </a:r>
            <a:r>
              <a:rPr lang="zh-CN" altLang="en-US" sz="2400" dirty="0"/>
              <a:t>作图的时候使用不同的线区分匹配边与非匹配边，如颜色、粗细等。</a:t>
            </a:r>
            <a:endParaRPr lang="en-US" altLang="zh-CN" sz="2400" dirty="0"/>
          </a:p>
        </p:txBody>
      </p:sp>
    </p:spTree>
    <p:extLst>
      <p:ext uri="{BB962C8B-B14F-4D97-AF65-F5344CB8AC3E}">
        <p14:creationId xmlns:p14="http://schemas.microsoft.com/office/powerpoint/2010/main" val="19191553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p:cNvGrpSpPr/>
          <p:nvPr/>
        </p:nvGrpSpPr>
        <p:grpSpPr>
          <a:xfrm>
            <a:off x="3719736" y="1412776"/>
            <a:ext cx="5112568" cy="2160240"/>
            <a:chOff x="2195736" y="1412776"/>
            <a:chExt cx="5112568" cy="2160240"/>
          </a:xfrm>
        </p:grpSpPr>
        <mc:AlternateContent xmlns:mc="http://schemas.openxmlformats.org/markup-compatibility/2006" xmlns:a14="http://schemas.microsoft.com/office/drawing/2010/main">
          <mc:Choice Requires="a14">
            <p:sp>
              <p:nvSpPr>
                <p:cNvPr id="3" name="椭圆 2"/>
                <p:cNvSpPr/>
                <p:nvPr/>
              </p:nvSpPr>
              <p:spPr>
                <a:xfrm>
                  <a:off x="2195736" y="1412776"/>
                  <a:ext cx="576064" cy="57606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𝐿</m:t>
                            </m:r>
                          </m:e>
                          <m:sub>
                            <m:r>
                              <a:rPr lang="en-US" altLang="zh-CN" sz="2400" i="1">
                                <a:solidFill>
                                  <a:schemeClr val="tx1"/>
                                </a:solidFill>
                                <a:latin typeface="Cambria Math" panose="02040503050406030204" pitchFamily="18" charset="0"/>
                              </a:rPr>
                              <m:t>1</m:t>
                            </m:r>
                          </m:sub>
                        </m:sSub>
                      </m:oMath>
                    </m:oMathPara>
                  </a14:m>
                  <a:endParaRPr lang="zh-CN" altLang="en-US" sz="2400" dirty="0">
                    <a:solidFill>
                      <a:schemeClr val="tx1"/>
                    </a:solidFill>
                    <a:latin typeface="宋体" panose="02010600030101010101" pitchFamily="2" charset="-122"/>
                    <a:ea typeface="宋体" panose="02010600030101010101" pitchFamily="2" charset="-122"/>
                  </a:endParaRPr>
                </a:p>
              </p:txBody>
            </p:sp>
          </mc:Choice>
          <mc:Fallback xmlns="">
            <p:sp>
              <p:nvSpPr>
                <p:cNvPr id="3" name="椭圆 2"/>
                <p:cNvSpPr>
                  <a:spLocks noRot="1" noChangeAspect="1" noMove="1" noResize="1" noEditPoints="1" noAdjustHandles="1" noChangeArrowheads="1" noChangeShapeType="1" noTextEdit="1"/>
                </p:cNvSpPr>
                <p:nvPr/>
              </p:nvSpPr>
              <p:spPr>
                <a:xfrm>
                  <a:off x="2195736" y="1412776"/>
                  <a:ext cx="576064" cy="576064"/>
                </a:xfrm>
                <a:prstGeom prst="ellipse">
                  <a:avLst/>
                </a:prstGeom>
                <a:blipFill>
                  <a:blip r:embed="rId2"/>
                  <a:stretch>
                    <a:fillRect l="-5000"/>
                  </a:stretch>
                </a:blipFill>
                <a:ln w="3175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椭圆 4"/>
                <p:cNvSpPr/>
                <p:nvPr/>
              </p:nvSpPr>
              <p:spPr>
                <a:xfrm>
                  <a:off x="6732240" y="1412776"/>
                  <a:ext cx="576064" cy="57606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𝐿</m:t>
                            </m:r>
                          </m:e>
                          <m:sub>
                            <m:r>
                              <a:rPr lang="en-US" altLang="zh-CN" sz="2400" i="1">
                                <a:solidFill>
                                  <a:schemeClr val="tx1"/>
                                </a:solidFill>
                                <a:latin typeface="Cambria Math" panose="02040503050406030204" pitchFamily="18" charset="0"/>
                              </a:rPr>
                              <m:t>6</m:t>
                            </m:r>
                          </m:sub>
                        </m:sSub>
                      </m:oMath>
                    </m:oMathPara>
                  </a14:m>
                  <a:endParaRPr lang="zh-CN" altLang="en-US" sz="2400" dirty="0">
                    <a:solidFill>
                      <a:schemeClr val="tx1"/>
                    </a:solidFill>
                    <a:latin typeface="宋体" panose="02010600030101010101" pitchFamily="2" charset="-122"/>
                    <a:ea typeface="宋体" panose="02010600030101010101" pitchFamily="2" charset="-122"/>
                  </a:endParaRPr>
                </a:p>
              </p:txBody>
            </p:sp>
          </mc:Choice>
          <mc:Fallback xmlns="">
            <p:sp>
              <p:nvSpPr>
                <p:cNvPr id="5" name="椭圆 4"/>
                <p:cNvSpPr>
                  <a:spLocks noRot="1" noChangeAspect="1" noMove="1" noResize="1" noEditPoints="1" noAdjustHandles="1" noChangeArrowheads="1" noChangeShapeType="1" noTextEdit="1"/>
                </p:cNvSpPr>
                <p:nvPr/>
              </p:nvSpPr>
              <p:spPr>
                <a:xfrm>
                  <a:off x="6732240" y="1412776"/>
                  <a:ext cx="576064" cy="576064"/>
                </a:xfrm>
                <a:prstGeom prst="ellipse">
                  <a:avLst/>
                </a:prstGeom>
                <a:blipFill>
                  <a:blip r:embed="rId3"/>
                  <a:stretch>
                    <a:fillRect l="-5000"/>
                  </a:stretch>
                </a:blipFill>
                <a:ln w="3175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椭圆 5"/>
                <p:cNvSpPr/>
                <p:nvPr/>
              </p:nvSpPr>
              <p:spPr>
                <a:xfrm>
                  <a:off x="3103037" y="1412776"/>
                  <a:ext cx="576064" cy="57606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𝐿</m:t>
                            </m:r>
                          </m:e>
                          <m:sub>
                            <m:r>
                              <a:rPr lang="en-US" altLang="zh-CN" sz="2400" i="1">
                                <a:solidFill>
                                  <a:schemeClr val="tx1"/>
                                </a:solidFill>
                                <a:latin typeface="Cambria Math" panose="02040503050406030204" pitchFamily="18" charset="0"/>
                              </a:rPr>
                              <m:t>2</m:t>
                            </m:r>
                          </m:sub>
                        </m:sSub>
                      </m:oMath>
                    </m:oMathPara>
                  </a14:m>
                  <a:endParaRPr lang="zh-CN" altLang="en-US" sz="2400" dirty="0">
                    <a:solidFill>
                      <a:schemeClr val="tx1"/>
                    </a:solidFill>
                    <a:latin typeface="宋体" panose="02010600030101010101" pitchFamily="2" charset="-122"/>
                    <a:ea typeface="宋体" panose="02010600030101010101" pitchFamily="2" charset="-122"/>
                  </a:endParaRPr>
                </a:p>
              </p:txBody>
            </p:sp>
          </mc:Choice>
          <mc:Fallback xmlns="">
            <p:sp>
              <p:nvSpPr>
                <p:cNvPr id="6" name="椭圆 5"/>
                <p:cNvSpPr>
                  <a:spLocks noRot="1" noChangeAspect="1" noMove="1" noResize="1" noEditPoints="1" noAdjustHandles="1" noChangeArrowheads="1" noChangeShapeType="1" noTextEdit="1"/>
                </p:cNvSpPr>
                <p:nvPr/>
              </p:nvSpPr>
              <p:spPr>
                <a:xfrm>
                  <a:off x="3103037" y="1412776"/>
                  <a:ext cx="576064" cy="576064"/>
                </a:xfrm>
                <a:prstGeom prst="ellipse">
                  <a:avLst/>
                </a:prstGeom>
                <a:blipFill>
                  <a:blip r:embed="rId4"/>
                  <a:stretch>
                    <a:fillRect l="-6000"/>
                  </a:stretch>
                </a:blipFill>
                <a:ln w="3175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椭圆 6"/>
                <p:cNvSpPr/>
                <p:nvPr/>
              </p:nvSpPr>
              <p:spPr>
                <a:xfrm>
                  <a:off x="4010338" y="1412776"/>
                  <a:ext cx="576064" cy="57606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𝐿</m:t>
                            </m:r>
                          </m:e>
                          <m:sub>
                            <m:r>
                              <a:rPr lang="en-US" altLang="zh-CN" sz="2400" i="1">
                                <a:solidFill>
                                  <a:schemeClr val="tx1"/>
                                </a:solidFill>
                                <a:latin typeface="Cambria Math" panose="02040503050406030204" pitchFamily="18" charset="0"/>
                              </a:rPr>
                              <m:t>3</m:t>
                            </m:r>
                          </m:sub>
                        </m:sSub>
                      </m:oMath>
                    </m:oMathPara>
                  </a14:m>
                  <a:endParaRPr lang="zh-CN" altLang="en-US" sz="2400" dirty="0">
                    <a:solidFill>
                      <a:schemeClr val="tx1"/>
                    </a:solidFill>
                    <a:latin typeface="宋体" panose="02010600030101010101" pitchFamily="2" charset="-122"/>
                    <a:ea typeface="宋体" panose="02010600030101010101" pitchFamily="2" charset="-122"/>
                  </a:endParaRPr>
                </a:p>
              </p:txBody>
            </p:sp>
          </mc:Choice>
          <mc:Fallback xmlns="">
            <p:sp>
              <p:nvSpPr>
                <p:cNvPr id="7" name="椭圆 6"/>
                <p:cNvSpPr>
                  <a:spLocks noRot="1" noChangeAspect="1" noMove="1" noResize="1" noEditPoints="1" noAdjustHandles="1" noChangeArrowheads="1" noChangeShapeType="1" noTextEdit="1"/>
                </p:cNvSpPr>
                <p:nvPr/>
              </p:nvSpPr>
              <p:spPr>
                <a:xfrm>
                  <a:off x="4010338" y="1412776"/>
                  <a:ext cx="576064" cy="576064"/>
                </a:xfrm>
                <a:prstGeom prst="ellipse">
                  <a:avLst/>
                </a:prstGeom>
                <a:blipFill>
                  <a:blip r:embed="rId5"/>
                  <a:stretch>
                    <a:fillRect l="-6061"/>
                  </a:stretch>
                </a:blipFill>
                <a:ln w="3175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椭圆 7"/>
                <p:cNvSpPr/>
                <p:nvPr/>
              </p:nvSpPr>
              <p:spPr>
                <a:xfrm>
                  <a:off x="4917639" y="1412776"/>
                  <a:ext cx="576064" cy="57606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𝐿</m:t>
                            </m:r>
                          </m:e>
                          <m:sub>
                            <m:r>
                              <a:rPr lang="en-US" altLang="zh-CN" sz="2400" i="1">
                                <a:solidFill>
                                  <a:schemeClr val="tx1"/>
                                </a:solidFill>
                                <a:latin typeface="Cambria Math" panose="02040503050406030204" pitchFamily="18" charset="0"/>
                              </a:rPr>
                              <m:t>4</m:t>
                            </m:r>
                          </m:sub>
                        </m:sSub>
                      </m:oMath>
                    </m:oMathPara>
                  </a14:m>
                  <a:endParaRPr lang="zh-CN" altLang="en-US" sz="2400" dirty="0">
                    <a:solidFill>
                      <a:schemeClr val="tx1"/>
                    </a:solidFill>
                    <a:latin typeface="宋体" panose="02010600030101010101" pitchFamily="2" charset="-122"/>
                    <a:ea typeface="宋体" panose="02010600030101010101" pitchFamily="2" charset="-122"/>
                  </a:endParaRPr>
                </a:p>
              </p:txBody>
            </p:sp>
          </mc:Choice>
          <mc:Fallback xmlns="">
            <p:sp>
              <p:nvSpPr>
                <p:cNvPr id="8" name="椭圆 7"/>
                <p:cNvSpPr>
                  <a:spLocks noRot="1" noChangeAspect="1" noMove="1" noResize="1" noEditPoints="1" noAdjustHandles="1" noChangeArrowheads="1" noChangeShapeType="1" noTextEdit="1"/>
                </p:cNvSpPr>
                <p:nvPr/>
              </p:nvSpPr>
              <p:spPr>
                <a:xfrm>
                  <a:off x="4917639" y="1412776"/>
                  <a:ext cx="576064" cy="576064"/>
                </a:xfrm>
                <a:prstGeom prst="ellipse">
                  <a:avLst/>
                </a:prstGeom>
                <a:blipFill>
                  <a:blip r:embed="rId6"/>
                  <a:stretch>
                    <a:fillRect l="-6061"/>
                  </a:stretch>
                </a:blipFill>
                <a:ln w="3175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椭圆 8"/>
                <p:cNvSpPr/>
                <p:nvPr/>
              </p:nvSpPr>
              <p:spPr>
                <a:xfrm>
                  <a:off x="5824940" y="1412776"/>
                  <a:ext cx="576064" cy="57606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𝐿</m:t>
                            </m:r>
                          </m:e>
                          <m:sub>
                            <m:r>
                              <a:rPr lang="en-US" altLang="zh-CN" sz="2400" i="1">
                                <a:solidFill>
                                  <a:schemeClr val="tx1"/>
                                </a:solidFill>
                                <a:latin typeface="Cambria Math" panose="02040503050406030204" pitchFamily="18" charset="0"/>
                              </a:rPr>
                              <m:t>5</m:t>
                            </m:r>
                          </m:sub>
                        </m:sSub>
                      </m:oMath>
                    </m:oMathPara>
                  </a14:m>
                  <a:endParaRPr lang="zh-CN" altLang="en-US" sz="2400" dirty="0">
                    <a:solidFill>
                      <a:schemeClr val="tx1"/>
                    </a:solidFill>
                    <a:latin typeface="宋体" panose="02010600030101010101" pitchFamily="2" charset="-122"/>
                    <a:ea typeface="宋体" panose="02010600030101010101" pitchFamily="2" charset="-122"/>
                  </a:endParaRPr>
                </a:p>
              </p:txBody>
            </p:sp>
          </mc:Choice>
          <mc:Fallback xmlns="">
            <p:sp>
              <p:nvSpPr>
                <p:cNvPr id="9" name="椭圆 8"/>
                <p:cNvSpPr>
                  <a:spLocks noRot="1" noChangeAspect="1" noMove="1" noResize="1" noEditPoints="1" noAdjustHandles="1" noChangeArrowheads="1" noChangeShapeType="1" noTextEdit="1"/>
                </p:cNvSpPr>
                <p:nvPr/>
              </p:nvSpPr>
              <p:spPr>
                <a:xfrm>
                  <a:off x="5824940" y="1412776"/>
                  <a:ext cx="576064" cy="576064"/>
                </a:xfrm>
                <a:prstGeom prst="ellipse">
                  <a:avLst/>
                </a:prstGeom>
                <a:blipFill>
                  <a:blip r:embed="rId7"/>
                  <a:stretch>
                    <a:fillRect l="-6061"/>
                  </a:stretch>
                </a:blipFill>
                <a:ln w="3175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椭圆 9"/>
                <p:cNvSpPr/>
                <p:nvPr/>
              </p:nvSpPr>
              <p:spPr>
                <a:xfrm>
                  <a:off x="2195736" y="2996952"/>
                  <a:ext cx="576064" cy="57606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𝐺</m:t>
                            </m:r>
                          </m:e>
                          <m:sub>
                            <m:r>
                              <a:rPr lang="en-US" altLang="zh-CN" sz="2400" i="1">
                                <a:solidFill>
                                  <a:schemeClr val="tx1"/>
                                </a:solidFill>
                                <a:latin typeface="Cambria Math" panose="02040503050406030204" pitchFamily="18" charset="0"/>
                              </a:rPr>
                              <m:t>1</m:t>
                            </m:r>
                          </m:sub>
                        </m:sSub>
                      </m:oMath>
                    </m:oMathPara>
                  </a14:m>
                  <a:endParaRPr lang="zh-CN" altLang="en-US" sz="2400" dirty="0">
                    <a:solidFill>
                      <a:schemeClr val="tx1"/>
                    </a:solidFill>
                    <a:latin typeface="宋体" panose="02010600030101010101" pitchFamily="2" charset="-122"/>
                    <a:ea typeface="宋体" panose="02010600030101010101" pitchFamily="2" charset="-122"/>
                  </a:endParaRPr>
                </a:p>
              </p:txBody>
            </p:sp>
          </mc:Choice>
          <mc:Fallback xmlns="">
            <p:sp>
              <p:nvSpPr>
                <p:cNvPr id="10" name="椭圆 9"/>
                <p:cNvSpPr>
                  <a:spLocks noRot="1" noChangeAspect="1" noMove="1" noResize="1" noEditPoints="1" noAdjustHandles="1" noChangeArrowheads="1" noChangeShapeType="1" noTextEdit="1"/>
                </p:cNvSpPr>
                <p:nvPr/>
              </p:nvSpPr>
              <p:spPr>
                <a:xfrm>
                  <a:off x="2195736" y="2996952"/>
                  <a:ext cx="576064" cy="576064"/>
                </a:xfrm>
                <a:prstGeom prst="ellipse">
                  <a:avLst/>
                </a:prstGeom>
                <a:blipFill>
                  <a:blip r:embed="rId8"/>
                  <a:stretch>
                    <a:fillRect l="-7000"/>
                  </a:stretch>
                </a:blipFill>
                <a:ln w="3175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椭圆 10"/>
                <p:cNvSpPr/>
                <p:nvPr/>
              </p:nvSpPr>
              <p:spPr>
                <a:xfrm>
                  <a:off x="6732240" y="2996952"/>
                  <a:ext cx="576064" cy="57606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𝐺</m:t>
                            </m:r>
                          </m:e>
                          <m:sub>
                            <m:r>
                              <a:rPr lang="en-US" altLang="zh-CN" sz="2400" i="1">
                                <a:solidFill>
                                  <a:schemeClr val="tx1"/>
                                </a:solidFill>
                                <a:latin typeface="Cambria Math" panose="02040503050406030204" pitchFamily="18" charset="0"/>
                              </a:rPr>
                              <m:t>6</m:t>
                            </m:r>
                          </m:sub>
                        </m:sSub>
                      </m:oMath>
                    </m:oMathPara>
                  </a14:m>
                  <a:endParaRPr lang="zh-CN" altLang="en-US" sz="2400" dirty="0">
                    <a:solidFill>
                      <a:schemeClr val="tx1"/>
                    </a:solidFill>
                    <a:latin typeface="宋体" panose="02010600030101010101" pitchFamily="2" charset="-122"/>
                    <a:ea typeface="宋体" panose="02010600030101010101" pitchFamily="2" charset="-122"/>
                  </a:endParaRPr>
                </a:p>
              </p:txBody>
            </p:sp>
          </mc:Choice>
          <mc:Fallback xmlns="">
            <p:sp>
              <p:nvSpPr>
                <p:cNvPr id="11" name="椭圆 10"/>
                <p:cNvSpPr>
                  <a:spLocks noRot="1" noChangeAspect="1" noMove="1" noResize="1" noEditPoints="1" noAdjustHandles="1" noChangeArrowheads="1" noChangeShapeType="1" noTextEdit="1"/>
                </p:cNvSpPr>
                <p:nvPr/>
              </p:nvSpPr>
              <p:spPr>
                <a:xfrm>
                  <a:off x="6732240" y="2996952"/>
                  <a:ext cx="576064" cy="576064"/>
                </a:xfrm>
                <a:prstGeom prst="ellipse">
                  <a:avLst/>
                </a:prstGeom>
                <a:blipFill>
                  <a:blip r:embed="rId9"/>
                  <a:stretch>
                    <a:fillRect l="-7000"/>
                  </a:stretch>
                </a:blipFill>
                <a:ln w="3175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椭圆 11"/>
                <p:cNvSpPr/>
                <p:nvPr/>
              </p:nvSpPr>
              <p:spPr>
                <a:xfrm>
                  <a:off x="3103037" y="2996952"/>
                  <a:ext cx="576064" cy="57606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𝐺</m:t>
                            </m:r>
                          </m:e>
                          <m:sub>
                            <m:r>
                              <a:rPr lang="en-US" altLang="zh-CN" sz="2400" i="1">
                                <a:solidFill>
                                  <a:schemeClr val="tx1"/>
                                </a:solidFill>
                                <a:latin typeface="Cambria Math" panose="02040503050406030204" pitchFamily="18" charset="0"/>
                              </a:rPr>
                              <m:t>2</m:t>
                            </m:r>
                          </m:sub>
                        </m:sSub>
                      </m:oMath>
                    </m:oMathPara>
                  </a14:m>
                  <a:endParaRPr lang="zh-CN" altLang="en-US" sz="2400" dirty="0">
                    <a:solidFill>
                      <a:schemeClr val="tx1"/>
                    </a:solidFill>
                    <a:latin typeface="宋体" panose="02010600030101010101" pitchFamily="2" charset="-122"/>
                    <a:ea typeface="宋体" panose="02010600030101010101" pitchFamily="2" charset="-122"/>
                  </a:endParaRPr>
                </a:p>
              </p:txBody>
            </p:sp>
          </mc:Choice>
          <mc:Fallback xmlns="">
            <p:sp>
              <p:nvSpPr>
                <p:cNvPr id="12" name="椭圆 11"/>
                <p:cNvSpPr>
                  <a:spLocks noRot="1" noChangeAspect="1" noMove="1" noResize="1" noEditPoints="1" noAdjustHandles="1" noChangeArrowheads="1" noChangeShapeType="1" noTextEdit="1"/>
                </p:cNvSpPr>
                <p:nvPr/>
              </p:nvSpPr>
              <p:spPr>
                <a:xfrm>
                  <a:off x="3103037" y="2996952"/>
                  <a:ext cx="576064" cy="576064"/>
                </a:xfrm>
                <a:prstGeom prst="ellipse">
                  <a:avLst/>
                </a:prstGeom>
                <a:blipFill>
                  <a:blip r:embed="rId10"/>
                  <a:stretch>
                    <a:fillRect l="-7000"/>
                  </a:stretch>
                </a:blipFill>
                <a:ln w="3175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椭圆 12"/>
                <p:cNvSpPr/>
                <p:nvPr/>
              </p:nvSpPr>
              <p:spPr>
                <a:xfrm>
                  <a:off x="4010338" y="2996952"/>
                  <a:ext cx="576064" cy="57606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𝐺</m:t>
                            </m:r>
                          </m:e>
                          <m:sub>
                            <m:r>
                              <a:rPr lang="en-US" altLang="zh-CN" sz="2400" i="1">
                                <a:solidFill>
                                  <a:schemeClr val="tx1"/>
                                </a:solidFill>
                                <a:latin typeface="Cambria Math" panose="02040503050406030204" pitchFamily="18" charset="0"/>
                              </a:rPr>
                              <m:t>3</m:t>
                            </m:r>
                          </m:sub>
                        </m:sSub>
                      </m:oMath>
                    </m:oMathPara>
                  </a14:m>
                  <a:endParaRPr lang="zh-CN" altLang="en-US" sz="2400" dirty="0">
                    <a:solidFill>
                      <a:schemeClr val="tx1"/>
                    </a:solidFill>
                    <a:latin typeface="宋体" panose="02010600030101010101" pitchFamily="2" charset="-122"/>
                    <a:ea typeface="宋体" panose="02010600030101010101" pitchFamily="2" charset="-122"/>
                  </a:endParaRPr>
                </a:p>
              </p:txBody>
            </p:sp>
          </mc:Choice>
          <mc:Fallback xmlns="">
            <p:sp>
              <p:nvSpPr>
                <p:cNvPr id="13" name="椭圆 12"/>
                <p:cNvSpPr>
                  <a:spLocks noRot="1" noChangeAspect="1" noMove="1" noResize="1" noEditPoints="1" noAdjustHandles="1" noChangeArrowheads="1" noChangeShapeType="1" noTextEdit="1"/>
                </p:cNvSpPr>
                <p:nvPr/>
              </p:nvSpPr>
              <p:spPr>
                <a:xfrm>
                  <a:off x="4010338" y="2996952"/>
                  <a:ext cx="576064" cy="576064"/>
                </a:xfrm>
                <a:prstGeom prst="ellipse">
                  <a:avLst/>
                </a:prstGeom>
                <a:blipFill>
                  <a:blip r:embed="rId11"/>
                  <a:stretch>
                    <a:fillRect l="-7071"/>
                  </a:stretch>
                </a:blipFill>
                <a:ln w="3175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椭圆 13"/>
                <p:cNvSpPr/>
                <p:nvPr/>
              </p:nvSpPr>
              <p:spPr>
                <a:xfrm>
                  <a:off x="4917639" y="2996952"/>
                  <a:ext cx="576064" cy="57606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𝐺</m:t>
                            </m:r>
                          </m:e>
                          <m:sub>
                            <m:r>
                              <a:rPr lang="en-US" altLang="zh-CN" sz="2400" i="1">
                                <a:solidFill>
                                  <a:schemeClr val="tx1"/>
                                </a:solidFill>
                                <a:latin typeface="Cambria Math" panose="02040503050406030204" pitchFamily="18" charset="0"/>
                              </a:rPr>
                              <m:t>4</m:t>
                            </m:r>
                          </m:sub>
                        </m:sSub>
                      </m:oMath>
                    </m:oMathPara>
                  </a14:m>
                  <a:endParaRPr lang="zh-CN" altLang="en-US" sz="2400" dirty="0">
                    <a:solidFill>
                      <a:schemeClr val="tx1"/>
                    </a:solidFill>
                    <a:latin typeface="宋体" panose="02010600030101010101" pitchFamily="2" charset="-122"/>
                    <a:ea typeface="宋体" panose="02010600030101010101" pitchFamily="2" charset="-122"/>
                  </a:endParaRPr>
                </a:p>
              </p:txBody>
            </p:sp>
          </mc:Choice>
          <mc:Fallback xmlns="">
            <p:sp>
              <p:nvSpPr>
                <p:cNvPr id="14" name="椭圆 13"/>
                <p:cNvSpPr>
                  <a:spLocks noRot="1" noChangeAspect="1" noMove="1" noResize="1" noEditPoints="1" noAdjustHandles="1" noChangeArrowheads="1" noChangeShapeType="1" noTextEdit="1"/>
                </p:cNvSpPr>
                <p:nvPr/>
              </p:nvSpPr>
              <p:spPr>
                <a:xfrm>
                  <a:off x="4917639" y="2996952"/>
                  <a:ext cx="576064" cy="576064"/>
                </a:xfrm>
                <a:prstGeom prst="ellipse">
                  <a:avLst/>
                </a:prstGeom>
                <a:blipFill>
                  <a:blip r:embed="rId12"/>
                  <a:stretch>
                    <a:fillRect l="-7071"/>
                  </a:stretch>
                </a:blipFill>
                <a:ln w="3175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椭圆 14"/>
                <p:cNvSpPr/>
                <p:nvPr/>
              </p:nvSpPr>
              <p:spPr>
                <a:xfrm>
                  <a:off x="5824940" y="2996952"/>
                  <a:ext cx="576064" cy="57606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𝐺</m:t>
                            </m:r>
                          </m:e>
                          <m:sub>
                            <m:r>
                              <a:rPr lang="en-US" altLang="zh-CN" sz="2400" i="1">
                                <a:solidFill>
                                  <a:schemeClr val="tx1"/>
                                </a:solidFill>
                                <a:latin typeface="Cambria Math" panose="02040503050406030204" pitchFamily="18" charset="0"/>
                              </a:rPr>
                              <m:t>5</m:t>
                            </m:r>
                          </m:sub>
                        </m:sSub>
                      </m:oMath>
                    </m:oMathPara>
                  </a14:m>
                  <a:endParaRPr lang="zh-CN" altLang="en-US" sz="2400" dirty="0">
                    <a:solidFill>
                      <a:schemeClr val="tx1"/>
                    </a:solidFill>
                    <a:latin typeface="宋体" panose="02010600030101010101" pitchFamily="2" charset="-122"/>
                    <a:ea typeface="宋体" panose="02010600030101010101" pitchFamily="2" charset="-122"/>
                  </a:endParaRPr>
                </a:p>
              </p:txBody>
            </p:sp>
          </mc:Choice>
          <mc:Fallback xmlns="">
            <p:sp>
              <p:nvSpPr>
                <p:cNvPr id="15" name="椭圆 14"/>
                <p:cNvSpPr>
                  <a:spLocks noRot="1" noChangeAspect="1" noMove="1" noResize="1" noEditPoints="1" noAdjustHandles="1" noChangeArrowheads="1" noChangeShapeType="1" noTextEdit="1"/>
                </p:cNvSpPr>
                <p:nvPr/>
              </p:nvSpPr>
              <p:spPr>
                <a:xfrm>
                  <a:off x="5824940" y="2996952"/>
                  <a:ext cx="576064" cy="576064"/>
                </a:xfrm>
                <a:prstGeom prst="ellipse">
                  <a:avLst/>
                </a:prstGeom>
                <a:blipFill>
                  <a:blip r:embed="rId13"/>
                  <a:stretch>
                    <a:fillRect l="-8081"/>
                  </a:stretch>
                </a:blipFill>
                <a:ln w="31750">
                  <a:solidFill>
                    <a:schemeClr val="tx1"/>
                  </a:solidFill>
                </a:ln>
              </p:spPr>
              <p:txBody>
                <a:bodyPr/>
                <a:lstStyle/>
                <a:p>
                  <a:r>
                    <a:rPr lang="zh-CN" altLang="en-US">
                      <a:noFill/>
                    </a:rPr>
                    <a:t> </a:t>
                  </a:r>
                </a:p>
              </p:txBody>
            </p:sp>
          </mc:Fallback>
        </mc:AlternateContent>
        <p:cxnSp>
          <p:nvCxnSpPr>
            <p:cNvPr id="23" name="直接连接符 22"/>
            <p:cNvCxnSpPr>
              <a:stCxn id="3" idx="4"/>
              <a:endCxn id="10" idx="0"/>
            </p:cNvCxnSpPr>
            <p:nvPr/>
          </p:nvCxnSpPr>
          <p:spPr>
            <a:xfrm>
              <a:off x="2483768" y="1988840"/>
              <a:ext cx="0" cy="1008112"/>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7020272" y="1988840"/>
              <a:ext cx="0" cy="1008112"/>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3" idx="4"/>
            </p:cNvCxnSpPr>
            <p:nvPr/>
          </p:nvCxnSpPr>
          <p:spPr>
            <a:xfrm>
              <a:off x="2483768" y="1988840"/>
              <a:ext cx="2563485" cy="1008112"/>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3" idx="4"/>
            </p:cNvCxnSpPr>
            <p:nvPr/>
          </p:nvCxnSpPr>
          <p:spPr>
            <a:xfrm>
              <a:off x="2483768" y="1988840"/>
              <a:ext cx="792088" cy="1008112"/>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endCxn id="13" idx="0"/>
            </p:cNvCxnSpPr>
            <p:nvPr/>
          </p:nvCxnSpPr>
          <p:spPr>
            <a:xfrm>
              <a:off x="3391069" y="1988840"/>
              <a:ext cx="907301" cy="1008112"/>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6" idx="4"/>
            </p:cNvCxnSpPr>
            <p:nvPr/>
          </p:nvCxnSpPr>
          <p:spPr>
            <a:xfrm>
              <a:off x="3391069" y="1988840"/>
              <a:ext cx="1742595" cy="102866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4283968" y="1988840"/>
              <a:ext cx="907301" cy="1008112"/>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endCxn id="10" idx="0"/>
            </p:cNvCxnSpPr>
            <p:nvPr/>
          </p:nvCxnSpPr>
          <p:spPr>
            <a:xfrm flipH="1">
              <a:off x="2483768" y="1988840"/>
              <a:ext cx="1778598" cy="1008112"/>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3412671" y="1988840"/>
              <a:ext cx="871297" cy="1008112"/>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3419872" y="1988840"/>
              <a:ext cx="1778598" cy="1008112"/>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5220072" y="1988840"/>
              <a:ext cx="907301" cy="1008112"/>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5277677" y="1968292"/>
              <a:ext cx="1742595" cy="102866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6112971" y="1988840"/>
              <a:ext cx="907301" cy="1008112"/>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4363175" y="1988840"/>
              <a:ext cx="1778598" cy="1008112"/>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6120604" y="1988840"/>
              <a:ext cx="871297" cy="1008112"/>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3719736" y="4437112"/>
            <a:ext cx="6096000" cy="646331"/>
          </a:xfrm>
          <a:prstGeom prst="rect">
            <a:avLst/>
          </a:prstGeom>
        </p:spPr>
        <p:txBody>
          <a:bodyPr>
            <a:spAutoFit/>
          </a:bodyPr>
          <a:lstStyle/>
          <a:p>
            <a:r>
              <a:rPr lang="zh-CN" altLang="en-US" dirty="0"/>
              <a:t>参考答案：</a:t>
            </a:r>
            <a:r>
              <a:rPr lang="en-US" altLang="zh-CN" dirty="0"/>
              <a:t>L1G4      L2G3      L3G1   L4G2      L5G6       L6G5</a:t>
            </a:r>
          </a:p>
        </p:txBody>
      </p:sp>
    </p:spTree>
    <p:extLst>
      <p:ext uri="{BB962C8B-B14F-4D97-AF65-F5344CB8AC3E}">
        <p14:creationId xmlns:p14="http://schemas.microsoft.com/office/powerpoint/2010/main" val="413598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习题</a:t>
            </a:r>
          </a:p>
        </p:txBody>
      </p:sp>
      <p:sp>
        <p:nvSpPr>
          <p:cNvPr id="3" name="内容占位符 2"/>
          <p:cNvSpPr>
            <a:spLocks noGrp="1"/>
          </p:cNvSpPr>
          <p:nvPr>
            <p:ph sz="quarter" idx="1"/>
          </p:nvPr>
        </p:nvSpPr>
        <p:spPr/>
        <p:txBody>
          <a:bodyPr/>
          <a:lstStyle/>
          <a:p>
            <a:r>
              <a:rPr lang="zh-CN" altLang="en-US" sz="2400" dirty="0"/>
              <a:t>六名间谍</a:t>
            </a:r>
            <a:r>
              <a:rPr lang="en-US" altLang="zh-CN" sz="2400" dirty="0" err="1"/>
              <a:t>a,b,c,d,e,f</a:t>
            </a:r>
            <a:r>
              <a:rPr lang="zh-CN" altLang="en-US" sz="2400" dirty="0"/>
              <a:t>被我方捕获，他们分别懂得的语言是 </a:t>
            </a:r>
            <a:endParaRPr lang="en-US" altLang="zh-CN" sz="2400" dirty="0"/>
          </a:p>
          <a:p>
            <a:r>
              <a:rPr lang="en-US" altLang="zh-CN" sz="2400" dirty="0"/>
              <a:t>a:</a:t>
            </a:r>
            <a:r>
              <a:rPr lang="zh-CN" altLang="en-US" sz="2400" dirty="0"/>
              <a:t>汉语，法语，日语； </a:t>
            </a:r>
            <a:endParaRPr lang="en-US" altLang="zh-CN" sz="2400" dirty="0"/>
          </a:p>
          <a:p>
            <a:r>
              <a:rPr lang="en-US" altLang="zh-CN" sz="2400" dirty="0"/>
              <a:t>b:</a:t>
            </a:r>
            <a:r>
              <a:rPr lang="zh-CN" altLang="en-US" sz="2400" dirty="0"/>
              <a:t>德语，日语，俄语；</a:t>
            </a:r>
          </a:p>
          <a:p>
            <a:r>
              <a:rPr lang="en-US" altLang="zh-CN" sz="2400" dirty="0"/>
              <a:t>c:</a:t>
            </a:r>
            <a:r>
              <a:rPr lang="zh-CN" altLang="en-US" sz="2400" dirty="0"/>
              <a:t>英语，法语；</a:t>
            </a:r>
            <a:endParaRPr lang="en-US" altLang="zh-CN" sz="2400" dirty="0"/>
          </a:p>
          <a:p>
            <a:r>
              <a:rPr lang="en-US" altLang="zh-CN" sz="2400" dirty="0"/>
              <a:t>d:</a:t>
            </a:r>
            <a:r>
              <a:rPr lang="zh-CN" altLang="en-US" sz="2400" dirty="0"/>
              <a:t>汉语，西班牙语； </a:t>
            </a:r>
            <a:endParaRPr lang="en-US" altLang="zh-CN" sz="2400" dirty="0"/>
          </a:p>
          <a:p>
            <a:r>
              <a:rPr lang="en-US" altLang="zh-CN" sz="2400" dirty="0"/>
              <a:t>e:</a:t>
            </a:r>
            <a:r>
              <a:rPr lang="zh-CN" altLang="en-US" sz="2400" dirty="0"/>
              <a:t>英语，德语； </a:t>
            </a:r>
            <a:endParaRPr lang="en-US" altLang="zh-CN" sz="2400" dirty="0"/>
          </a:p>
          <a:p>
            <a:r>
              <a:rPr lang="en-US" altLang="zh-CN" sz="2400" dirty="0"/>
              <a:t>f:</a:t>
            </a:r>
            <a:r>
              <a:rPr lang="zh-CN" altLang="en-US" sz="2400" dirty="0"/>
              <a:t>俄语，西班牙语。</a:t>
            </a:r>
          </a:p>
          <a:p>
            <a:r>
              <a:rPr lang="zh-CN" altLang="en-US" sz="2400" dirty="0"/>
              <a:t>问至少用几个房间监禁他们，才能使同一房间的人不能互相直接对话。 </a:t>
            </a:r>
            <a:endParaRPr lang="en-US" altLang="zh-CN" sz="2400" dirty="0"/>
          </a:p>
        </p:txBody>
      </p:sp>
    </p:spTree>
    <p:extLst>
      <p:ext uri="{BB962C8B-B14F-4D97-AF65-F5344CB8AC3E}">
        <p14:creationId xmlns:p14="http://schemas.microsoft.com/office/powerpoint/2010/main" val="93203596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p:cNvGrpSpPr/>
          <p:nvPr/>
        </p:nvGrpSpPr>
        <p:grpSpPr>
          <a:xfrm>
            <a:off x="3215680" y="332656"/>
            <a:ext cx="5976664" cy="2160240"/>
            <a:chOff x="1691680" y="332656"/>
            <a:chExt cx="5976664" cy="2160240"/>
          </a:xfrm>
        </p:grpSpPr>
        <mc:AlternateContent xmlns:mc="http://schemas.openxmlformats.org/markup-compatibility/2006" xmlns:a14="http://schemas.microsoft.com/office/drawing/2010/main">
          <mc:Choice Requires="a14">
            <p:sp>
              <p:nvSpPr>
                <p:cNvPr id="4" name="椭圆 3"/>
                <p:cNvSpPr/>
                <p:nvPr/>
              </p:nvSpPr>
              <p:spPr>
                <a:xfrm>
                  <a:off x="1691680" y="332656"/>
                  <a:ext cx="576064" cy="57606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altLang="zh-CN" sz="2400" i="1">
                            <a:solidFill>
                              <a:schemeClr val="tx1"/>
                            </a:solidFill>
                            <a:latin typeface="Cambria Math" panose="02040503050406030204" pitchFamily="18" charset="0"/>
                          </a:rPr>
                          <m:t>a</m:t>
                        </m:r>
                      </m:oMath>
                    </m:oMathPara>
                  </a14:m>
                  <a:endParaRPr lang="zh-CN" altLang="en-US" sz="2400" dirty="0">
                    <a:solidFill>
                      <a:schemeClr val="tx1"/>
                    </a:solidFill>
                    <a:latin typeface="宋体" panose="02010600030101010101" pitchFamily="2" charset="-122"/>
                    <a:ea typeface="宋体" panose="02010600030101010101" pitchFamily="2" charset="-122"/>
                  </a:endParaRPr>
                </a:p>
              </p:txBody>
            </p:sp>
          </mc:Choice>
          <mc:Fallback xmlns="">
            <p:sp>
              <p:nvSpPr>
                <p:cNvPr id="4" name="椭圆 3"/>
                <p:cNvSpPr>
                  <a:spLocks noRot="1" noChangeAspect="1" noMove="1" noResize="1" noEditPoints="1" noAdjustHandles="1" noChangeArrowheads="1" noChangeShapeType="1" noTextEdit="1"/>
                </p:cNvSpPr>
                <p:nvPr/>
              </p:nvSpPr>
              <p:spPr>
                <a:xfrm>
                  <a:off x="1691680" y="332656"/>
                  <a:ext cx="576064" cy="576064"/>
                </a:xfrm>
                <a:prstGeom prst="ellipse">
                  <a:avLst/>
                </a:prstGeom>
                <a:blipFill>
                  <a:blip r:embed="rId2"/>
                  <a:stretch>
                    <a:fillRect/>
                  </a:stretch>
                </a:blipFill>
                <a:ln w="3175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椭圆 4"/>
                <p:cNvSpPr/>
                <p:nvPr/>
              </p:nvSpPr>
              <p:spPr>
                <a:xfrm>
                  <a:off x="6228184" y="332656"/>
                  <a:ext cx="576064" cy="57606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400" i="1">
                            <a:solidFill>
                              <a:schemeClr val="tx1"/>
                            </a:solidFill>
                            <a:latin typeface="Cambria Math" panose="02040503050406030204" pitchFamily="18" charset="0"/>
                          </a:rPr>
                          <m:t>𝑓</m:t>
                        </m:r>
                      </m:oMath>
                    </m:oMathPara>
                  </a14:m>
                  <a:endParaRPr lang="zh-CN" altLang="en-US" sz="2400" dirty="0">
                    <a:solidFill>
                      <a:schemeClr val="tx1"/>
                    </a:solidFill>
                    <a:latin typeface="宋体" panose="02010600030101010101" pitchFamily="2" charset="-122"/>
                    <a:ea typeface="宋体" panose="02010600030101010101" pitchFamily="2" charset="-122"/>
                  </a:endParaRPr>
                </a:p>
              </p:txBody>
            </p:sp>
          </mc:Choice>
          <mc:Fallback xmlns="">
            <p:sp>
              <p:nvSpPr>
                <p:cNvPr id="5" name="椭圆 4"/>
                <p:cNvSpPr>
                  <a:spLocks noRot="1" noChangeAspect="1" noMove="1" noResize="1" noEditPoints="1" noAdjustHandles="1" noChangeArrowheads="1" noChangeShapeType="1" noTextEdit="1"/>
                </p:cNvSpPr>
                <p:nvPr/>
              </p:nvSpPr>
              <p:spPr>
                <a:xfrm>
                  <a:off x="6228184" y="332656"/>
                  <a:ext cx="576064" cy="576064"/>
                </a:xfrm>
                <a:prstGeom prst="ellipse">
                  <a:avLst/>
                </a:prstGeom>
                <a:blipFill>
                  <a:blip r:embed="rId3"/>
                  <a:stretch>
                    <a:fillRect l="-1010" b="-3030"/>
                  </a:stretch>
                </a:blipFill>
                <a:ln w="3175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椭圆 5"/>
                <p:cNvSpPr/>
                <p:nvPr/>
              </p:nvSpPr>
              <p:spPr>
                <a:xfrm>
                  <a:off x="2598981" y="332656"/>
                  <a:ext cx="576064" cy="57606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400" i="1">
                            <a:solidFill>
                              <a:schemeClr val="tx1"/>
                            </a:solidFill>
                            <a:latin typeface="Cambria Math" panose="02040503050406030204" pitchFamily="18" charset="0"/>
                          </a:rPr>
                          <m:t>𝑏</m:t>
                        </m:r>
                      </m:oMath>
                    </m:oMathPara>
                  </a14:m>
                  <a:endParaRPr lang="zh-CN" altLang="en-US" sz="2400" dirty="0">
                    <a:solidFill>
                      <a:schemeClr val="tx1"/>
                    </a:solidFill>
                    <a:latin typeface="宋体" panose="02010600030101010101" pitchFamily="2" charset="-122"/>
                    <a:ea typeface="宋体" panose="02010600030101010101" pitchFamily="2" charset="-122"/>
                  </a:endParaRPr>
                </a:p>
              </p:txBody>
            </p:sp>
          </mc:Choice>
          <mc:Fallback xmlns="">
            <p:sp>
              <p:nvSpPr>
                <p:cNvPr id="6" name="椭圆 5"/>
                <p:cNvSpPr>
                  <a:spLocks noRot="1" noChangeAspect="1" noMove="1" noResize="1" noEditPoints="1" noAdjustHandles="1" noChangeArrowheads="1" noChangeShapeType="1" noTextEdit="1"/>
                </p:cNvSpPr>
                <p:nvPr/>
              </p:nvSpPr>
              <p:spPr>
                <a:xfrm>
                  <a:off x="2598981" y="332656"/>
                  <a:ext cx="576064" cy="576064"/>
                </a:xfrm>
                <a:prstGeom prst="ellipse">
                  <a:avLst/>
                </a:prstGeom>
                <a:blipFill>
                  <a:blip r:embed="rId4"/>
                  <a:stretch>
                    <a:fillRect/>
                  </a:stretch>
                </a:blipFill>
                <a:ln w="3175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椭圆 6"/>
                <p:cNvSpPr/>
                <p:nvPr/>
              </p:nvSpPr>
              <p:spPr>
                <a:xfrm>
                  <a:off x="3506282" y="332656"/>
                  <a:ext cx="576064" cy="57606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400" i="1">
                            <a:solidFill>
                              <a:schemeClr val="tx1"/>
                            </a:solidFill>
                            <a:latin typeface="Cambria Math" panose="02040503050406030204" pitchFamily="18" charset="0"/>
                          </a:rPr>
                          <m:t>𝑐</m:t>
                        </m:r>
                      </m:oMath>
                    </m:oMathPara>
                  </a14:m>
                  <a:endParaRPr lang="zh-CN" altLang="en-US" sz="2400" dirty="0">
                    <a:solidFill>
                      <a:schemeClr val="tx1"/>
                    </a:solidFill>
                    <a:latin typeface="宋体" panose="02010600030101010101" pitchFamily="2" charset="-122"/>
                    <a:ea typeface="宋体" panose="02010600030101010101" pitchFamily="2" charset="-122"/>
                  </a:endParaRPr>
                </a:p>
              </p:txBody>
            </p:sp>
          </mc:Choice>
          <mc:Fallback xmlns="">
            <p:sp>
              <p:nvSpPr>
                <p:cNvPr id="7" name="椭圆 6"/>
                <p:cNvSpPr>
                  <a:spLocks noRot="1" noChangeAspect="1" noMove="1" noResize="1" noEditPoints="1" noAdjustHandles="1" noChangeArrowheads="1" noChangeShapeType="1" noTextEdit="1"/>
                </p:cNvSpPr>
                <p:nvPr/>
              </p:nvSpPr>
              <p:spPr>
                <a:xfrm>
                  <a:off x="3506282" y="332656"/>
                  <a:ext cx="576064" cy="576064"/>
                </a:xfrm>
                <a:prstGeom prst="ellipse">
                  <a:avLst/>
                </a:prstGeom>
                <a:blipFill>
                  <a:blip r:embed="rId5"/>
                  <a:stretch>
                    <a:fillRect/>
                  </a:stretch>
                </a:blipFill>
                <a:ln w="3175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椭圆 7"/>
                <p:cNvSpPr/>
                <p:nvPr/>
              </p:nvSpPr>
              <p:spPr>
                <a:xfrm>
                  <a:off x="4413583" y="332656"/>
                  <a:ext cx="576064" cy="57606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400" i="1">
                            <a:solidFill>
                              <a:schemeClr val="tx1"/>
                            </a:solidFill>
                            <a:latin typeface="Cambria Math" panose="02040503050406030204" pitchFamily="18" charset="0"/>
                          </a:rPr>
                          <m:t>𝑑</m:t>
                        </m:r>
                      </m:oMath>
                    </m:oMathPara>
                  </a14:m>
                  <a:endParaRPr lang="zh-CN" altLang="en-US" sz="2400" dirty="0">
                    <a:solidFill>
                      <a:schemeClr val="tx1"/>
                    </a:solidFill>
                    <a:latin typeface="宋体" panose="02010600030101010101" pitchFamily="2" charset="-122"/>
                    <a:ea typeface="宋体" panose="02010600030101010101" pitchFamily="2" charset="-122"/>
                  </a:endParaRPr>
                </a:p>
              </p:txBody>
            </p:sp>
          </mc:Choice>
          <mc:Fallback xmlns="">
            <p:sp>
              <p:nvSpPr>
                <p:cNvPr id="8" name="椭圆 7"/>
                <p:cNvSpPr>
                  <a:spLocks noRot="1" noChangeAspect="1" noMove="1" noResize="1" noEditPoints="1" noAdjustHandles="1" noChangeArrowheads="1" noChangeShapeType="1" noTextEdit="1"/>
                </p:cNvSpPr>
                <p:nvPr/>
              </p:nvSpPr>
              <p:spPr>
                <a:xfrm>
                  <a:off x="4413583" y="332656"/>
                  <a:ext cx="576064" cy="576064"/>
                </a:xfrm>
                <a:prstGeom prst="ellipse">
                  <a:avLst/>
                </a:prstGeom>
                <a:blipFill>
                  <a:blip r:embed="rId6"/>
                  <a:stretch>
                    <a:fillRect/>
                  </a:stretch>
                </a:blipFill>
                <a:ln w="3175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椭圆 8"/>
                <p:cNvSpPr/>
                <p:nvPr/>
              </p:nvSpPr>
              <p:spPr>
                <a:xfrm>
                  <a:off x="5320884" y="332656"/>
                  <a:ext cx="576064" cy="57606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400" i="1">
                            <a:solidFill>
                              <a:schemeClr val="tx1"/>
                            </a:solidFill>
                            <a:latin typeface="Cambria Math" panose="02040503050406030204" pitchFamily="18" charset="0"/>
                          </a:rPr>
                          <m:t>𝑒</m:t>
                        </m:r>
                      </m:oMath>
                    </m:oMathPara>
                  </a14:m>
                  <a:endParaRPr lang="zh-CN" altLang="en-US" sz="2400" dirty="0">
                    <a:solidFill>
                      <a:schemeClr val="tx1"/>
                    </a:solidFill>
                    <a:latin typeface="宋体" panose="02010600030101010101" pitchFamily="2" charset="-122"/>
                    <a:ea typeface="宋体" panose="02010600030101010101" pitchFamily="2" charset="-122"/>
                  </a:endParaRPr>
                </a:p>
              </p:txBody>
            </p:sp>
          </mc:Choice>
          <mc:Fallback xmlns="">
            <p:sp>
              <p:nvSpPr>
                <p:cNvPr id="9" name="椭圆 8"/>
                <p:cNvSpPr>
                  <a:spLocks noRot="1" noChangeAspect="1" noMove="1" noResize="1" noEditPoints="1" noAdjustHandles="1" noChangeArrowheads="1" noChangeShapeType="1" noTextEdit="1"/>
                </p:cNvSpPr>
                <p:nvPr/>
              </p:nvSpPr>
              <p:spPr>
                <a:xfrm>
                  <a:off x="5320884" y="332656"/>
                  <a:ext cx="576064" cy="576064"/>
                </a:xfrm>
                <a:prstGeom prst="ellipse">
                  <a:avLst/>
                </a:prstGeom>
                <a:blipFill>
                  <a:blip r:embed="rId7"/>
                  <a:stretch>
                    <a:fillRect/>
                  </a:stretch>
                </a:blipFill>
                <a:ln w="3175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椭圆 9"/>
                <p:cNvSpPr/>
                <p:nvPr/>
              </p:nvSpPr>
              <p:spPr>
                <a:xfrm>
                  <a:off x="1691680" y="1916832"/>
                  <a:ext cx="576064" cy="57606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sz="2400" i="1">
                            <a:solidFill>
                              <a:schemeClr val="tx1"/>
                            </a:solidFill>
                            <a:latin typeface="Cambria Math" panose="02040503050406030204" pitchFamily="18" charset="0"/>
                          </a:rPr>
                          <m:t>汉</m:t>
                        </m:r>
                      </m:oMath>
                    </m:oMathPara>
                  </a14:m>
                  <a:endParaRPr lang="zh-CN" altLang="en-US" sz="2400" dirty="0">
                    <a:solidFill>
                      <a:schemeClr val="tx1"/>
                    </a:solidFill>
                    <a:latin typeface="宋体" panose="02010600030101010101" pitchFamily="2" charset="-122"/>
                    <a:ea typeface="宋体" panose="02010600030101010101" pitchFamily="2" charset="-122"/>
                  </a:endParaRPr>
                </a:p>
              </p:txBody>
            </p:sp>
          </mc:Choice>
          <mc:Fallback xmlns="">
            <p:sp>
              <p:nvSpPr>
                <p:cNvPr id="10" name="椭圆 9"/>
                <p:cNvSpPr>
                  <a:spLocks noRot="1" noChangeAspect="1" noMove="1" noResize="1" noEditPoints="1" noAdjustHandles="1" noChangeArrowheads="1" noChangeShapeType="1" noTextEdit="1"/>
                </p:cNvSpPr>
                <p:nvPr/>
              </p:nvSpPr>
              <p:spPr>
                <a:xfrm>
                  <a:off x="1691680" y="1916832"/>
                  <a:ext cx="576064" cy="576064"/>
                </a:xfrm>
                <a:prstGeom prst="ellipse">
                  <a:avLst/>
                </a:prstGeom>
                <a:blipFill>
                  <a:blip r:embed="rId8"/>
                  <a:stretch>
                    <a:fillRect l="-10101"/>
                  </a:stretch>
                </a:blipFill>
                <a:ln w="3175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椭圆 10"/>
                <p:cNvSpPr/>
                <p:nvPr/>
              </p:nvSpPr>
              <p:spPr>
                <a:xfrm>
                  <a:off x="6228184" y="1916832"/>
                  <a:ext cx="576064" cy="57606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sz="2400" i="1">
                            <a:solidFill>
                              <a:schemeClr val="tx1"/>
                            </a:solidFill>
                            <a:latin typeface="Cambria Math" panose="02040503050406030204" pitchFamily="18" charset="0"/>
                          </a:rPr>
                          <m:t>英</m:t>
                        </m:r>
                      </m:oMath>
                    </m:oMathPara>
                  </a14:m>
                  <a:endParaRPr lang="zh-CN" altLang="en-US" sz="2400" dirty="0">
                    <a:solidFill>
                      <a:schemeClr val="tx1"/>
                    </a:solidFill>
                    <a:latin typeface="宋体" panose="02010600030101010101" pitchFamily="2" charset="-122"/>
                    <a:ea typeface="宋体" panose="02010600030101010101" pitchFamily="2" charset="-122"/>
                  </a:endParaRPr>
                </a:p>
              </p:txBody>
            </p:sp>
          </mc:Choice>
          <mc:Fallback xmlns="">
            <p:sp>
              <p:nvSpPr>
                <p:cNvPr id="11" name="椭圆 10"/>
                <p:cNvSpPr>
                  <a:spLocks noRot="1" noChangeAspect="1" noMove="1" noResize="1" noEditPoints="1" noAdjustHandles="1" noChangeArrowheads="1" noChangeShapeType="1" noTextEdit="1"/>
                </p:cNvSpPr>
                <p:nvPr/>
              </p:nvSpPr>
              <p:spPr>
                <a:xfrm>
                  <a:off x="6228184" y="1916832"/>
                  <a:ext cx="576064" cy="576064"/>
                </a:xfrm>
                <a:prstGeom prst="ellipse">
                  <a:avLst/>
                </a:prstGeom>
                <a:blipFill>
                  <a:blip r:embed="rId9"/>
                  <a:stretch>
                    <a:fillRect l="-13131" b="-2000"/>
                  </a:stretch>
                </a:blipFill>
                <a:ln w="3175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椭圆 11"/>
                <p:cNvSpPr/>
                <p:nvPr/>
              </p:nvSpPr>
              <p:spPr>
                <a:xfrm>
                  <a:off x="2598981" y="1916832"/>
                  <a:ext cx="576064" cy="57606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sz="2400" i="1">
                            <a:solidFill>
                              <a:schemeClr val="tx1"/>
                            </a:solidFill>
                            <a:latin typeface="Cambria Math" panose="02040503050406030204" pitchFamily="18" charset="0"/>
                          </a:rPr>
                          <m:t>法</m:t>
                        </m:r>
                      </m:oMath>
                    </m:oMathPara>
                  </a14:m>
                  <a:endParaRPr lang="zh-CN" altLang="en-US" sz="2400" dirty="0">
                    <a:solidFill>
                      <a:schemeClr val="tx1"/>
                    </a:solidFill>
                    <a:latin typeface="宋体" panose="02010600030101010101" pitchFamily="2" charset="-122"/>
                    <a:ea typeface="宋体" panose="02010600030101010101" pitchFamily="2" charset="-122"/>
                  </a:endParaRPr>
                </a:p>
              </p:txBody>
            </p:sp>
          </mc:Choice>
          <mc:Fallback xmlns="">
            <p:sp>
              <p:nvSpPr>
                <p:cNvPr id="12" name="椭圆 11"/>
                <p:cNvSpPr>
                  <a:spLocks noRot="1" noChangeAspect="1" noMove="1" noResize="1" noEditPoints="1" noAdjustHandles="1" noChangeArrowheads="1" noChangeShapeType="1" noTextEdit="1"/>
                </p:cNvSpPr>
                <p:nvPr/>
              </p:nvSpPr>
              <p:spPr>
                <a:xfrm>
                  <a:off x="2598981" y="1916832"/>
                  <a:ext cx="576064" cy="576064"/>
                </a:xfrm>
                <a:prstGeom prst="ellipse">
                  <a:avLst/>
                </a:prstGeom>
                <a:blipFill>
                  <a:blip r:embed="rId10"/>
                  <a:stretch>
                    <a:fillRect l="-10000"/>
                  </a:stretch>
                </a:blipFill>
                <a:ln w="3175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椭圆 12"/>
                <p:cNvSpPr/>
                <p:nvPr/>
              </p:nvSpPr>
              <p:spPr>
                <a:xfrm>
                  <a:off x="3506282" y="1916832"/>
                  <a:ext cx="576064" cy="57606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sz="2400" i="1">
                            <a:solidFill>
                              <a:schemeClr val="tx1"/>
                            </a:solidFill>
                            <a:latin typeface="Cambria Math" panose="02040503050406030204" pitchFamily="18" charset="0"/>
                          </a:rPr>
                          <m:t>日</m:t>
                        </m:r>
                      </m:oMath>
                    </m:oMathPara>
                  </a14:m>
                  <a:endParaRPr lang="zh-CN" altLang="en-US" sz="2400" dirty="0">
                    <a:solidFill>
                      <a:schemeClr val="tx1"/>
                    </a:solidFill>
                    <a:latin typeface="宋体" panose="02010600030101010101" pitchFamily="2" charset="-122"/>
                    <a:ea typeface="宋体" panose="02010600030101010101" pitchFamily="2" charset="-122"/>
                  </a:endParaRPr>
                </a:p>
              </p:txBody>
            </p:sp>
          </mc:Choice>
          <mc:Fallback xmlns="">
            <p:sp>
              <p:nvSpPr>
                <p:cNvPr id="13" name="椭圆 12"/>
                <p:cNvSpPr>
                  <a:spLocks noRot="1" noChangeAspect="1" noMove="1" noResize="1" noEditPoints="1" noAdjustHandles="1" noChangeArrowheads="1" noChangeShapeType="1" noTextEdit="1"/>
                </p:cNvSpPr>
                <p:nvPr/>
              </p:nvSpPr>
              <p:spPr>
                <a:xfrm>
                  <a:off x="3506282" y="1916832"/>
                  <a:ext cx="576064" cy="576064"/>
                </a:xfrm>
                <a:prstGeom prst="ellipse">
                  <a:avLst/>
                </a:prstGeom>
                <a:blipFill>
                  <a:blip r:embed="rId11"/>
                  <a:stretch>
                    <a:fillRect l="-8000"/>
                  </a:stretch>
                </a:blipFill>
                <a:ln w="3175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椭圆 13"/>
                <p:cNvSpPr/>
                <p:nvPr/>
              </p:nvSpPr>
              <p:spPr>
                <a:xfrm>
                  <a:off x="4413583" y="1916832"/>
                  <a:ext cx="576064" cy="57606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sz="2400" i="1">
                            <a:solidFill>
                              <a:schemeClr val="tx1"/>
                            </a:solidFill>
                            <a:latin typeface="Cambria Math" panose="02040503050406030204" pitchFamily="18" charset="0"/>
                          </a:rPr>
                          <m:t>俄</m:t>
                        </m:r>
                      </m:oMath>
                    </m:oMathPara>
                  </a14:m>
                  <a:endParaRPr lang="zh-CN" altLang="en-US" sz="2400" dirty="0">
                    <a:solidFill>
                      <a:schemeClr val="tx1"/>
                    </a:solidFill>
                    <a:latin typeface="宋体" panose="02010600030101010101" pitchFamily="2" charset="-122"/>
                    <a:ea typeface="宋体" panose="02010600030101010101" pitchFamily="2" charset="-122"/>
                  </a:endParaRPr>
                </a:p>
              </p:txBody>
            </p:sp>
          </mc:Choice>
          <mc:Fallback xmlns="">
            <p:sp>
              <p:nvSpPr>
                <p:cNvPr id="14" name="椭圆 13"/>
                <p:cNvSpPr>
                  <a:spLocks noRot="1" noChangeAspect="1" noMove="1" noResize="1" noEditPoints="1" noAdjustHandles="1" noChangeArrowheads="1" noChangeShapeType="1" noTextEdit="1"/>
                </p:cNvSpPr>
                <p:nvPr/>
              </p:nvSpPr>
              <p:spPr>
                <a:xfrm>
                  <a:off x="4413583" y="1916832"/>
                  <a:ext cx="576064" cy="576064"/>
                </a:xfrm>
                <a:prstGeom prst="ellipse">
                  <a:avLst/>
                </a:prstGeom>
                <a:blipFill>
                  <a:blip r:embed="rId12"/>
                  <a:stretch>
                    <a:fillRect l="-13000" b="-2000"/>
                  </a:stretch>
                </a:blipFill>
                <a:ln w="3175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椭圆 14"/>
                <p:cNvSpPr/>
                <p:nvPr/>
              </p:nvSpPr>
              <p:spPr>
                <a:xfrm>
                  <a:off x="5320884" y="1916832"/>
                  <a:ext cx="576064" cy="57606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sz="2400" i="1">
                            <a:solidFill>
                              <a:schemeClr val="tx1"/>
                            </a:solidFill>
                            <a:latin typeface="Cambria Math" panose="02040503050406030204" pitchFamily="18" charset="0"/>
                          </a:rPr>
                          <m:t>西</m:t>
                        </m:r>
                      </m:oMath>
                    </m:oMathPara>
                  </a14:m>
                  <a:endParaRPr lang="zh-CN" altLang="en-US" sz="2400" dirty="0">
                    <a:solidFill>
                      <a:schemeClr val="tx1"/>
                    </a:solidFill>
                    <a:latin typeface="宋体" panose="02010600030101010101" pitchFamily="2" charset="-122"/>
                    <a:ea typeface="宋体" panose="02010600030101010101" pitchFamily="2" charset="-122"/>
                  </a:endParaRPr>
                </a:p>
              </p:txBody>
            </p:sp>
          </mc:Choice>
          <mc:Fallback xmlns="">
            <p:sp>
              <p:nvSpPr>
                <p:cNvPr id="15" name="椭圆 14"/>
                <p:cNvSpPr>
                  <a:spLocks noRot="1" noChangeAspect="1" noMove="1" noResize="1" noEditPoints="1" noAdjustHandles="1" noChangeArrowheads="1" noChangeShapeType="1" noTextEdit="1"/>
                </p:cNvSpPr>
                <p:nvPr/>
              </p:nvSpPr>
              <p:spPr>
                <a:xfrm>
                  <a:off x="5320884" y="1916832"/>
                  <a:ext cx="576064" cy="576064"/>
                </a:xfrm>
                <a:prstGeom prst="ellipse">
                  <a:avLst/>
                </a:prstGeom>
                <a:blipFill>
                  <a:blip r:embed="rId13"/>
                  <a:stretch>
                    <a:fillRect l="-9091"/>
                  </a:stretch>
                </a:blipFill>
                <a:ln w="31750">
                  <a:solidFill>
                    <a:schemeClr val="tx1"/>
                  </a:solidFill>
                </a:ln>
              </p:spPr>
              <p:txBody>
                <a:bodyPr/>
                <a:lstStyle/>
                <a:p>
                  <a:r>
                    <a:rPr lang="zh-CN" altLang="en-US">
                      <a:noFill/>
                    </a:rPr>
                    <a:t> </a:t>
                  </a:r>
                </a:p>
              </p:txBody>
            </p:sp>
          </mc:Fallback>
        </mc:AlternateContent>
        <p:cxnSp>
          <p:nvCxnSpPr>
            <p:cNvPr id="16" name="直接连接符 15"/>
            <p:cNvCxnSpPr>
              <a:stCxn id="4" idx="4"/>
              <a:endCxn id="10" idx="0"/>
            </p:cNvCxnSpPr>
            <p:nvPr/>
          </p:nvCxnSpPr>
          <p:spPr>
            <a:xfrm>
              <a:off x="1979712" y="908720"/>
              <a:ext cx="0" cy="1008112"/>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4788024" y="908720"/>
              <a:ext cx="1656184" cy="1008112"/>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4" idx="4"/>
              <a:endCxn id="13" idx="0"/>
            </p:cNvCxnSpPr>
            <p:nvPr/>
          </p:nvCxnSpPr>
          <p:spPr>
            <a:xfrm>
              <a:off x="1979712" y="908720"/>
              <a:ext cx="1814602" cy="1008112"/>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4" idx="4"/>
            </p:cNvCxnSpPr>
            <p:nvPr/>
          </p:nvCxnSpPr>
          <p:spPr>
            <a:xfrm>
              <a:off x="1979712" y="908720"/>
              <a:ext cx="792088" cy="1008112"/>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endCxn id="13" idx="0"/>
            </p:cNvCxnSpPr>
            <p:nvPr/>
          </p:nvCxnSpPr>
          <p:spPr>
            <a:xfrm>
              <a:off x="2887013" y="908720"/>
              <a:ext cx="907301" cy="1008112"/>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6" idx="4"/>
            </p:cNvCxnSpPr>
            <p:nvPr/>
          </p:nvCxnSpPr>
          <p:spPr>
            <a:xfrm>
              <a:off x="2887013" y="908720"/>
              <a:ext cx="1742595" cy="102866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endCxn id="11" idx="0"/>
            </p:cNvCxnSpPr>
            <p:nvPr/>
          </p:nvCxnSpPr>
          <p:spPr>
            <a:xfrm>
              <a:off x="3779912" y="908720"/>
              <a:ext cx="2736304" cy="1008112"/>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2908615" y="908720"/>
              <a:ext cx="871297" cy="1008112"/>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endCxn id="10" idx="0"/>
            </p:cNvCxnSpPr>
            <p:nvPr/>
          </p:nvCxnSpPr>
          <p:spPr>
            <a:xfrm flipH="1">
              <a:off x="1979712" y="908720"/>
              <a:ext cx="2714702" cy="1008112"/>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716016" y="908720"/>
              <a:ext cx="907301" cy="1008112"/>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5608915" y="908720"/>
              <a:ext cx="907301" cy="1008112"/>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endCxn id="31" idx="0"/>
            </p:cNvCxnSpPr>
            <p:nvPr/>
          </p:nvCxnSpPr>
          <p:spPr>
            <a:xfrm>
              <a:off x="5637717" y="908720"/>
              <a:ext cx="1742595" cy="1008112"/>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5616548" y="908720"/>
              <a:ext cx="871297" cy="1008112"/>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椭圆 30"/>
                <p:cNvSpPr/>
                <p:nvPr/>
              </p:nvSpPr>
              <p:spPr>
                <a:xfrm>
                  <a:off x="7092280" y="1916832"/>
                  <a:ext cx="576064" cy="57606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sz="2400" i="1">
                            <a:solidFill>
                              <a:schemeClr val="tx1"/>
                            </a:solidFill>
                            <a:latin typeface="Cambria Math" panose="02040503050406030204" pitchFamily="18" charset="0"/>
                          </a:rPr>
                          <m:t>德</m:t>
                        </m:r>
                      </m:oMath>
                    </m:oMathPara>
                  </a14:m>
                  <a:endParaRPr lang="zh-CN" altLang="en-US" sz="2400" dirty="0">
                    <a:solidFill>
                      <a:schemeClr val="tx1"/>
                    </a:solidFill>
                    <a:latin typeface="宋体" panose="02010600030101010101" pitchFamily="2" charset="-122"/>
                    <a:ea typeface="宋体" panose="02010600030101010101" pitchFamily="2" charset="-122"/>
                  </a:endParaRPr>
                </a:p>
              </p:txBody>
            </p:sp>
          </mc:Choice>
          <mc:Fallback xmlns="">
            <p:sp>
              <p:nvSpPr>
                <p:cNvPr id="31" name="椭圆 30"/>
                <p:cNvSpPr>
                  <a:spLocks noRot="1" noChangeAspect="1" noMove="1" noResize="1" noEditPoints="1" noAdjustHandles="1" noChangeArrowheads="1" noChangeShapeType="1" noTextEdit="1"/>
                </p:cNvSpPr>
                <p:nvPr/>
              </p:nvSpPr>
              <p:spPr>
                <a:xfrm>
                  <a:off x="7092280" y="1916832"/>
                  <a:ext cx="576064" cy="576064"/>
                </a:xfrm>
                <a:prstGeom prst="ellipse">
                  <a:avLst/>
                </a:prstGeom>
                <a:blipFill>
                  <a:blip r:embed="rId14"/>
                  <a:stretch>
                    <a:fillRect l="-12000" b="-2000"/>
                  </a:stretch>
                </a:blipFill>
                <a:ln w="31750">
                  <a:solidFill>
                    <a:schemeClr val="tx1"/>
                  </a:solidFill>
                </a:ln>
              </p:spPr>
              <p:txBody>
                <a:bodyPr/>
                <a:lstStyle/>
                <a:p>
                  <a:r>
                    <a:rPr lang="zh-CN" altLang="en-US">
                      <a:noFill/>
                    </a:rPr>
                    <a:t> </a:t>
                  </a:r>
                </a:p>
              </p:txBody>
            </p:sp>
          </mc:Fallback>
        </mc:AlternateContent>
      </p:grpSp>
      <p:grpSp>
        <p:nvGrpSpPr>
          <p:cNvPr id="54" name="组合 53"/>
          <p:cNvGrpSpPr/>
          <p:nvPr/>
        </p:nvGrpSpPr>
        <p:grpSpPr>
          <a:xfrm>
            <a:off x="4018059" y="2945492"/>
            <a:ext cx="3600400" cy="2200576"/>
            <a:chOff x="1835696" y="3356992"/>
            <a:chExt cx="3600400" cy="2200576"/>
          </a:xfrm>
        </p:grpSpPr>
        <mc:AlternateContent xmlns:mc="http://schemas.openxmlformats.org/markup-compatibility/2006" xmlns:a14="http://schemas.microsoft.com/office/drawing/2010/main">
          <mc:Choice Requires="a14">
            <p:sp>
              <p:nvSpPr>
                <p:cNvPr id="32" name="椭圆 31"/>
                <p:cNvSpPr/>
                <p:nvPr/>
              </p:nvSpPr>
              <p:spPr>
                <a:xfrm>
                  <a:off x="1835696" y="3429000"/>
                  <a:ext cx="576065" cy="57606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altLang="zh-CN" sz="2400" i="1">
                            <a:solidFill>
                              <a:schemeClr val="tx1"/>
                            </a:solidFill>
                            <a:latin typeface="Cambria Math" panose="02040503050406030204" pitchFamily="18" charset="0"/>
                          </a:rPr>
                          <m:t>a</m:t>
                        </m:r>
                      </m:oMath>
                    </m:oMathPara>
                  </a14:m>
                  <a:endParaRPr lang="zh-CN" altLang="en-US" sz="2400" dirty="0">
                    <a:solidFill>
                      <a:schemeClr val="tx1"/>
                    </a:solidFill>
                    <a:latin typeface="宋体" panose="02010600030101010101" pitchFamily="2" charset="-122"/>
                    <a:ea typeface="宋体" panose="02010600030101010101" pitchFamily="2" charset="-122"/>
                  </a:endParaRPr>
                </a:p>
              </p:txBody>
            </p:sp>
          </mc:Choice>
          <mc:Fallback xmlns="">
            <p:sp>
              <p:nvSpPr>
                <p:cNvPr id="32" name="椭圆 31"/>
                <p:cNvSpPr>
                  <a:spLocks noRot="1" noChangeAspect="1" noMove="1" noResize="1" noEditPoints="1" noAdjustHandles="1" noChangeArrowheads="1" noChangeShapeType="1" noTextEdit="1"/>
                </p:cNvSpPr>
                <p:nvPr/>
              </p:nvSpPr>
              <p:spPr>
                <a:xfrm>
                  <a:off x="1835696" y="3429000"/>
                  <a:ext cx="576065" cy="576064"/>
                </a:xfrm>
                <a:prstGeom prst="ellipse">
                  <a:avLst/>
                </a:prstGeom>
                <a:blipFill>
                  <a:blip r:embed="rId15"/>
                  <a:stretch>
                    <a:fillRect/>
                  </a:stretch>
                </a:blipFill>
                <a:ln w="3175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椭圆 32"/>
                <p:cNvSpPr/>
                <p:nvPr/>
              </p:nvSpPr>
              <p:spPr>
                <a:xfrm>
                  <a:off x="4810809" y="4912479"/>
                  <a:ext cx="576064" cy="57606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400" i="1">
                            <a:solidFill>
                              <a:schemeClr val="tx1"/>
                            </a:solidFill>
                            <a:latin typeface="Cambria Math" panose="02040503050406030204" pitchFamily="18" charset="0"/>
                          </a:rPr>
                          <m:t>𝑓</m:t>
                        </m:r>
                      </m:oMath>
                    </m:oMathPara>
                  </a14:m>
                  <a:endParaRPr lang="zh-CN" altLang="en-US" sz="2400" dirty="0">
                    <a:solidFill>
                      <a:schemeClr val="tx1"/>
                    </a:solidFill>
                    <a:latin typeface="宋体" panose="02010600030101010101" pitchFamily="2" charset="-122"/>
                    <a:ea typeface="宋体" panose="02010600030101010101" pitchFamily="2" charset="-122"/>
                  </a:endParaRPr>
                </a:p>
              </p:txBody>
            </p:sp>
          </mc:Choice>
          <mc:Fallback xmlns="">
            <p:sp>
              <p:nvSpPr>
                <p:cNvPr id="33" name="椭圆 32"/>
                <p:cNvSpPr>
                  <a:spLocks noRot="1" noChangeAspect="1" noMove="1" noResize="1" noEditPoints="1" noAdjustHandles="1" noChangeArrowheads="1" noChangeShapeType="1" noTextEdit="1"/>
                </p:cNvSpPr>
                <p:nvPr/>
              </p:nvSpPr>
              <p:spPr>
                <a:xfrm>
                  <a:off x="4810809" y="4912479"/>
                  <a:ext cx="576064" cy="576064"/>
                </a:xfrm>
                <a:prstGeom prst="ellipse">
                  <a:avLst/>
                </a:prstGeom>
                <a:blipFill>
                  <a:blip r:embed="rId16"/>
                  <a:stretch>
                    <a:fillRect l="-1000" b="-4040"/>
                  </a:stretch>
                </a:blipFill>
                <a:ln w="3175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椭圆 33"/>
                <p:cNvSpPr/>
                <p:nvPr/>
              </p:nvSpPr>
              <p:spPr>
                <a:xfrm>
                  <a:off x="3413855" y="3356992"/>
                  <a:ext cx="576064" cy="57606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400" i="1">
                            <a:solidFill>
                              <a:schemeClr val="tx1"/>
                            </a:solidFill>
                            <a:latin typeface="Cambria Math" panose="02040503050406030204" pitchFamily="18" charset="0"/>
                          </a:rPr>
                          <m:t>𝑏</m:t>
                        </m:r>
                      </m:oMath>
                    </m:oMathPara>
                  </a14:m>
                  <a:endParaRPr lang="zh-CN" altLang="en-US" sz="2400" dirty="0">
                    <a:solidFill>
                      <a:schemeClr val="tx1"/>
                    </a:solidFill>
                    <a:latin typeface="宋体" panose="02010600030101010101" pitchFamily="2" charset="-122"/>
                    <a:ea typeface="宋体" panose="02010600030101010101" pitchFamily="2" charset="-122"/>
                  </a:endParaRPr>
                </a:p>
              </p:txBody>
            </p:sp>
          </mc:Choice>
          <mc:Fallback xmlns="">
            <p:sp>
              <p:nvSpPr>
                <p:cNvPr id="34" name="椭圆 33"/>
                <p:cNvSpPr>
                  <a:spLocks noRot="1" noChangeAspect="1" noMove="1" noResize="1" noEditPoints="1" noAdjustHandles="1" noChangeArrowheads="1" noChangeShapeType="1" noTextEdit="1"/>
                </p:cNvSpPr>
                <p:nvPr/>
              </p:nvSpPr>
              <p:spPr>
                <a:xfrm>
                  <a:off x="3413855" y="3356992"/>
                  <a:ext cx="576064" cy="576064"/>
                </a:xfrm>
                <a:prstGeom prst="ellipse">
                  <a:avLst/>
                </a:prstGeom>
                <a:blipFill>
                  <a:blip r:embed="rId17"/>
                  <a:stretch>
                    <a:fillRect/>
                  </a:stretch>
                </a:blipFill>
                <a:ln w="3175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椭圆 34"/>
                <p:cNvSpPr/>
                <p:nvPr/>
              </p:nvSpPr>
              <p:spPr>
                <a:xfrm>
                  <a:off x="4860032" y="3427760"/>
                  <a:ext cx="576064" cy="57606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400" i="1">
                            <a:solidFill>
                              <a:schemeClr val="tx1"/>
                            </a:solidFill>
                            <a:latin typeface="Cambria Math" panose="02040503050406030204" pitchFamily="18" charset="0"/>
                          </a:rPr>
                          <m:t>𝑐</m:t>
                        </m:r>
                      </m:oMath>
                    </m:oMathPara>
                  </a14:m>
                  <a:endParaRPr lang="zh-CN" altLang="en-US" sz="2400" dirty="0">
                    <a:solidFill>
                      <a:schemeClr val="tx1"/>
                    </a:solidFill>
                    <a:latin typeface="宋体" panose="02010600030101010101" pitchFamily="2" charset="-122"/>
                    <a:ea typeface="宋体" panose="02010600030101010101" pitchFamily="2" charset="-122"/>
                  </a:endParaRPr>
                </a:p>
              </p:txBody>
            </p:sp>
          </mc:Choice>
          <mc:Fallback xmlns="">
            <p:sp>
              <p:nvSpPr>
                <p:cNvPr id="35" name="椭圆 34"/>
                <p:cNvSpPr>
                  <a:spLocks noRot="1" noChangeAspect="1" noMove="1" noResize="1" noEditPoints="1" noAdjustHandles="1" noChangeArrowheads="1" noChangeShapeType="1" noTextEdit="1"/>
                </p:cNvSpPr>
                <p:nvPr/>
              </p:nvSpPr>
              <p:spPr>
                <a:xfrm>
                  <a:off x="4860032" y="3427760"/>
                  <a:ext cx="576064" cy="576064"/>
                </a:xfrm>
                <a:prstGeom prst="ellipse">
                  <a:avLst/>
                </a:prstGeom>
                <a:blipFill>
                  <a:blip r:embed="rId18"/>
                  <a:stretch>
                    <a:fillRect/>
                  </a:stretch>
                </a:blipFill>
                <a:ln w="3175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椭圆 35"/>
                <p:cNvSpPr/>
                <p:nvPr/>
              </p:nvSpPr>
              <p:spPr>
                <a:xfrm>
                  <a:off x="2332551" y="4941168"/>
                  <a:ext cx="576064" cy="57606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400" i="1">
                            <a:solidFill>
                              <a:schemeClr val="tx1"/>
                            </a:solidFill>
                            <a:latin typeface="Cambria Math" panose="02040503050406030204" pitchFamily="18" charset="0"/>
                          </a:rPr>
                          <m:t>𝑑</m:t>
                        </m:r>
                      </m:oMath>
                    </m:oMathPara>
                  </a14:m>
                  <a:endParaRPr lang="zh-CN" altLang="en-US" sz="2400" dirty="0">
                    <a:solidFill>
                      <a:schemeClr val="tx1"/>
                    </a:solidFill>
                    <a:latin typeface="宋体" panose="02010600030101010101" pitchFamily="2" charset="-122"/>
                    <a:ea typeface="宋体" panose="02010600030101010101" pitchFamily="2" charset="-122"/>
                  </a:endParaRPr>
                </a:p>
              </p:txBody>
            </p:sp>
          </mc:Choice>
          <mc:Fallback xmlns="">
            <p:sp>
              <p:nvSpPr>
                <p:cNvPr id="36" name="椭圆 35"/>
                <p:cNvSpPr>
                  <a:spLocks noRot="1" noChangeAspect="1" noMove="1" noResize="1" noEditPoints="1" noAdjustHandles="1" noChangeArrowheads="1" noChangeShapeType="1" noTextEdit="1"/>
                </p:cNvSpPr>
                <p:nvPr/>
              </p:nvSpPr>
              <p:spPr>
                <a:xfrm>
                  <a:off x="2332551" y="4941168"/>
                  <a:ext cx="576064" cy="576064"/>
                </a:xfrm>
                <a:prstGeom prst="ellipse">
                  <a:avLst/>
                </a:prstGeom>
                <a:blipFill>
                  <a:blip r:embed="rId19"/>
                  <a:stretch>
                    <a:fillRect/>
                  </a:stretch>
                </a:blipFill>
                <a:ln w="3175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椭圆 36"/>
                <p:cNvSpPr/>
                <p:nvPr/>
              </p:nvSpPr>
              <p:spPr>
                <a:xfrm>
                  <a:off x="3888516" y="4981504"/>
                  <a:ext cx="576064" cy="57606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400" i="1">
                            <a:solidFill>
                              <a:schemeClr val="tx1"/>
                            </a:solidFill>
                            <a:latin typeface="Cambria Math" panose="02040503050406030204" pitchFamily="18" charset="0"/>
                          </a:rPr>
                          <m:t>𝑒</m:t>
                        </m:r>
                      </m:oMath>
                    </m:oMathPara>
                  </a14:m>
                  <a:endParaRPr lang="zh-CN" altLang="en-US" sz="2400" dirty="0">
                    <a:solidFill>
                      <a:schemeClr val="tx1"/>
                    </a:solidFill>
                    <a:latin typeface="宋体" panose="02010600030101010101" pitchFamily="2" charset="-122"/>
                    <a:ea typeface="宋体" panose="02010600030101010101" pitchFamily="2" charset="-122"/>
                  </a:endParaRPr>
                </a:p>
              </p:txBody>
            </p:sp>
          </mc:Choice>
          <mc:Fallback xmlns="">
            <p:sp>
              <p:nvSpPr>
                <p:cNvPr id="37" name="椭圆 36"/>
                <p:cNvSpPr>
                  <a:spLocks noRot="1" noChangeAspect="1" noMove="1" noResize="1" noEditPoints="1" noAdjustHandles="1" noChangeArrowheads="1" noChangeShapeType="1" noTextEdit="1"/>
                </p:cNvSpPr>
                <p:nvPr/>
              </p:nvSpPr>
              <p:spPr>
                <a:xfrm>
                  <a:off x="3888516" y="4981504"/>
                  <a:ext cx="576064" cy="576064"/>
                </a:xfrm>
                <a:prstGeom prst="ellipse">
                  <a:avLst/>
                </a:prstGeom>
                <a:blipFill>
                  <a:blip r:embed="rId20"/>
                  <a:stretch>
                    <a:fillRect/>
                  </a:stretch>
                </a:blipFill>
                <a:ln w="31750">
                  <a:solidFill>
                    <a:schemeClr val="tx1"/>
                  </a:solidFill>
                </a:ln>
              </p:spPr>
              <p:txBody>
                <a:bodyPr/>
                <a:lstStyle/>
                <a:p>
                  <a:r>
                    <a:rPr lang="zh-CN" altLang="en-US">
                      <a:noFill/>
                    </a:rPr>
                    <a:t> </a:t>
                  </a:r>
                </a:p>
              </p:txBody>
            </p:sp>
          </mc:Fallback>
        </mc:AlternateContent>
        <p:cxnSp>
          <p:nvCxnSpPr>
            <p:cNvPr id="38" name="直接连接符 37"/>
            <p:cNvCxnSpPr/>
            <p:nvPr/>
          </p:nvCxnSpPr>
          <p:spPr>
            <a:xfrm>
              <a:off x="2333735" y="3881596"/>
              <a:ext cx="2736304" cy="1008112"/>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2339752" y="3933056"/>
              <a:ext cx="1742595" cy="102866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3988734" y="3715792"/>
              <a:ext cx="871298" cy="18025"/>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764599" y="3933056"/>
              <a:ext cx="871297" cy="1008112"/>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endCxn id="37" idx="0"/>
            </p:cNvCxnSpPr>
            <p:nvPr/>
          </p:nvCxnSpPr>
          <p:spPr>
            <a:xfrm>
              <a:off x="3851920" y="3933056"/>
              <a:ext cx="324628" cy="1048448"/>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endCxn id="36" idx="7"/>
            </p:cNvCxnSpPr>
            <p:nvPr/>
          </p:nvCxnSpPr>
          <p:spPr>
            <a:xfrm flipH="1">
              <a:off x="2824252" y="3952364"/>
              <a:ext cx="2115332" cy="1073167"/>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endCxn id="37" idx="2"/>
            </p:cNvCxnSpPr>
            <p:nvPr/>
          </p:nvCxnSpPr>
          <p:spPr>
            <a:xfrm flipV="1">
              <a:off x="2908614" y="5269536"/>
              <a:ext cx="979902" cy="1846"/>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endCxn id="33" idx="2"/>
            </p:cNvCxnSpPr>
            <p:nvPr/>
          </p:nvCxnSpPr>
          <p:spPr>
            <a:xfrm flipV="1">
              <a:off x="4449633" y="5200511"/>
              <a:ext cx="361176" cy="34812"/>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a:endCxn id="33" idx="0"/>
            </p:cNvCxnSpPr>
            <p:nvPr/>
          </p:nvCxnSpPr>
          <p:spPr>
            <a:xfrm flipH="1">
              <a:off x="5098841" y="4002535"/>
              <a:ext cx="65413" cy="90994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3645666" y="5386863"/>
            <a:ext cx="6096000" cy="1200329"/>
          </a:xfrm>
          <a:prstGeom prst="rect">
            <a:avLst/>
          </a:prstGeom>
        </p:spPr>
        <p:txBody>
          <a:bodyPr>
            <a:spAutoFit/>
          </a:bodyPr>
          <a:lstStyle/>
          <a:p>
            <a:r>
              <a:rPr lang="zh-CN" altLang="en-US" sz="2400" dirty="0"/>
              <a:t>如何构图？没有共同语言的两点用边相连，找最大完全子图。</a:t>
            </a:r>
            <a:endParaRPr lang="en-US" altLang="zh-CN" sz="2400" dirty="0"/>
          </a:p>
          <a:p>
            <a:r>
              <a:rPr lang="en-US" altLang="zh-CN" sz="2400" dirty="0"/>
              <a:t>(2</a:t>
            </a:r>
            <a:r>
              <a:rPr lang="zh-CN" altLang="en-US" sz="2400" dirty="0"/>
              <a:t>间，</a:t>
            </a:r>
            <a:r>
              <a:rPr lang="en-US" altLang="zh-CN" sz="2400" dirty="0"/>
              <a:t>(</a:t>
            </a:r>
            <a:r>
              <a:rPr lang="en-US" altLang="zh-CN" sz="2400" dirty="0" err="1"/>
              <a:t>a,e,f</a:t>
            </a:r>
            <a:r>
              <a:rPr lang="en-US" altLang="zh-CN" sz="2400" dirty="0"/>
              <a:t>),(</a:t>
            </a:r>
            <a:r>
              <a:rPr lang="en-US" altLang="zh-CN" sz="2400" dirty="0" err="1"/>
              <a:t>b,c,d</a:t>
            </a:r>
            <a:r>
              <a:rPr lang="en-US" altLang="zh-CN" sz="2400" dirty="0"/>
              <a:t>))?</a:t>
            </a:r>
          </a:p>
        </p:txBody>
      </p:sp>
    </p:spTree>
    <p:extLst>
      <p:ext uri="{BB962C8B-B14F-4D97-AF65-F5344CB8AC3E}">
        <p14:creationId xmlns:p14="http://schemas.microsoft.com/office/powerpoint/2010/main" val="2377982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a:t>
            </a:r>
          </a:p>
        </p:txBody>
      </p:sp>
      <p:sp>
        <p:nvSpPr>
          <p:cNvPr id="3" name="内容占位符 2"/>
          <p:cNvSpPr>
            <a:spLocks noGrp="1"/>
          </p:cNvSpPr>
          <p:nvPr>
            <p:ph sz="quarter" idx="1"/>
          </p:nvPr>
        </p:nvSpPr>
        <p:spPr/>
        <p:txBody>
          <a:bodyPr/>
          <a:lstStyle/>
          <a:p>
            <a:r>
              <a:rPr lang="zh-CN" altLang="en-US" b="0" dirty="0"/>
              <a:t>最优匹配算法</a:t>
            </a:r>
            <a:r>
              <a:rPr lang="en-US" altLang="zh-CN" b="0" dirty="0"/>
              <a:t>——</a:t>
            </a:r>
            <a:r>
              <a:rPr lang="zh-CN" altLang="en-US" b="0" dirty="0"/>
              <a:t>匈牙利算法</a:t>
            </a:r>
            <a:endParaRPr lang="en-US" altLang="zh-CN" b="0" dirty="0"/>
          </a:p>
          <a:p>
            <a:r>
              <a:rPr lang="zh-CN" altLang="en-US" b="0" dirty="0"/>
              <a:t>基于全局科技规划与科技发展相似度矩阵，寻找最优年份组合 </a:t>
            </a:r>
            <a:endParaRPr lang="en-US" altLang="zh-CN" b="0" dirty="0"/>
          </a:p>
          <a:p>
            <a:r>
              <a:rPr lang="zh-CN" altLang="en-US" b="0" dirty="0"/>
              <a:t>最小科技规划→科研产出周期为</a:t>
            </a:r>
            <a:r>
              <a:rPr lang="en-US" altLang="zh-CN" b="0" dirty="0"/>
              <a:t>1</a:t>
            </a:r>
            <a:endParaRPr lang="zh-CN" altLang="en-US" b="0" dirty="0"/>
          </a:p>
        </p:txBody>
      </p:sp>
    </p:spTree>
    <p:extLst>
      <p:ext uri="{BB962C8B-B14F-4D97-AF65-F5344CB8AC3E}">
        <p14:creationId xmlns:p14="http://schemas.microsoft.com/office/powerpoint/2010/main" val="26798261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dirty="0"/>
              <a:t>10.1 </a:t>
            </a:r>
            <a:r>
              <a:rPr lang="zh-CN" altLang="en-US" dirty="0"/>
              <a:t>图</a:t>
            </a:r>
            <a:r>
              <a:rPr lang="en-US" altLang="zh-CN" dirty="0"/>
              <a:t>(Graph)</a:t>
            </a:r>
            <a:endParaRPr lang="zh-CN" altLang="en-US" dirty="0"/>
          </a:p>
        </p:txBody>
      </p:sp>
      <p:sp>
        <p:nvSpPr>
          <p:cNvPr id="28675" name="Rectangle 3"/>
          <p:cNvSpPr>
            <a:spLocks noGrp="1" noChangeArrowheads="1"/>
          </p:cNvSpPr>
          <p:nvPr>
            <p:ph sz="quarter" idx="1"/>
          </p:nvPr>
        </p:nvSpPr>
        <p:spPr/>
        <p:txBody>
          <a:bodyPr/>
          <a:lstStyle/>
          <a:p>
            <a:pPr eaLnBrk="1" hangingPunct="1">
              <a:lnSpc>
                <a:spcPct val="90000"/>
              </a:lnSpc>
            </a:pPr>
            <a:r>
              <a:rPr lang="zh-CN" altLang="en-US" sz="2800" dirty="0">
                <a:solidFill>
                  <a:srgbClr val="000000"/>
                </a:solidFill>
                <a:ea typeface=""/>
                <a:cs typeface=""/>
              </a:rPr>
              <a:t>定义</a:t>
            </a:r>
            <a:r>
              <a:rPr lang="en-US" altLang="zh-CN" sz="2800" dirty="0">
                <a:solidFill>
                  <a:srgbClr val="000000"/>
                </a:solidFill>
                <a:ea typeface=""/>
                <a:cs typeface=""/>
              </a:rPr>
              <a:t>10.3</a:t>
            </a:r>
            <a:r>
              <a:rPr lang="en-US" altLang="zh-CN" sz="2800" dirty="0"/>
              <a:t> </a:t>
            </a:r>
          </a:p>
          <a:p>
            <a:pPr lvl="1" eaLnBrk="1" hangingPunct="1">
              <a:lnSpc>
                <a:spcPct val="90000"/>
              </a:lnSpc>
            </a:pPr>
            <a:r>
              <a:rPr lang="zh-CN" altLang="en-US" sz="2300" dirty="0"/>
              <a:t>在无向图中，关联一对顶点的无向边如果多于1条，则称这些边为</a:t>
            </a:r>
            <a:r>
              <a:rPr lang="zh-CN" altLang="en-US" sz="2300" dirty="0">
                <a:solidFill>
                  <a:srgbClr val="FF9900"/>
                </a:solidFill>
                <a:ea typeface=""/>
                <a:cs typeface=""/>
              </a:rPr>
              <a:t>平行边</a:t>
            </a:r>
            <a:r>
              <a:rPr lang="zh-CN" altLang="en-US" sz="2300" dirty="0"/>
              <a:t>，平行边的条数称为</a:t>
            </a:r>
            <a:r>
              <a:rPr lang="zh-CN" altLang="en-US" sz="2300" dirty="0">
                <a:solidFill>
                  <a:srgbClr val="FF9900"/>
                </a:solidFill>
                <a:ea typeface=""/>
                <a:cs typeface=""/>
              </a:rPr>
              <a:t>重数</a:t>
            </a:r>
            <a:r>
              <a:rPr lang="zh-CN" altLang="en-US" sz="2300" dirty="0"/>
              <a:t>。</a:t>
            </a:r>
          </a:p>
          <a:p>
            <a:pPr lvl="1" eaLnBrk="1" hangingPunct="1">
              <a:lnSpc>
                <a:spcPct val="90000"/>
              </a:lnSpc>
            </a:pPr>
            <a:r>
              <a:rPr lang="zh-CN" altLang="en-US" sz="2300" dirty="0"/>
              <a:t>在有向图中，关联一对顶点的有向边如果多于1条，并且这些边的始点和终点相同</a:t>
            </a:r>
            <a:r>
              <a:rPr lang="en-US" altLang="zh-CN" sz="2300" dirty="0"/>
              <a:t>(</a:t>
            </a:r>
            <a:r>
              <a:rPr lang="zh-CN" altLang="en-US" sz="2300" dirty="0"/>
              <a:t>也就是它们的方向相同</a:t>
            </a:r>
            <a:r>
              <a:rPr lang="en-US" altLang="zh-CN" sz="2300" dirty="0"/>
              <a:t>)</a:t>
            </a:r>
            <a:r>
              <a:rPr lang="zh-CN" altLang="en-US" sz="2300" dirty="0"/>
              <a:t>，则称这些边为</a:t>
            </a:r>
            <a:r>
              <a:rPr lang="zh-CN" altLang="en-US" sz="2300" dirty="0">
                <a:solidFill>
                  <a:srgbClr val="FF9900"/>
                </a:solidFill>
                <a:ea typeface=""/>
                <a:cs typeface=""/>
              </a:rPr>
              <a:t>平行边</a:t>
            </a:r>
            <a:r>
              <a:rPr lang="zh-CN" altLang="en-US" sz="2300" dirty="0"/>
              <a:t>。</a:t>
            </a:r>
          </a:p>
          <a:p>
            <a:pPr lvl="1" eaLnBrk="1" hangingPunct="1">
              <a:lnSpc>
                <a:spcPct val="90000"/>
              </a:lnSpc>
            </a:pPr>
            <a:r>
              <a:rPr lang="zh-CN" altLang="en-US" sz="2300" dirty="0"/>
              <a:t>含平行边的图称为</a:t>
            </a:r>
            <a:r>
              <a:rPr lang="zh-CN" altLang="en-US" sz="2300" dirty="0">
                <a:solidFill>
                  <a:srgbClr val="FF9900"/>
                </a:solidFill>
                <a:ea typeface=""/>
                <a:cs typeface=""/>
              </a:rPr>
              <a:t>多重图，</a:t>
            </a:r>
            <a:r>
              <a:rPr lang="zh-CN" altLang="en-US" sz="2300" dirty="0">
                <a:ea typeface=""/>
                <a:cs typeface=""/>
              </a:rPr>
              <a:t>非多重图</a:t>
            </a:r>
            <a:r>
              <a:rPr lang="zh-CN" altLang="en-US" sz="2300" dirty="0">
                <a:solidFill>
                  <a:srgbClr val="FF9900"/>
                </a:solidFill>
                <a:ea typeface=""/>
                <a:cs typeface=""/>
              </a:rPr>
              <a:t>称为线图</a:t>
            </a:r>
            <a:r>
              <a:rPr lang="en-US" altLang="zh-CN" sz="2300" dirty="0">
                <a:solidFill>
                  <a:srgbClr val="FF9900"/>
                </a:solidFill>
                <a:ea typeface=""/>
                <a:cs typeface=""/>
              </a:rPr>
              <a:t>(</a:t>
            </a:r>
            <a:r>
              <a:rPr lang="zh-CN" altLang="en-US" sz="2300" dirty="0">
                <a:solidFill>
                  <a:srgbClr val="FF9900"/>
                </a:solidFill>
                <a:ea typeface=""/>
                <a:cs typeface=""/>
              </a:rPr>
              <a:t>每个顶点最多包含一个环</a:t>
            </a:r>
            <a:r>
              <a:rPr lang="en-US" altLang="zh-CN" sz="2300" dirty="0">
                <a:solidFill>
                  <a:srgbClr val="FF9900"/>
                </a:solidFill>
                <a:ea typeface=""/>
                <a:cs typeface=""/>
              </a:rPr>
              <a:t>)</a:t>
            </a:r>
            <a:r>
              <a:rPr lang="zh-CN" altLang="en-US" sz="2300" dirty="0">
                <a:solidFill>
                  <a:srgbClr val="FF9900"/>
                </a:solidFill>
                <a:ea typeface=""/>
                <a:cs typeface=""/>
              </a:rPr>
              <a:t>。</a:t>
            </a:r>
            <a:endParaRPr lang="zh-CN" altLang="en-US" sz="2300" dirty="0"/>
          </a:p>
          <a:p>
            <a:pPr lvl="1" eaLnBrk="1" hangingPunct="1">
              <a:lnSpc>
                <a:spcPct val="90000"/>
              </a:lnSpc>
            </a:pPr>
            <a:r>
              <a:rPr lang="zh-CN" altLang="en-US" sz="2300" dirty="0">
                <a:solidFill>
                  <a:srgbClr val="FF0000"/>
                </a:solidFill>
                <a:highlight>
                  <a:srgbClr val="FFFF00"/>
                </a:highlight>
              </a:rPr>
              <a:t>既不含平行边也不含环的图称为</a:t>
            </a:r>
            <a:r>
              <a:rPr lang="zh-CN" altLang="en-US" sz="2300" dirty="0">
                <a:solidFill>
                  <a:srgbClr val="FF0000"/>
                </a:solidFill>
                <a:highlight>
                  <a:srgbClr val="FFFF00"/>
                </a:highlight>
                <a:ea typeface=""/>
                <a:cs typeface=""/>
              </a:rPr>
              <a:t>简单图</a:t>
            </a:r>
            <a:r>
              <a:rPr lang="zh-CN" altLang="en-US" sz="2300" dirty="0"/>
              <a:t>。</a:t>
            </a:r>
          </a:p>
          <a:p>
            <a:pPr eaLnBrk="1" hangingPunct="1">
              <a:lnSpc>
                <a:spcPct val="90000"/>
              </a:lnSpc>
            </a:pPr>
            <a:r>
              <a:rPr lang="zh-CN" altLang="en-US" sz="2800" dirty="0"/>
              <a:t>简单图有许多性质，在以后逐渐进行讨论</a:t>
            </a:r>
            <a:endParaRPr lang="en-US" altLang="zh-CN" sz="2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p:cNvSpPr>
            <a:spLocks noGrp="1" noChangeArrowheads="1"/>
          </p:cNvSpPr>
          <p:nvPr>
            <p:ph type="title"/>
          </p:nvPr>
        </p:nvSpPr>
        <p:spPr/>
        <p:txBody>
          <a:bodyPr/>
          <a:lstStyle/>
          <a:p>
            <a:pPr eaLnBrk="1" hangingPunct="1"/>
            <a:r>
              <a:rPr lang="zh-CN" altLang="en-US"/>
              <a:t>本章内容</a:t>
            </a:r>
          </a:p>
        </p:txBody>
      </p:sp>
      <p:sp>
        <p:nvSpPr>
          <p:cNvPr id="5123" name="Rectangle 5"/>
          <p:cNvSpPr>
            <a:spLocks noGrp="1" noChangeArrowheads="1"/>
          </p:cNvSpPr>
          <p:nvPr>
            <p:ph sz="quarter" idx="1"/>
          </p:nvPr>
        </p:nvSpPr>
        <p:spPr/>
        <p:txBody>
          <a:bodyPr/>
          <a:lstStyle/>
          <a:p>
            <a:r>
              <a:rPr lang="zh-CN" altLang="en-US" sz="2800" dirty="0"/>
              <a:t>图</a:t>
            </a:r>
            <a:r>
              <a:rPr lang="en-US" altLang="zh-CN" sz="2800" dirty="0"/>
              <a:t>(graph </a:t>
            </a:r>
            <a:r>
              <a:rPr lang="zh-CN" altLang="en-US" sz="2800" dirty="0"/>
              <a:t>不同于</a:t>
            </a:r>
            <a:r>
              <a:rPr lang="en-US" altLang="zh-CN" sz="2800" dirty="0"/>
              <a:t>picture</a:t>
            </a:r>
            <a:r>
              <a:rPr lang="zh-CN" altLang="en-US" sz="2800" dirty="0"/>
              <a:t>、</a:t>
            </a:r>
            <a:r>
              <a:rPr lang="en-US" altLang="zh-CN" sz="2800" dirty="0"/>
              <a:t>chart</a:t>
            </a:r>
            <a:r>
              <a:rPr lang="zh-CN" altLang="en-US" sz="2800" dirty="0"/>
              <a:t>、</a:t>
            </a:r>
            <a:r>
              <a:rPr lang="en-US" altLang="zh-CN" sz="2800" dirty="0"/>
              <a:t>drawing</a:t>
            </a:r>
            <a:r>
              <a:rPr lang="zh-CN" altLang="en-US" sz="2800" dirty="0"/>
              <a:t>、</a:t>
            </a:r>
            <a:r>
              <a:rPr lang="en-US" altLang="zh-CN" sz="2800" dirty="0"/>
              <a:t>map</a:t>
            </a:r>
            <a:r>
              <a:rPr lang="zh-CN" altLang="en-US" sz="2800" dirty="0"/>
              <a:t>、</a:t>
            </a:r>
            <a:r>
              <a:rPr lang="en-US" altLang="zh-CN" sz="2800" dirty="0"/>
              <a:t>image)</a:t>
            </a:r>
            <a:endParaRPr lang="zh-CN" altLang="en-US" sz="2800" dirty="0"/>
          </a:p>
          <a:p>
            <a:r>
              <a:rPr lang="zh-CN" altLang="en-US" sz="2800" dirty="0"/>
              <a:t>图的运算</a:t>
            </a:r>
            <a:endParaRPr lang="en-US" altLang="zh-CN" sz="2800" dirty="0"/>
          </a:p>
          <a:p>
            <a:r>
              <a:rPr lang="zh-CN" altLang="en-US" sz="2800" dirty="0"/>
              <a:t>同构</a:t>
            </a:r>
          </a:p>
          <a:p>
            <a:r>
              <a:rPr lang="zh-CN" altLang="en-US" sz="2800" dirty="0"/>
              <a:t>图的矩阵表示</a:t>
            </a:r>
          </a:p>
          <a:p>
            <a:r>
              <a:rPr lang="zh-CN" altLang="en-US" sz="2800" dirty="0"/>
              <a:t>通路与回路 </a:t>
            </a:r>
          </a:p>
          <a:p>
            <a:r>
              <a:rPr lang="zh-CN" altLang="en-US" sz="2800" dirty="0"/>
              <a:t>图的连通性 </a:t>
            </a:r>
          </a:p>
        </p:txBody>
      </p:sp>
      <p:pic>
        <p:nvPicPr>
          <p:cNvPr id="2" name="图片 1"/>
          <p:cNvPicPr>
            <a:picLocks noChangeAspect="1"/>
          </p:cNvPicPr>
          <p:nvPr/>
        </p:nvPicPr>
        <p:blipFill>
          <a:blip r:embed="rId3"/>
          <a:stretch>
            <a:fillRect/>
          </a:stretch>
        </p:blipFill>
        <p:spPr>
          <a:xfrm>
            <a:off x="5231904" y="2276872"/>
            <a:ext cx="5184576" cy="2160240"/>
          </a:xfrm>
          <a:prstGeom prst="rect">
            <a:avLst/>
          </a:prstGeom>
        </p:spPr>
      </p:pic>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98" name="Group 10"/>
          <p:cNvGrpSpPr>
            <a:grpSpLocks/>
          </p:cNvGrpSpPr>
          <p:nvPr/>
        </p:nvGrpSpPr>
        <p:grpSpPr bwMode="auto">
          <a:xfrm>
            <a:off x="2927648" y="1556792"/>
            <a:ext cx="6192688" cy="4661806"/>
            <a:chOff x="861" y="1122"/>
            <a:chExt cx="3792" cy="3130"/>
          </a:xfrm>
        </p:grpSpPr>
        <p:pic>
          <p:nvPicPr>
            <p:cNvPr id="29700" name="Picture 3" descr="422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 y="1122"/>
              <a:ext cx="1632" cy="1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Picture 4" descr="422j"/>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8" y="1144"/>
              <a:ext cx="1632" cy="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Picture 5" descr="422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9" y="2759"/>
              <a:ext cx="1584" cy="1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3" name="Picture 6" descr="422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5" y="2759"/>
              <a:ext cx="1728" cy="1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4" name="Picture 7" descr="422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4" y="1848"/>
              <a:ext cx="1680" cy="1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5" name="Picture 8" descr="422h"/>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71" y="1802"/>
              <a:ext cx="1632" cy="1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9699" name="Rectangle 9"/>
          <p:cNvSpPr>
            <a:spLocks noGrp="1" noChangeArrowheads="1"/>
          </p:cNvSpPr>
          <p:nvPr>
            <p:ph type="title"/>
          </p:nvPr>
        </p:nvSpPr>
        <p:spPr/>
        <p:txBody>
          <a:bodyPr/>
          <a:lstStyle/>
          <a:p>
            <a:pPr eaLnBrk="1" hangingPunct="1"/>
            <a:r>
              <a:rPr lang="zh-CN" altLang="en-US" dirty="0"/>
              <a:t>例</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ltLang="zh-CN" dirty="0"/>
              <a:t>10.1 </a:t>
            </a:r>
            <a:r>
              <a:rPr lang="zh-CN" altLang="en-US" dirty="0"/>
              <a:t>图</a:t>
            </a:r>
            <a:r>
              <a:rPr lang="en-US" altLang="zh-CN" dirty="0"/>
              <a:t>(Graph)</a:t>
            </a:r>
            <a:endParaRPr lang="zh-CN" altLang="en-US" dirty="0"/>
          </a:p>
        </p:txBody>
      </p:sp>
      <p:sp>
        <p:nvSpPr>
          <p:cNvPr id="30723" name="Rectangle 3"/>
          <p:cNvSpPr>
            <a:spLocks noGrp="1" noChangeArrowheads="1"/>
          </p:cNvSpPr>
          <p:nvPr>
            <p:ph sz="quarter" idx="1"/>
          </p:nvPr>
        </p:nvSpPr>
        <p:spPr/>
        <p:txBody>
          <a:bodyPr/>
          <a:lstStyle/>
          <a:p>
            <a:pPr eaLnBrk="1" hangingPunct="1"/>
            <a:r>
              <a:rPr lang="zh-CN" altLang="en-US" sz="2800" dirty="0"/>
              <a:t>顶点的度数  </a:t>
            </a:r>
          </a:p>
          <a:p>
            <a:pPr lvl="1" eaLnBrk="1" hangingPunct="1"/>
            <a:r>
              <a:rPr lang="zh-CN" altLang="en-US" sz="2400" dirty="0">
                <a:solidFill>
                  <a:srgbClr val="000000"/>
                </a:solidFill>
                <a:ea typeface=""/>
                <a:cs typeface=""/>
              </a:rPr>
              <a:t>定义</a:t>
            </a:r>
            <a:r>
              <a:rPr lang="en-US" altLang="zh-CN" sz="2400" dirty="0">
                <a:solidFill>
                  <a:srgbClr val="000000"/>
                </a:solidFill>
                <a:ea typeface=""/>
                <a:cs typeface=""/>
              </a:rPr>
              <a:t>10.4 </a:t>
            </a:r>
            <a:r>
              <a:rPr lang="zh-CN" altLang="en-US" sz="2400" dirty="0"/>
              <a:t>设</a:t>
            </a:r>
            <a:r>
              <a:rPr lang="en-US" altLang="zh-CN" sz="2400" dirty="0"/>
              <a:t>G=&lt;V，E&gt;</a:t>
            </a:r>
            <a:r>
              <a:rPr lang="zh-CN" altLang="en-US" sz="2400" dirty="0"/>
              <a:t>为一无向图， </a:t>
            </a:r>
            <a:r>
              <a:rPr lang="en-US" altLang="zh-CN" sz="2400" dirty="0" err="1"/>
              <a:t>v∈V</a:t>
            </a:r>
            <a:r>
              <a:rPr lang="en-US" altLang="zh-CN" sz="2400" dirty="0"/>
              <a:t>，</a:t>
            </a:r>
            <a:r>
              <a:rPr lang="zh-CN" altLang="en-US" sz="2400" dirty="0"/>
              <a:t>称</a:t>
            </a:r>
            <a:r>
              <a:rPr lang="en-US" altLang="zh-CN" sz="2400" dirty="0"/>
              <a:t>v</a:t>
            </a:r>
            <a:r>
              <a:rPr lang="zh-CN" altLang="en-US" sz="2400" dirty="0"/>
              <a:t>作为边的端点次数之和为</a:t>
            </a:r>
            <a:r>
              <a:rPr lang="en-US" altLang="zh-CN" sz="2400" dirty="0"/>
              <a:t>v</a:t>
            </a:r>
            <a:r>
              <a:rPr lang="zh-CN" altLang="en-US" sz="2400" dirty="0"/>
              <a:t>的</a:t>
            </a:r>
            <a:r>
              <a:rPr lang="zh-CN" altLang="en-US" sz="2400" dirty="0">
                <a:solidFill>
                  <a:srgbClr val="FF9900"/>
                </a:solidFill>
                <a:ea typeface=""/>
                <a:cs typeface=""/>
              </a:rPr>
              <a:t>度数</a:t>
            </a:r>
            <a:r>
              <a:rPr lang="zh-CN" altLang="en-US" sz="2400" dirty="0"/>
              <a:t>，简称为度，记做 </a:t>
            </a:r>
            <a:r>
              <a:rPr lang="en-US" altLang="zh-CN" sz="2400" dirty="0" err="1"/>
              <a:t>d</a:t>
            </a:r>
            <a:r>
              <a:rPr lang="en-US" altLang="zh-CN" sz="2400" baseline="-30000" dirty="0" err="1"/>
              <a:t>G</a:t>
            </a:r>
            <a:r>
              <a:rPr lang="en-US" altLang="zh-CN" sz="2400" dirty="0"/>
              <a:t>(v)，</a:t>
            </a:r>
            <a:r>
              <a:rPr lang="zh-CN" altLang="en-US" sz="2400" dirty="0"/>
              <a:t>在不发生混淆时，简记为</a:t>
            </a:r>
            <a:r>
              <a:rPr lang="en-US" altLang="zh-CN" sz="2400" dirty="0"/>
              <a:t>d(v).</a:t>
            </a:r>
          </a:p>
          <a:p>
            <a:pPr lvl="1" eaLnBrk="1" hangingPunct="1"/>
            <a:r>
              <a:rPr lang="zh-CN" altLang="en-US" sz="2400" dirty="0"/>
              <a:t>设</a:t>
            </a:r>
            <a:r>
              <a:rPr lang="en-US" altLang="zh-CN" sz="2400" dirty="0"/>
              <a:t>D=&lt;V，E&gt;</a:t>
            </a:r>
            <a:r>
              <a:rPr lang="zh-CN" altLang="en-US" sz="2400" dirty="0"/>
              <a:t>为有向图， </a:t>
            </a:r>
            <a:r>
              <a:rPr lang="en-US" altLang="zh-CN" sz="2400" dirty="0" err="1"/>
              <a:t>v∈V</a:t>
            </a:r>
            <a:r>
              <a:rPr lang="en-US" altLang="zh-CN" sz="2400" dirty="0"/>
              <a:t>，</a:t>
            </a:r>
          </a:p>
          <a:p>
            <a:pPr lvl="2" eaLnBrk="1" hangingPunct="1"/>
            <a:r>
              <a:rPr lang="zh-CN" altLang="en-US" sz="2400" dirty="0"/>
              <a:t>称</a:t>
            </a:r>
            <a:r>
              <a:rPr lang="en-US" altLang="zh-CN" sz="2400" dirty="0"/>
              <a:t>v</a:t>
            </a:r>
            <a:r>
              <a:rPr lang="zh-CN" altLang="en-US" sz="2400" dirty="0"/>
              <a:t>作为边的始点次数之和为</a:t>
            </a:r>
            <a:r>
              <a:rPr lang="en-US" altLang="zh-CN" sz="2400" dirty="0"/>
              <a:t>v</a:t>
            </a:r>
            <a:r>
              <a:rPr lang="zh-CN" altLang="en-US" sz="2400" dirty="0"/>
              <a:t>的</a:t>
            </a:r>
            <a:r>
              <a:rPr lang="zh-CN" altLang="en-US" sz="2400" dirty="0">
                <a:solidFill>
                  <a:srgbClr val="FF9900"/>
                </a:solidFill>
                <a:ea typeface=""/>
                <a:cs typeface=""/>
              </a:rPr>
              <a:t>出度</a:t>
            </a:r>
            <a:r>
              <a:rPr lang="zh-CN" altLang="en-US" sz="2400" dirty="0"/>
              <a:t>，记做 </a:t>
            </a:r>
            <a:r>
              <a:rPr lang="en-US" altLang="zh-CN" sz="2400" dirty="0" err="1"/>
              <a:t>deg</a:t>
            </a:r>
            <a:r>
              <a:rPr lang="en-US" altLang="zh-CN" sz="2400" baseline="30000" dirty="0"/>
              <a:t>+</a:t>
            </a:r>
            <a:r>
              <a:rPr lang="en-US" altLang="zh-CN" sz="2400" dirty="0"/>
              <a:t>(v)，</a:t>
            </a:r>
            <a:r>
              <a:rPr lang="zh-CN" altLang="en-US" sz="2400" dirty="0"/>
              <a:t>简记作</a:t>
            </a:r>
            <a:r>
              <a:rPr lang="en-US" altLang="zh-CN" sz="2400" dirty="0"/>
              <a:t>d</a:t>
            </a:r>
            <a:r>
              <a:rPr lang="en-US" altLang="zh-CN" sz="2400" baseline="30000" dirty="0"/>
              <a:t>+</a:t>
            </a:r>
            <a:r>
              <a:rPr lang="en-US" altLang="zh-CN" sz="2400" dirty="0"/>
              <a:t>(v). </a:t>
            </a:r>
          </a:p>
          <a:p>
            <a:pPr lvl="2" eaLnBrk="1" hangingPunct="1"/>
            <a:r>
              <a:rPr lang="zh-CN" altLang="en-US" sz="2400" dirty="0"/>
              <a:t>称</a:t>
            </a:r>
            <a:r>
              <a:rPr lang="en-US" altLang="zh-CN" sz="2400" dirty="0"/>
              <a:t>v</a:t>
            </a:r>
            <a:r>
              <a:rPr lang="zh-CN" altLang="en-US" sz="2400" dirty="0"/>
              <a:t>作为边的终点次数之和为</a:t>
            </a:r>
            <a:r>
              <a:rPr lang="en-US" altLang="zh-CN" sz="2400" dirty="0"/>
              <a:t>v</a:t>
            </a:r>
            <a:r>
              <a:rPr lang="zh-CN" altLang="en-US" sz="2400" dirty="0"/>
              <a:t>的</a:t>
            </a:r>
            <a:r>
              <a:rPr lang="zh-CN" altLang="en-US" sz="2400" dirty="0">
                <a:solidFill>
                  <a:srgbClr val="FF9900"/>
                </a:solidFill>
                <a:ea typeface=""/>
                <a:cs typeface=""/>
              </a:rPr>
              <a:t>入度</a:t>
            </a:r>
            <a:r>
              <a:rPr lang="zh-CN" altLang="en-US" sz="2400" dirty="0"/>
              <a:t>，记做 </a:t>
            </a:r>
            <a:r>
              <a:rPr lang="en-US" altLang="zh-CN" sz="2400" dirty="0" err="1"/>
              <a:t>deg</a:t>
            </a:r>
            <a:r>
              <a:rPr lang="en-US" altLang="zh-CN" sz="2400" baseline="30000" dirty="0"/>
              <a:t>-</a:t>
            </a:r>
            <a:r>
              <a:rPr lang="en-US" altLang="zh-CN" sz="2400" dirty="0"/>
              <a:t>(v)，</a:t>
            </a:r>
            <a:r>
              <a:rPr lang="zh-CN" altLang="en-US" sz="2400" dirty="0"/>
              <a:t>简记作</a:t>
            </a:r>
            <a:r>
              <a:rPr lang="en-US" altLang="zh-CN" sz="2400" dirty="0"/>
              <a:t>d</a:t>
            </a:r>
            <a:r>
              <a:rPr lang="en-US" altLang="zh-CN" sz="2400" baseline="30000" dirty="0"/>
              <a:t>-</a:t>
            </a:r>
            <a:r>
              <a:rPr lang="en-US" altLang="zh-CN" sz="2400" dirty="0"/>
              <a:t>(v)，</a:t>
            </a:r>
            <a:r>
              <a:rPr lang="zh-CN" altLang="en-US" sz="2400" dirty="0"/>
              <a:t>称</a:t>
            </a:r>
            <a:r>
              <a:rPr lang="en-US" altLang="zh-CN" sz="2400" dirty="0">
                <a:solidFill>
                  <a:srgbClr val="FF0000"/>
                </a:solidFill>
                <a:highlight>
                  <a:srgbClr val="FFFF00"/>
                </a:highlight>
              </a:rPr>
              <a:t>d</a:t>
            </a:r>
            <a:r>
              <a:rPr lang="en-US" altLang="zh-CN" sz="2400" baseline="30000" dirty="0">
                <a:solidFill>
                  <a:srgbClr val="FF0000"/>
                </a:solidFill>
                <a:highlight>
                  <a:srgbClr val="FFFF00"/>
                </a:highlight>
              </a:rPr>
              <a:t>+</a:t>
            </a:r>
            <a:r>
              <a:rPr lang="en-US" altLang="zh-CN" sz="2400" dirty="0">
                <a:solidFill>
                  <a:srgbClr val="FF0000"/>
                </a:solidFill>
                <a:highlight>
                  <a:srgbClr val="FFFF00"/>
                </a:highlight>
              </a:rPr>
              <a:t>(v)+d</a:t>
            </a:r>
            <a:r>
              <a:rPr lang="en-US" altLang="zh-CN" sz="2400" baseline="30000" dirty="0">
                <a:solidFill>
                  <a:srgbClr val="FF0000"/>
                </a:solidFill>
                <a:highlight>
                  <a:srgbClr val="FFFF00"/>
                </a:highlight>
              </a:rPr>
              <a:t>-</a:t>
            </a:r>
            <a:r>
              <a:rPr lang="en-US" altLang="zh-CN" sz="2400" dirty="0">
                <a:solidFill>
                  <a:srgbClr val="FF0000"/>
                </a:solidFill>
                <a:highlight>
                  <a:srgbClr val="FFFF00"/>
                </a:highlight>
              </a:rPr>
              <a:t>(v)</a:t>
            </a:r>
            <a:r>
              <a:rPr lang="zh-CN" altLang="en-US" sz="2400" dirty="0">
                <a:solidFill>
                  <a:srgbClr val="FF0000"/>
                </a:solidFill>
                <a:highlight>
                  <a:srgbClr val="FFFF00"/>
                </a:highlight>
              </a:rPr>
              <a:t>为</a:t>
            </a:r>
            <a:r>
              <a:rPr lang="en-US" altLang="zh-CN" sz="2400" dirty="0">
                <a:solidFill>
                  <a:srgbClr val="FF0000"/>
                </a:solidFill>
                <a:highlight>
                  <a:srgbClr val="FFFF00"/>
                </a:highlight>
              </a:rPr>
              <a:t>v</a:t>
            </a:r>
            <a:r>
              <a:rPr lang="zh-CN" altLang="en-US" sz="2400" dirty="0">
                <a:solidFill>
                  <a:srgbClr val="FF0000"/>
                </a:solidFill>
                <a:highlight>
                  <a:srgbClr val="FFFF00"/>
                </a:highlight>
              </a:rPr>
              <a:t>的度数</a:t>
            </a:r>
            <a:r>
              <a:rPr lang="zh-CN" altLang="en-US" sz="2400" dirty="0"/>
              <a:t>，记做</a:t>
            </a:r>
            <a:r>
              <a:rPr lang="en-US" altLang="zh-CN" sz="2400" dirty="0"/>
              <a:t>d(v).</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tLang="zh-CN" dirty="0"/>
              <a:t>10.1 </a:t>
            </a:r>
            <a:r>
              <a:rPr lang="zh-CN" altLang="en-US" dirty="0"/>
              <a:t>图</a:t>
            </a:r>
            <a:r>
              <a:rPr lang="en-US" altLang="zh-CN" dirty="0"/>
              <a:t>(Graph)</a:t>
            </a:r>
            <a:endParaRPr lang="zh-CN" altLang="en-US" dirty="0"/>
          </a:p>
        </p:txBody>
      </p:sp>
      <p:sp>
        <p:nvSpPr>
          <p:cNvPr id="31747" name="Rectangle 3"/>
          <p:cNvSpPr>
            <a:spLocks noGrp="1" noChangeArrowheads="1"/>
          </p:cNvSpPr>
          <p:nvPr>
            <p:ph sz="quarter" idx="1"/>
          </p:nvPr>
        </p:nvSpPr>
        <p:spPr/>
        <p:txBody>
          <a:bodyPr/>
          <a:lstStyle/>
          <a:p>
            <a:pPr eaLnBrk="1" hangingPunct="1"/>
            <a:r>
              <a:rPr lang="zh-CN" altLang="en-US"/>
              <a:t>顶点的度数  </a:t>
            </a:r>
          </a:p>
          <a:p>
            <a:pPr lvl="1" eaLnBrk="1" hangingPunct="1"/>
            <a:r>
              <a:rPr lang="zh-CN" altLang="en-US"/>
              <a:t>称度数为1的顶点为</a:t>
            </a:r>
            <a:r>
              <a:rPr lang="zh-CN" altLang="en-US">
                <a:solidFill>
                  <a:srgbClr val="FF0000"/>
                </a:solidFill>
              </a:rPr>
              <a:t>悬挂顶点</a:t>
            </a:r>
            <a:r>
              <a:rPr lang="zh-CN" altLang="en-US"/>
              <a:t>,它所对应的边为</a:t>
            </a:r>
            <a:r>
              <a:rPr lang="zh-CN" altLang="en-US">
                <a:solidFill>
                  <a:srgbClr val="FF0000"/>
                </a:solidFill>
              </a:rPr>
              <a:t>悬挂边</a:t>
            </a:r>
            <a:r>
              <a:rPr lang="zh-CN" altLang="en-US"/>
              <a: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zh-CN" dirty="0"/>
              <a:t>10.1 </a:t>
            </a:r>
            <a:r>
              <a:rPr lang="zh-CN" altLang="en-US" dirty="0"/>
              <a:t>图</a:t>
            </a:r>
            <a:r>
              <a:rPr lang="en-US" altLang="zh-CN" dirty="0"/>
              <a:t>(Graph)</a:t>
            </a:r>
            <a:endParaRPr lang="zh-CN" altLang="en-US" dirty="0"/>
          </a:p>
        </p:txBody>
      </p:sp>
      <p:sp>
        <p:nvSpPr>
          <p:cNvPr id="32771" name="Rectangle 3"/>
          <p:cNvSpPr>
            <a:spLocks noGrp="1" noChangeArrowheads="1"/>
          </p:cNvSpPr>
          <p:nvPr>
            <p:ph sz="quarter" idx="1"/>
          </p:nvPr>
        </p:nvSpPr>
        <p:spPr/>
        <p:txBody>
          <a:bodyPr/>
          <a:lstStyle/>
          <a:p>
            <a:pPr eaLnBrk="1" hangingPunct="1">
              <a:lnSpc>
                <a:spcPct val="90000"/>
              </a:lnSpc>
            </a:pPr>
            <a:r>
              <a:rPr lang="en-US" altLang="zh-CN" sz="2400" dirty="0">
                <a:latin typeface="宋体" panose="02010600030101010101" pitchFamily="2" charset="-122"/>
              </a:rPr>
              <a:t>d(v</a:t>
            </a:r>
            <a:r>
              <a:rPr lang="en-US" altLang="zh-CN" sz="2400" baseline="-30000" dirty="0">
                <a:latin typeface="宋体" panose="02010600030101010101" pitchFamily="2" charset="-122"/>
              </a:rPr>
              <a:t>1</a:t>
            </a:r>
            <a:r>
              <a:rPr lang="en-US" altLang="zh-CN" sz="2400" dirty="0">
                <a:latin typeface="宋体" panose="02010600030101010101" pitchFamily="2" charset="-122"/>
              </a:rPr>
              <a:t>)＝3，d</a:t>
            </a:r>
            <a:r>
              <a:rPr lang="en-US" altLang="zh-CN" sz="2400" baseline="30000" dirty="0">
                <a:latin typeface="宋体" panose="02010600030101010101" pitchFamily="2" charset="-122"/>
              </a:rPr>
              <a:t>+</a:t>
            </a:r>
            <a:r>
              <a:rPr lang="en-US" altLang="zh-CN" sz="2400" dirty="0">
                <a:latin typeface="宋体" panose="02010600030101010101" pitchFamily="2" charset="-122"/>
              </a:rPr>
              <a:t>(v</a:t>
            </a:r>
            <a:r>
              <a:rPr lang="en-US" altLang="zh-CN" sz="2400" baseline="-30000" dirty="0">
                <a:latin typeface="宋体" panose="02010600030101010101" pitchFamily="2" charset="-122"/>
              </a:rPr>
              <a:t>1</a:t>
            </a:r>
            <a:r>
              <a:rPr lang="en-US" altLang="zh-CN" sz="2400" dirty="0">
                <a:latin typeface="宋体" panose="02010600030101010101" pitchFamily="2" charset="-122"/>
              </a:rPr>
              <a:t>)＝2，d</a:t>
            </a:r>
            <a:r>
              <a:rPr lang="en-US" altLang="zh-CN" sz="2400" baseline="30000" dirty="0">
                <a:latin typeface="宋体" panose="02010600030101010101" pitchFamily="2" charset="-122"/>
              </a:rPr>
              <a:t>-</a:t>
            </a:r>
            <a:r>
              <a:rPr lang="en-US" altLang="zh-CN" sz="2400" dirty="0">
                <a:latin typeface="宋体" panose="02010600030101010101" pitchFamily="2" charset="-122"/>
              </a:rPr>
              <a:t>(v</a:t>
            </a:r>
            <a:r>
              <a:rPr lang="en-US" altLang="zh-CN" sz="2400" baseline="-30000" dirty="0">
                <a:latin typeface="宋体" panose="02010600030101010101" pitchFamily="2" charset="-122"/>
              </a:rPr>
              <a:t>1</a:t>
            </a:r>
            <a:r>
              <a:rPr lang="en-US" altLang="zh-CN" sz="2400" dirty="0">
                <a:latin typeface="宋体" panose="02010600030101010101" pitchFamily="2" charset="-122"/>
              </a:rPr>
              <a:t>)＝1；</a:t>
            </a:r>
          </a:p>
          <a:p>
            <a:pPr eaLnBrk="1" hangingPunct="1">
              <a:lnSpc>
                <a:spcPct val="90000"/>
              </a:lnSpc>
            </a:pPr>
            <a:r>
              <a:rPr lang="en-US" altLang="zh-CN" sz="2400" dirty="0">
                <a:latin typeface="宋体" panose="02010600030101010101" pitchFamily="2" charset="-122"/>
              </a:rPr>
              <a:t>d(v</a:t>
            </a:r>
            <a:r>
              <a:rPr lang="en-US" altLang="zh-CN" sz="2400" baseline="-30000" dirty="0">
                <a:latin typeface="宋体" panose="02010600030101010101" pitchFamily="2" charset="-122"/>
              </a:rPr>
              <a:t>2</a:t>
            </a:r>
            <a:r>
              <a:rPr lang="en-US" altLang="zh-CN" sz="2400" dirty="0">
                <a:latin typeface="宋体" panose="02010600030101010101" pitchFamily="2" charset="-122"/>
              </a:rPr>
              <a:t>)＝3，d</a:t>
            </a:r>
            <a:r>
              <a:rPr lang="en-US" altLang="zh-CN" sz="2400" baseline="30000" dirty="0">
                <a:latin typeface="宋体" panose="02010600030101010101" pitchFamily="2" charset="-122"/>
              </a:rPr>
              <a:t>+</a:t>
            </a:r>
            <a:r>
              <a:rPr lang="en-US" altLang="zh-CN" sz="2400" dirty="0">
                <a:latin typeface="宋体" panose="02010600030101010101" pitchFamily="2" charset="-122"/>
              </a:rPr>
              <a:t>(v</a:t>
            </a:r>
            <a:r>
              <a:rPr lang="en-US" altLang="zh-CN" sz="2400" baseline="-30000" dirty="0">
                <a:latin typeface="宋体" panose="02010600030101010101" pitchFamily="2" charset="-122"/>
              </a:rPr>
              <a:t>2</a:t>
            </a:r>
            <a:r>
              <a:rPr lang="en-US" altLang="zh-CN" sz="2400" dirty="0">
                <a:latin typeface="宋体" panose="02010600030101010101" pitchFamily="2" charset="-122"/>
              </a:rPr>
              <a:t>)＝2，d</a:t>
            </a:r>
            <a:r>
              <a:rPr lang="en-US" altLang="zh-CN" sz="2400" baseline="30000" dirty="0">
                <a:latin typeface="宋体" panose="02010600030101010101" pitchFamily="2" charset="-122"/>
              </a:rPr>
              <a:t>-</a:t>
            </a:r>
            <a:r>
              <a:rPr lang="en-US" altLang="zh-CN" sz="2400" dirty="0">
                <a:latin typeface="宋体" panose="02010600030101010101" pitchFamily="2" charset="-122"/>
              </a:rPr>
              <a:t>(v</a:t>
            </a:r>
            <a:r>
              <a:rPr lang="en-US" altLang="zh-CN" sz="2400" baseline="-30000" dirty="0">
                <a:latin typeface="宋体" panose="02010600030101010101" pitchFamily="2" charset="-122"/>
              </a:rPr>
              <a:t>2</a:t>
            </a:r>
            <a:r>
              <a:rPr lang="en-US" altLang="zh-CN" sz="2400" dirty="0">
                <a:latin typeface="宋体" panose="02010600030101010101" pitchFamily="2" charset="-122"/>
              </a:rPr>
              <a:t>)＝1；</a:t>
            </a:r>
          </a:p>
          <a:p>
            <a:pPr eaLnBrk="1" hangingPunct="1">
              <a:lnSpc>
                <a:spcPct val="90000"/>
              </a:lnSpc>
            </a:pPr>
            <a:r>
              <a:rPr lang="en-US" altLang="zh-CN" sz="2400" dirty="0">
                <a:latin typeface="宋体" panose="02010600030101010101" pitchFamily="2" charset="-122"/>
              </a:rPr>
              <a:t>d(v</a:t>
            </a:r>
            <a:r>
              <a:rPr lang="en-US" altLang="zh-CN" sz="2400" baseline="-30000" dirty="0">
                <a:latin typeface="宋体" panose="02010600030101010101" pitchFamily="2" charset="-122"/>
              </a:rPr>
              <a:t>3</a:t>
            </a:r>
            <a:r>
              <a:rPr lang="en-US" altLang="zh-CN" sz="2400" dirty="0">
                <a:latin typeface="宋体" panose="02010600030101010101" pitchFamily="2" charset="-122"/>
              </a:rPr>
              <a:t>)＝5，d</a:t>
            </a:r>
            <a:r>
              <a:rPr lang="en-US" altLang="zh-CN" sz="2400" baseline="30000" dirty="0">
                <a:latin typeface="宋体" panose="02010600030101010101" pitchFamily="2" charset="-122"/>
              </a:rPr>
              <a:t>+</a:t>
            </a:r>
            <a:r>
              <a:rPr lang="en-US" altLang="zh-CN" sz="2400" dirty="0">
                <a:latin typeface="宋体" panose="02010600030101010101" pitchFamily="2" charset="-122"/>
              </a:rPr>
              <a:t>(v</a:t>
            </a:r>
            <a:r>
              <a:rPr lang="en-US" altLang="zh-CN" sz="2400" baseline="-30000" dirty="0">
                <a:latin typeface="宋体" panose="02010600030101010101" pitchFamily="2" charset="-122"/>
              </a:rPr>
              <a:t>3</a:t>
            </a:r>
            <a:r>
              <a:rPr lang="en-US" altLang="zh-CN" sz="2400" dirty="0">
                <a:latin typeface="宋体" panose="02010600030101010101" pitchFamily="2" charset="-122"/>
              </a:rPr>
              <a:t>)＝2，d</a:t>
            </a:r>
            <a:r>
              <a:rPr lang="en-US" altLang="zh-CN" sz="2400" baseline="30000" dirty="0">
                <a:latin typeface="宋体" panose="02010600030101010101" pitchFamily="2" charset="-122"/>
              </a:rPr>
              <a:t>-</a:t>
            </a:r>
            <a:r>
              <a:rPr lang="en-US" altLang="zh-CN" sz="2400" dirty="0">
                <a:latin typeface="宋体" panose="02010600030101010101" pitchFamily="2" charset="-122"/>
              </a:rPr>
              <a:t>(v</a:t>
            </a:r>
            <a:r>
              <a:rPr lang="en-US" altLang="zh-CN" sz="2400" baseline="-30000" dirty="0">
                <a:latin typeface="宋体" panose="02010600030101010101" pitchFamily="2" charset="-122"/>
              </a:rPr>
              <a:t>3</a:t>
            </a:r>
            <a:r>
              <a:rPr lang="en-US" altLang="zh-CN" sz="2400" dirty="0">
                <a:latin typeface="宋体" panose="02010600030101010101" pitchFamily="2" charset="-122"/>
              </a:rPr>
              <a:t>)＝3；</a:t>
            </a:r>
          </a:p>
          <a:p>
            <a:pPr eaLnBrk="1" hangingPunct="1">
              <a:lnSpc>
                <a:spcPct val="90000"/>
              </a:lnSpc>
            </a:pPr>
            <a:r>
              <a:rPr lang="en-US" altLang="zh-CN" sz="2400" dirty="0">
                <a:latin typeface="宋体" panose="02010600030101010101" pitchFamily="2" charset="-122"/>
              </a:rPr>
              <a:t>d(v</a:t>
            </a:r>
            <a:r>
              <a:rPr lang="en-US" altLang="zh-CN" sz="2400" baseline="-30000" dirty="0">
                <a:latin typeface="宋体" panose="02010600030101010101" pitchFamily="2" charset="-122"/>
              </a:rPr>
              <a:t>4</a:t>
            </a:r>
            <a:r>
              <a:rPr lang="en-US" altLang="zh-CN" sz="2400" dirty="0">
                <a:latin typeface="宋体" panose="02010600030101010101" pitchFamily="2" charset="-122"/>
              </a:rPr>
              <a:t>)＝d</a:t>
            </a:r>
            <a:r>
              <a:rPr lang="en-US" altLang="zh-CN" sz="2400" baseline="30000" dirty="0">
                <a:latin typeface="宋体" panose="02010600030101010101" pitchFamily="2" charset="-122"/>
              </a:rPr>
              <a:t>+</a:t>
            </a:r>
            <a:r>
              <a:rPr lang="en-US" altLang="zh-CN" sz="2400" dirty="0">
                <a:latin typeface="宋体" panose="02010600030101010101" pitchFamily="2" charset="-122"/>
              </a:rPr>
              <a:t>(v</a:t>
            </a:r>
            <a:r>
              <a:rPr lang="en-US" altLang="zh-CN" sz="2400" baseline="-30000" dirty="0">
                <a:latin typeface="宋体" panose="02010600030101010101" pitchFamily="2" charset="-122"/>
              </a:rPr>
              <a:t>4</a:t>
            </a:r>
            <a:r>
              <a:rPr lang="en-US" altLang="zh-CN" sz="2400" dirty="0">
                <a:latin typeface="宋体" panose="02010600030101010101" pitchFamily="2" charset="-122"/>
              </a:rPr>
              <a:t>)＝d</a:t>
            </a:r>
            <a:r>
              <a:rPr lang="en-US" altLang="zh-CN" sz="2400" baseline="30000" dirty="0">
                <a:latin typeface="宋体" panose="02010600030101010101" pitchFamily="2" charset="-122"/>
              </a:rPr>
              <a:t>-</a:t>
            </a:r>
            <a:r>
              <a:rPr lang="en-US" altLang="zh-CN" sz="2400" dirty="0">
                <a:latin typeface="宋体" panose="02010600030101010101" pitchFamily="2" charset="-122"/>
              </a:rPr>
              <a:t>(v</a:t>
            </a:r>
            <a:r>
              <a:rPr lang="en-US" altLang="zh-CN" sz="2400" baseline="-30000" dirty="0">
                <a:latin typeface="宋体" panose="02010600030101010101" pitchFamily="2" charset="-122"/>
              </a:rPr>
              <a:t>4</a:t>
            </a:r>
            <a:r>
              <a:rPr lang="en-US" altLang="zh-CN" sz="2400" dirty="0">
                <a:latin typeface="宋体" panose="02010600030101010101" pitchFamily="2" charset="-122"/>
              </a:rPr>
              <a:t>)＝0；</a:t>
            </a:r>
          </a:p>
          <a:p>
            <a:pPr eaLnBrk="1" hangingPunct="1">
              <a:lnSpc>
                <a:spcPct val="90000"/>
              </a:lnSpc>
            </a:pPr>
            <a:r>
              <a:rPr lang="en-US" altLang="zh-CN" sz="2400" dirty="0">
                <a:latin typeface="宋体" panose="02010600030101010101" pitchFamily="2" charset="-122"/>
              </a:rPr>
              <a:t>d(v</a:t>
            </a:r>
            <a:r>
              <a:rPr lang="en-US" altLang="zh-CN" sz="2400" baseline="-30000" dirty="0">
                <a:latin typeface="宋体" panose="02010600030101010101" pitchFamily="2" charset="-122"/>
              </a:rPr>
              <a:t>5</a:t>
            </a:r>
            <a:r>
              <a:rPr lang="en-US" altLang="zh-CN" sz="2400" dirty="0">
                <a:latin typeface="宋体" panose="02010600030101010101" pitchFamily="2" charset="-122"/>
              </a:rPr>
              <a:t>)＝1，d</a:t>
            </a:r>
            <a:r>
              <a:rPr lang="en-US" altLang="zh-CN" sz="2400" baseline="30000" dirty="0">
                <a:latin typeface="宋体" panose="02010600030101010101" pitchFamily="2" charset="-122"/>
              </a:rPr>
              <a:t>+</a:t>
            </a:r>
            <a:r>
              <a:rPr lang="en-US" altLang="zh-CN" sz="2400" dirty="0">
                <a:latin typeface="宋体" panose="02010600030101010101" pitchFamily="2" charset="-122"/>
              </a:rPr>
              <a:t>(v</a:t>
            </a:r>
            <a:r>
              <a:rPr lang="en-US" altLang="zh-CN" sz="2400" baseline="-30000" dirty="0">
                <a:latin typeface="宋体" panose="02010600030101010101" pitchFamily="2" charset="-122"/>
              </a:rPr>
              <a:t>5</a:t>
            </a:r>
            <a:r>
              <a:rPr lang="en-US" altLang="zh-CN" sz="2400" dirty="0">
                <a:latin typeface="宋体" panose="02010600030101010101" pitchFamily="2" charset="-122"/>
              </a:rPr>
              <a:t>)＝0，d</a:t>
            </a:r>
            <a:r>
              <a:rPr lang="en-US" altLang="zh-CN" sz="2400" baseline="30000" dirty="0">
                <a:latin typeface="宋体" panose="02010600030101010101" pitchFamily="2" charset="-122"/>
              </a:rPr>
              <a:t>-</a:t>
            </a:r>
            <a:r>
              <a:rPr lang="en-US" altLang="zh-CN" sz="2400" dirty="0">
                <a:latin typeface="宋体" panose="02010600030101010101" pitchFamily="2" charset="-122"/>
              </a:rPr>
              <a:t>(v</a:t>
            </a:r>
            <a:r>
              <a:rPr lang="en-US" altLang="zh-CN" sz="2400" baseline="-30000" dirty="0">
                <a:latin typeface="宋体" panose="02010600030101010101" pitchFamily="2" charset="-122"/>
              </a:rPr>
              <a:t>5</a:t>
            </a:r>
            <a:r>
              <a:rPr lang="en-US" altLang="zh-CN" sz="2400" dirty="0">
                <a:latin typeface="宋体" panose="02010600030101010101" pitchFamily="2" charset="-122"/>
              </a:rPr>
              <a:t>)＝1；</a:t>
            </a:r>
          </a:p>
          <a:p>
            <a:pPr eaLnBrk="1" hangingPunct="1">
              <a:lnSpc>
                <a:spcPct val="90000"/>
              </a:lnSpc>
            </a:pPr>
            <a:r>
              <a:rPr lang="zh-CN" altLang="en-US" sz="2400" dirty="0">
                <a:latin typeface="宋体" panose="02010600030101010101" pitchFamily="2" charset="-122"/>
              </a:rPr>
              <a:t>其中，</a:t>
            </a:r>
            <a:r>
              <a:rPr lang="en-US" altLang="zh-CN" sz="2400" dirty="0">
                <a:latin typeface="宋体" panose="02010600030101010101" pitchFamily="2" charset="-122"/>
              </a:rPr>
              <a:t>v</a:t>
            </a:r>
            <a:r>
              <a:rPr lang="en-US" altLang="zh-CN" sz="2400" baseline="-30000" dirty="0">
                <a:latin typeface="宋体" panose="02010600030101010101" pitchFamily="2" charset="-122"/>
              </a:rPr>
              <a:t>5</a:t>
            </a:r>
            <a:r>
              <a:rPr lang="zh-CN" altLang="en-US" sz="2400" dirty="0">
                <a:latin typeface="宋体" panose="02010600030101010101" pitchFamily="2" charset="-122"/>
              </a:rPr>
              <a:t>是悬挂顶点，&lt;</a:t>
            </a:r>
            <a:r>
              <a:rPr lang="en-US" altLang="zh-CN" sz="2400" dirty="0">
                <a:latin typeface="宋体" panose="02010600030101010101" pitchFamily="2" charset="-122"/>
              </a:rPr>
              <a:t>v</a:t>
            </a:r>
            <a:r>
              <a:rPr lang="en-US" altLang="zh-CN" sz="2400" baseline="-30000" dirty="0">
                <a:latin typeface="宋体" panose="02010600030101010101" pitchFamily="2" charset="-122"/>
              </a:rPr>
              <a:t>1</a:t>
            </a:r>
            <a:r>
              <a:rPr lang="en-US" altLang="zh-CN" sz="2400" dirty="0">
                <a:latin typeface="宋体" panose="02010600030101010101" pitchFamily="2" charset="-122"/>
              </a:rPr>
              <a:t>，v</a:t>
            </a:r>
            <a:r>
              <a:rPr lang="en-US" altLang="zh-CN" sz="2400" baseline="-30000" dirty="0">
                <a:latin typeface="宋体" panose="02010600030101010101" pitchFamily="2" charset="-122"/>
              </a:rPr>
              <a:t>5</a:t>
            </a:r>
            <a:r>
              <a:rPr lang="en-US" altLang="zh-CN" sz="2400" dirty="0">
                <a:latin typeface="宋体" panose="02010600030101010101" pitchFamily="2" charset="-122"/>
              </a:rPr>
              <a:t>&gt;</a:t>
            </a:r>
            <a:r>
              <a:rPr lang="zh-CN" altLang="en-US" sz="2400" dirty="0">
                <a:latin typeface="宋体" panose="02010600030101010101" pitchFamily="2" charset="-122"/>
              </a:rPr>
              <a:t>为悬挂边。</a:t>
            </a:r>
          </a:p>
        </p:txBody>
      </p:sp>
      <p:pic>
        <p:nvPicPr>
          <p:cNvPr id="32772" name="Picture 4" descr="423"/>
          <p:cNvPicPr>
            <a:picLocks noChangeAspect="1" noChangeArrowheads="1"/>
          </p:cNvPicPr>
          <p:nvPr/>
        </p:nvPicPr>
        <p:blipFill>
          <a:blip r:embed="rId2">
            <a:extLst>
              <a:ext uri="{28A0092B-C50C-407E-A947-70E740481C1C}">
                <a14:useLocalDpi xmlns:a14="http://schemas.microsoft.com/office/drawing/2010/main" val="0"/>
              </a:ext>
            </a:extLst>
          </a:blip>
          <a:srcRect l="12456"/>
          <a:stretch>
            <a:fillRect/>
          </a:stretch>
        </p:blipFill>
        <p:spPr bwMode="auto">
          <a:xfrm>
            <a:off x="7248129" y="1988841"/>
            <a:ext cx="3315147" cy="3023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zh-CN" dirty="0"/>
              <a:t>10.1 </a:t>
            </a:r>
            <a:r>
              <a:rPr lang="zh-CN" altLang="en-US" dirty="0"/>
              <a:t>图</a:t>
            </a:r>
            <a:r>
              <a:rPr lang="en-US" altLang="zh-CN" dirty="0"/>
              <a:t>(Graph)</a:t>
            </a:r>
            <a:endParaRPr lang="zh-CN" altLang="en-US" dirty="0"/>
          </a:p>
        </p:txBody>
      </p:sp>
      <p:sp>
        <p:nvSpPr>
          <p:cNvPr id="2" name="内容占位符 1"/>
          <p:cNvSpPr>
            <a:spLocks noGrp="1"/>
          </p:cNvSpPr>
          <p:nvPr>
            <p:ph sz="quarter" idx="1"/>
          </p:nvPr>
        </p:nvSpPr>
        <p:spPr/>
        <p:txBody>
          <a:bodyPr/>
          <a:lstStyle/>
          <a:p>
            <a:pPr marL="0" indent="0">
              <a:buNone/>
            </a:pPr>
            <a:r>
              <a:rPr lang="zh-CN" altLang="en-US" sz="2400" dirty="0"/>
              <a:t>对于图</a:t>
            </a:r>
            <a:r>
              <a:rPr lang="en-US" altLang="zh-CN" sz="2400" dirty="0"/>
              <a:t>G＝&lt;V,E&gt;,</a:t>
            </a:r>
            <a:r>
              <a:rPr lang="zh-CN" altLang="en-US" sz="2400" dirty="0"/>
              <a:t>记</a:t>
            </a:r>
          </a:p>
          <a:p>
            <a:pPr marL="0" indent="0">
              <a:buNone/>
            </a:pPr>
            <a:r>
              <a:rPr lang="en-US" altLang="zh-CN" sz="2400" dirty="0"/>
              <a:t>Δ(G)＝max{d(v)｜</a:t>
            </a:r>
            <a:r>
              <a:rPr lang="en-US" altLang="zh-CN" sz="2400" dirty="0" err="1"/>
              <a:t>v∈V</a:t>
            </a:r>
            <a:r>
              <a:rPr lang="en-US" altLang="zh-CN" sz="2400" dirty="0"/>
              <a:t>},</a:t>
            </a:r>
          </a:p>
          <a:p>
            <a:pPr marL="0" indent="0">
              <a:buNone/>
            </a:pPr>
            <a:r>
              <a:rPr lang="en-US" altLang="zh-CN" sz="2400" dirty="0">
                <a:sym typeface="Symbol" panose="05050102010706020507" pitchFamily="18" charset="2"/>
              </a:rPr>
              <a:t></a:t>
            </a:r>
            <a:r>
              <a:rPr lang="en-US" altLang="zh-CN" sz="2400" dirty="0"/>
              <a:t>(G)＝min{d(v)｜</a:t>
            </a:r>
            <a:r>
              <a:rPr lang="en-US" altLang="zh-CN" sz="2400" dirty="0" err="1"/>
              <a:t>v∈V</a:t>
            </a:r>
            <a:r>
              <a:rPr lang="en-US" altLang="zh-CN" sz="2400" dirty="0"/>
              <a:t>},</a:t>
            </a:r>
          </a:p>
          <a:p>
            <a:pPr marL="0" indent="0">
              <a:buNone/>
            </a:pPr>
            <a:r>
              <a:rPr lang="zh-CN" altLang="en-US" sz="2400" dirty="0"/>
              <a:t>分别称为</a:t>
            </a:r>
            <a:r>
              <a:rPr lang="en-US" altLang="zh-CN" sz="2400" dirty="0"/>
              <a:t>G</a:t>
            </a:r>
            <a:r>
              <a:rPr lang="zh-CN" altLang="en-US" sz="2400" dirty="0"/>
              <a:t>的最大度和最小度.</a:t>
            </a:r>
          </a:p>
        </p:txBody>
      </p:sp>
      <p:pic>
        <p:nvPicPr>
          <p:cNvPr id="3" name="图片 2"/>
          <p:cNvPicPr>
            <a:picLocks noChangeAspect="1"/>
          </p:cNvPicPr>
          <p:nvPr/>
        </p:nvPicPr>
        <p:blipFill>
          <a:blip r:embed="rId2"/>
          <a:stretch>
            <a:fillRect/>
          </a:stretch>
        </p:blipFill>
        <p:spPr>
          <a:xfrm>
            <a:off x="7032105" y="1579411"/>
            <a:ext cx="3268511" cy="32403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zh-CN" dirty="0"/>
              <a:t>10.1 </a:t>
            </a:r>
            <a:r>
              <a:rPr lang="zh-CN" altLang="en-US" dirty="0"/>
              <a:t>图</a:t>
            </a:r>
            <a:r>
              <a:rPr lang="en-US" altLang="zh-CN" dirty="0"/>
              <a:t>(Graph)</a:t>
            </a:r>
            <a:endParaRPr lang="zh-CN" altLang="en-US" dirty="0"/>
          </a:p>
        </p:txBody>
      </p:sp>
      <mc:AlternateContent xmlns:mc="http://schemas.openxmlformats.org/markup-compatibility/2006" xmlns:a14="http://schemas.microsoft.com/office/drawing/2010/main">
        <mc:Choice Requires="a14">
          <p:sp>
            <p:nvSpPr>
              <p:cNvPr id="2" name="内容占位符 1"/>
              <p:cNvSpPr>
                <a:spLocks noGrp="1"/>
              </p:cNvSpPr>
              <p:nvPr>
                <p:ph sz="quarter" idx="1"/>
              </p:nvPr>
            </p:nvSpPr>
            <p:spPr/>
            <p:txBody>
              <a:bodyPr/>
              <a:lstStyle/>
              <a:p>
                <a:r>
                  <a:rPr lang="zh-CN" altLang="en-US" sz="2400" dirty="0">
                    <a:latin typeface="隶书" panose="02010509060101010101" pitchFamily="49" charset="-122"/>
                  </a:rPr>
                  <a:t>若</a:t>
                </a:r>
                <a:r>
                  <a:rPr lang="en-US" altLang="zh-CN" sz="2400" dirty="0">
                    <a:latin typeface="隶书" panose="02010509060101010101" pitchFamily="49" charset="-122"/>
                  </a:rPr>
                  <a:t>D＝〈V,E〉</a:t>
                </a:r>
                <a:r>
                  <a:rPr lang="zh-CN" altLang="en-US" sz="2400" dirty="0">
                    <a:latin typeface="隶书" panose="02010509060101010101" pitchFamily="49" charset="-122"/>
                  </a:rPr>
                  <a:t>是有向图,除了</a:t>
                </a:r>
                <a:r>
                  <a:rPr lang="en-US" altLang="zh-CN" sz="2400" dirty="0">
                    <a:latin typeface="隶书" panose="02010509060101010101" pitchFamily="49" charset="-122"/>
                  </a:rPr>
                  <a:t>Δ(D),</a:t>
                </a:r>
                <a:r>
                  <a:rPr lang="en-US" altLang="zh-CN" sz="2400" dirty="0">
                    <a:latin typeface="隶书" panose="02010509060101010101" pitchFamily="49" charset="-122"/>
                    <a:sym typeface="Symbol" panose="05050102010706020507" pitchFamily="18" charset="2"/>
                  </a:rPr>
                  <a:t></a:t>
                </a:r>
                <a:r>
                  <a:rPr lang="en-US" altLang="zh-CN" sz="2400" dirty="0">
                    <a:latin typeface="隶书" panose="02010509060101010101" pitchFamily="49" charset="-122"/>
                  </a:rPr>
                  <a:t>(D)</a:t>
                </a:r>
                <a:r>
                  <a:rPr lang="zh-CN" altLang="en-US" sz="2400" dirty="0">
                    <a:latin typeface="隶书" panose="02010509060101010101" pitchFamily="49" charset="-122"/>
                  </a:rPr>
                  <a:t>外,还有</a:t>
                </a:r>
                <a:r>
                  <a:rPr lang="zh-CN" altLang="en-US" sz="2400" dirty="0">
                    <a:solidFill>
                      <a:srgbClr val="FF0000"/>
                    </a:solidFill>
                    <a:latin typeface="隶书" panose="02010509060101010101" pitchFamily="49" charset="-122"/>
                  </a:rPr>
                  <a:t>最大出度</a:t>
                </a:r>
                <a:r>
                  <a:rPr lang="zh-CN" altLang="en-US" sz="2400" dirty="0">
                    <a:latin typeface="隶书" panose="02010509060101010101" pitchFamily="49" charset="-122"/>
                  </a:rPr>
                  <a:t>、</a:t>
                </a:r>
                <a:r>
                  <a:rPr lang="zh-CN" altLang="en-US" sz="2400" dirty="0">
                    <a:solidFill>
                      <a:srgbClr val="FF0000"/>
                    </a:solidFill>
                    <a:latin typeface="隶书" panose="02010509060101010101" pitchFamily="49" charset="-122"/>
                  </a:rPr>
                  <a:t>最大入度</a:t>
                </a:r>
                <a:r>
                  <a:rPr lang="zh-CN" altLang="en-US" sz="2400" dirty="0">
                    <a:latin typeface="隶书" panose="02010509060101010101" pitchFamily="49" charset="-122"/>
                  </a:rPr>
                  <a:t>、</a:t>
                </a:r>
                <a:r>
                  <a:rPr lang="zh-CN" altLang="en-US" sz="2400" dirty="0">
                    <a:solidFill>
                      <a:srgbClr val="FF0000"/>
                    </a:solidFill>
                    <a:latin typeface="隶书" panose="02010509060101010101" pitchFamily="49" charset="-122"/>
                  </a:rPr>
                  <a:t>最小出度</a:t>
                </a:r>
                <a:r>
                  <a:rPr lang="zh-CN" altLang="en-US" sz="2400" dirty="0">
                    <a:latin typeface="隶书" panose="02010509060101010101" pitchFamily="49" charset="-122"/>
                  </a:rPr>
                  <a:t>、</a:t>
                </a:r>
                <a:r>
                  <a:rPr lang="zh-CN" altLang="en-US" sz="2400" dirty="0">
                    <a:solidFill>
                      <a:srgbClr val="FF0000"/>
                    </a:solidFill>
                    <a:latin typeface="隶书" panose="02010509060101010101" pitchFamily="49" charset="-122"/>
                  </a:rPr>
                  <a:t>最小入度</a:t>
                </a:r>
                <a:r>
                  <a:rPr lang="zh-CN" altLang="en-US" sz="2400" dirty="0">
                    <a:latin typeface="隶书" panose="02010509060101010101" pitchFamily="49" charset="-122"/>
                  </a:rPr>
                  <a:t>,分别定义为</a:t>
                </a:r>
                <a:endParaRPr lang="en-US" altLang="zh-CN" sz="2400" dirty="0">
                  <a:latin typeface="隶书" panose="02010509060101010101" pitchFamily="49" charset="-122"/>
                </a:endParaRPr>
              </a:p>
              <a:p>
                <a14:m>
                  <m:oMath xmlns:m="http://schemas.openxmlformats.org/officeDocument/2006/math">
                    <m:sSup>
                      <m:sSupPr>
                        <m:ctrlPr>
                          <a:rPr lang="en-US" altLang="zh-CN" sz="2400" i="1" smtClean="0">
                            <a:latin typeface="Cambria Math" panose="02040503050406030204" pitchFamily="18" charset="0"/>
                          </a:rPr>
                        </m:ctrlPr>
                      </m:sSupPr>
                      <m:e>
                        <m:r>
                          <a:rPr lang="en-US" altLang="zh-CN" sz="2400" i="1" smtClean="0">
                            <a:latin typeface="Cambria Math" panose="02040503050406030204" pitchFamily="18" charset="0"/>
                            <a:ea typeface="Cambria Math" panose="02040503050406030204" pitchFamily="18" charset="0"/>
                          </a:rPr>
                          <m:t>∆</m:t>
                        </m:r>
                      </m:e>
                      <m:sup>
                        <m:r>
                          <a:rPr lang="en-US" altLang="zh-CN" sz="2400" i="1">
                            <a:latin typeface="Cambria Math" panose="02040503050406030204" pitchFamily="18" charset="0"/>
                            <a:ea typeface="Cambria Math" panose="02040503050406030204" pitchFamily="18" charset="0"/>
                          </a:rPr>
                          <m:t>+</m:t>
                        </m:r>
                      </m:sup>
                    </m:sSup>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𝑫</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𝒎𝒂𝒙</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𝒅</m:t>
                        </m:r>
                      </m:e>
                      <m:sup>
                        <m:r>
                          <a:rPr lang="en-US" altLang="zh-CN" sz="2400" b="1" i="1" smtClean="0">
                            <a:latin typeface="Cambria Math" panose="02040503050406030204" pitchFamily="18" charset="0"/>
                          </a:rPr>
                          <m:t>+</m:t>
                        </m:r>
                      </m:sup>
                    </m:sSup>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𝒗</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𝒗</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𝑽</m:t>
                    </m:r>
                    <m:r>
                      <a:rPr lang="en-US" altLang="zh-CN" sz="2400" b="1" i="1" smtClean="0">
                        <a:latin typeface="Cambria Math" panose="02040503050406030204" pitchFamily="18" charset="0"/>
                        <a:ea typeface="Cambria Math" panose="02040503050406030204" pitchFamily="18" charset="0"/>
                      </a:rPr>
                      <m:t>}</m:t>
                    </m:r>
                  </m:oMath>
                </a14:m>
                <a:endParaRPr lang="en-US" altLang="zh-CN" sz="2400" dirty="0"/>
              </a:p>
              <a:p>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m:t>
                        </m:r>
                      </m:e>
                      <m:sup>
                        <m:r>
                          <a:rPr lang="en-US" altLang="zh-CN" sz="2400" i="1" smtClean="0">
                            <a:latin typeface="Cambria Math" panose="02040503050406030204" pitchFamily="18" charset="0"/>
                            <a:ea typeface="Cambria Math" panose="02040503050406030204" pitchFamily="18" charset="0"/>
                          </a:rPr>
                          <m:t>−</m:t>
                        </m:r>
                      </m:sup>
                    </m:s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𝑫</m:t>
                        </m:r>
                      </m:e>
                    </m:d>
                    <m:r>
                      <a:rPr lang="en-US" altLang="zh-CN" sz="2400" i="1">
                        <a:latin typeface="Cambria Math" panose="02040503050406030204" pitchFamily="18" charset="0"/>
                      </a:rPr>
                      <m:t>=</m:t>
                    </m:r>
                    <m:r>
                      <a:rPr lang="en-US" altLang="zh-CN" sz="2400" i="1">
                        <a:latin typeface="Cambria Math" panose="02040503050406030204" pitchFamily="18" charset="0"/>
                      </a:rPr>
                      <m:t>𝒎𝒂𝒙</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𝒅</m:t>
                        </m:r>
                      </m:e>
                      <m:sup>
                        <m:r>
                          <a:rPr lang="en-US" altLang="zh-CN" sz="2400" i="1" smtClean="0">
                            <a:latin typeface="Cambria Math" panose="02040503050406030204" pitchFamily="18" charset="0"/>
                            <a:ea typeface="Cambria Math" panose="02040503050406030204" pitchFamily="18" charset="0"/>
                          </a:rPr>
                          <m:t>−</m:t>
                        </m:r>
                      </m:sup>
                    </m:s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𝒗</m:t>
                        </m:r>
                      </m:e>
                    </m:d>
                    <m:r>
                      <a:rPr lang="en-US" altLang="zh-CN" sz="2400" i="1">
                        <a:latin typeface="Cambria Math" panose="02040503050406030204" pitchFamily="18" charset="0"/>
                      </a:rPr>
                      <m:t>|</m:t>
                    </m:r>
                    <m:r>
                      <a:rPr lang="en-US" altLang="zh-CN" sz="2400" i="1">
                        <a:latin typeface="Cambria Math" panose="02040503050406030204" pitchFamily="18" charset="0"/>
                      </a:rPr>
                      <m:t>𝒗</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𝑽</m:t>
                    </m:r>
                    <m:r>
                      <a:rPr lang="en-US" altLang="zh-CN" sz="2400" i="1">
                        <a:latin typeface="Cambria Math" panose="02040503050406030204" pitchFamily="18" charset="0"/>
                        <a:ea typeface="Cambria Math" panose="02040503050406030204" pitchFamily="18" charset="0"/>
                      </a:rPr>
                      <m:t>}</m:t>
                    </m:r>
                  </m:oMath>
                </a14:m>
                <a:endParaRPr lang="en-US" altLang="zh-CN" sz="2400" dirty="0"/>
              </a:p>
              <a:p>
                <a14:m>
                  <m:oMath xmlns:m="http://schemas.openxmlformats.org/officeDocument/2006/math">
                    <m:sSup>
                      <m:sSupPr>
                        <m:ctrlPr>
                          <a:rPr lang="en-US" altLang="zh-CN" sz="2400" i="1">
                            <a:latin typeface="Cambria Math" panose="02040503050406030204" pitchFamily="18" charset="0"/>
                          </a:rPr>
                        </m:ctrlPr>
                      </m:sSupPr>
                      <m:e>
                        <m:r>
                          <a:rPr lang="zh-CN" altLang="en-US" sz="2400" i="1" smtClean="0">
                            <a:latin typeface="Cambria Math" panose="02040503050406030204" pitchFamily="18" charset="0"/>
                            <a:ea typeface="Cambria Math" panose="02040503050406030204" pitchFamily="18" charset="0"/>
                          </a:rPr>
                          <m:t>𝜹</m:t>
                        </m:r>
                      </m:e>
                      <m:sup>
                        <m:r>
                          <a:rPr lang="en-US" altLang="zh-CN" sz="2400" i="1">
                            <a:latin typeface="Cambria Math" panose="02040503050406030204" pitchFamily="18" charset="0"/>
                            <a:ea typeface="Cambria Math" panose="02040503050406030204" pitchFamily="18" charset="0"/>
                          </a:rPr>
                          <m:t>+</m:t>
                        </m:r>
                      </m:sup>
                    </m:s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𝑫</m:t>
                        </m:r>
                      </m:e>
                    </m:d>
                    <m:r>
                      <a:rPr lang="en-US" altLang="zh-CN" sz="2400" i="1">
                        <a:latin typeface="Cambria Math" panose="02040503050406030204" pitchFamily="18" charset="0"/>
                      </a:rPr>
                      <m:t>=</m:t>
                    </m:r>
                    <m:r>
                      <a:rPr lang="en-US" altLang="zh-CN" sz="2400" i="1">
                        <a:latin typeface="Cambria Math" panose="02040503050406030204" pitchFamily="18" charset="0"/>
                      </a:rPr>
                      <m:t>𝒎</m:t>
                    </m:r>
                    <m:r>
                      <a:rPr lang="en-US" altLang="zh-CN" sz="2400" b="1" i="1" smtClean="0">
                        <a:latin typeface="Cambria Math" panose="02040503050406030204" pitchFamily="18" charset="0"/>
                      </a:rPr>
                      <m:t>𝒊𝒏</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𝒅</m:t>
                        </m:r>
                      </m:e>
                      <m:sup>
                        <m:r>
                          <a:rPr lang="en-US" altLang="zh-CN" sz="2400" i="1">
                            <a:latin typeface="Cambria Math" panose="02040503050406030204" pitchFamily="18" charset="0"/>
                          </a:rPr>
                          <m:t>+</m:t>
                        </m:r>
                      </m:sup>
                    </m:s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𝒗</m:t>
                        </m:r>
                      </m:e>
                    </m:d>
                    <m:r>
                      <a:rPr lang="en-US" altLang="zh-CN" sz="2400" i="1">
                        <a:latin typeface="Cambria Math" panose="02040503050406030204" pitchFamily="18" charset="0"/>
                      </a:rPr>
                      <m:t>|</m:t>
                    </m:r>
                    <m:r>
                      <a:rPr lang="en-US" altLang="zh-CN" sz="2400" i="1">
                        <a:latin typeface="Cambria Math" panose="02040503050406030204" pitchFamily="18" charset="0"/>
                      </a:rPr>
                      <m:t>𝒗</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𝑽</m:t>
                    </m:r>
                    <m:r>
                      <a:rPr lang="en-US" altLang="zh-CN" sz="2400" i="1">
                        <a:latin typeface="Cambria Math" panose="02040503050406030204" pitchFamily="18" charset="0"/>
                        <a:ea typeface="Cambria Math" panose="02040503050406030204" pitchFamily="18" charset="0"/>
                      </a:rPr>
                      <m:t>}</m:t>
                    </m:r>
                  </m:oMath>
                </a14:m>
                <a:endParaRPr lang="en-US" altLang="zh-CN" sz="2400" dirty="0"/>
              </a:p>
              <a:p>
                <a14:m>
                  <m:oMath xmlns:m="http://schemas.openxmlformats.org/officeDocument/2006/math">
                    <m:sSup>
                      <m:sSupPr>
                        <m:ctrlPr>
                          <a:rPr lang="en-US" altLang="zh-CN" sz="2400" i="1">
                            <a:latin typeface="Cambria Math" panose="02040503050406030204" pitchFamily="18" charset="0"/>
                          </a:rPr>
                        </m:ctrlPr>
                      </m:sSupPr>
                      <m:e>
                        <m:r>
                          <a:rPr lang="zh-CN" altLang="en-US" sz="2400" i="1" smtClean="0">
                            <a:latin typeface="Cambria Math" panose="02040503050406030204" pitchFamily="18" charset="0"/>
                            <a:ea typeface="Cambria Math" panose="02040503050406030204" pitchFamily="18" charset="0"/>
                          </a:rPr>
                          <m:t>𝜹</m:t>
                        </m:r>
                      </m:e>
                      <m:sup>
                        <m:r>
                          <a:rPr lang="en-US" altLang="zh-CN" sz="2400" i="1">
                            <a:latin typeface="Cambria Math" panose="02040503050406030204" pitchFamily="18" charset="0"/>
                            <a:ea typeface="Cambria Math" panose="02040503050406030204" pitchFamily="18" charset="0"/>
                          </a:rPr>
                          <m:t>−</m:t>
                        </m:r>
                      </m:sup>
                    </m:s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𝑫</m:t>
                        </m:r>
                      </m:e>
                    </m:d>
                    <m:r>
                      <a:rPr lang="en-US" altLang="zh-CN" sz="2400" i="1">
                        <a:latin typeface="Cambria Math" panose="02040503050406030204" pitchFamily="18" charset="0"/>
                      </a:rPr>
                      <m:t>=</m:t>
                    </m:r>
                    <m:r>
                      <a:rPr lang="en-US" altLang="zh-CN" sz="2400" i="1">
                        <a:latin typeface="Cambria Math" panose="02040503050406030204" pitchFamily="18" charset="0"/>
                      </a:rPr>
                      <m:t>𝒎</m:t>
                    </m:r>
                    <m:r>
                      <a:rPr lang="en-US" altLang="zh-CN" sz="2400" b="1" i="1" smtClean="0">
                        <a:latin typeface="Cambria Math" panose="02040503050406030204" pitchFamily="18" charset="0"/>
                      </a:rPr>
                      <m:t>𝒊𝒏</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𝒅</m:t>
                        </m:r>
                      </m:e>
                      <m:sup>
                        <m:r>
                          <a:rPr lang="en-US" altLang="zh-CN" sz="2400" i="1">
                            <a:latin typeface="Cambria Math" panose="02040503050406030204" pitchFamily="18" charset="0"/>
                            <a:ea typeface="Cambria Math" panose="02040503050406030204" pitchFamily="18" charset="0"/>
                          </a:rPr>
                          <m:t>−</m:t>
                        </m:r>
                      </m:sup>
                    </m:s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𝒗</m:t>
                        </m:r>
                      </m:e>
                    </m:d>
                    <m:r>
                      <a:rPr lang="en-US" altLang="zh-CN" sz="2400" i="1">
                        <a:latin typeface="Cambria Math" panose="02040503050406030204" pitchFamily="18" charset="0"/>
                      </a:rPr>
                      <m:t>|</m:t>
                    </m:r>
                    <m:r>
                      <a:rPr lang="en-US" altLang="zh-CN" sz="2400" i="1">
                        <a:latin typeface="Cambria Math" panose="02040503050406030204" pitchFamily="18" charset="0"/>
                      </a:rPr>
                      <m:t>𝒗</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𝑽</m:t>
                    </m:r>
                    <m:r>
                      <a:rPr lang="en-US" altLang="zh-CN" sz="2400" i="1">
                        <a:latin typeface="Cambria Math" panose="02040503050406030204" pitchFamily="18" charset="0"/>
                        <a:ea typeface="Cambria Math" panose="02040503050406030204" pitchFamily="18" charset="0"/>
                      </a:rPr>
                      <m:t>}</m:t>
                    </m:r>
                  </m:oMath>
                </a14:m>
                <a:endParaRPr lang="en-US" altLang="zh-CN" sz="2400" dirty="0"/>
              </a:p>
            </p:txBody>
          </p:sp>
        </mc:Choice>
        <mc:Fallback xmlns="">
          <p:sp>
            <p:nvSpPr>
              <p:cNvPr id="2" name="内容占位符 1"/>
              <p:cNvSpPr>
                <a:spLocks noGrp="1" noRot="1" noChangeAspect="1" noMove="1" noResize="1" noEditPoints="1" noAdjustHandles="1" noChangeArrowheads="1" noChangeShapeType="1" noTextEdit="1"/>
              </p:cNvSpPr>
              <p:nvPr>
                <p:ph sz="quarter" idx="1"/>
              </p:nvPr>
            </p:nvSpPr>
            <p:spPr>
              <a:blipFill>
                <a:blip r:embed="rId2"/>
                <a:stretch>
                  <a:fillRect l="-112" t="-1357"/>
                </a:stretch>
              </a:blipFill>
            </p:spPr>
            <p:txBody>
              <a:bodyPr/>
              <a:lstStyle/>
              <a:p>
                <a:r>
                  <a:rPr lang="zh-CN" altLang="en-US">
                    <a:noFill/>
                  </a:rPr>
                  <a:t> </a:t>
                </a:r>
              </a:p>
            </p:txBody>
          </p:sp>
        </mc:Fallback>
      </mc:AlternateContent>
      <p:pic>
        <p:nvPicPr>
          <p:cNvPr id="5" name="Picture 7" descr="422c"/>
          <p:cNvPicPr>
            <a:picLocks noChangeAspect="1" noChangeArrowheads="1"/>
          </p:cNvPicPr>
          <p:nvPr/>
        </p:nvPicPr>
        <p:blipFill>
          <a:blip r:embed="rId3">
            <a:lum bright="-32000" contrast="54000"/>
            <a:extLst>
              <a:ext uri="{28A0092B-C50C-407E-A947-70E740481C1C}">
                <a14:useLocalDpi xmlns:a14="http://schemas.microsoft.com/office/drawing/2010/main" val="0"/>
              </a:ext>
            </a:extLst>
          </a:blip>
          <a:stretch>
            <a:fillRect/>
          </a:stretch>
        </p:blipFill>
        <p:spPr bwMode="auto">
          <a:xfrm>
            <a:off x="6252464" y="2276872"/>
            <a:ext cx="3154953" cy="2880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4438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slide(fromBottom)">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zh-CN" altLang="en-US"/>
              <a:t>定理</a:t>
            </a:r>
            <a:r>
              <a:rPr lang="en-US" altLang="zh-CN"/>
              <a:t>10.1 </a:t>
            </a:r>
            <a:r>
              <a:rPr lang="zh-CN" altLang="en-US"/>
              <a:t>握手定理</a:t>
            </a:r>
          </a:p>
        </p:txBody>
      </p:sp>
      <mc:AlternateContent xmlns:mc="http://schemas.openxmlformats.org/markup-compatibility/2006" xmlns:a14="http://schemas.microsoft.com/office/drawing/2010/main">
        <mc:Choice Requires="a14">
          <p:sp>
            <p:nvSpPr>
              <p:cNvPr id="36867" name="Rectangle 3"/>
              <p:cNvSpPr>
                <a:spLocks noGrp="1" noChangeArrowheads="1"/>
              </p:cNvSpPr>
              <p:nvPr>
                <p:ph sz="quarter" idx="1"/>
              </p:nvPr>
            </p:nvSpPr>
            <p:spPr/>
            <p:txBody>
              <a:bodyPr/>
              <a:lstStyle/>
              <a:p>
                <a:r>
                  <a:rPr lang="zh-CN" altLang="en-US" dirty="0"/>
                  <a:t>设图</a:t>
                </a:r>
                <a:r>
                  <a:rPr lang="en-US" altLang="zh-CN" dirty="0"/>
                  <a:t>G</a:t>
                </a:r>
                <a:r>
                  <a:rPr lang="zh-CN" altLang="en-US" dirty="0"/>
                  <a:t>＝</a:t>
                </a:r>
                <a:r>
                  <a:rPr lang="en-US" altLang="zh-CN" dirty="0"/>
                  <a:t>&lt;V,E&gt;</a:t>
                </a:r>
                <a:r>
                  <a:rPr lang="zh-CN" altLang="en-US" dirty="0"/>
                  <a:t>为无向图或有向图</a:t>
                </a:r>
                <a:r>
                  <a:rPr lang="en-US" altLang="zh-CN" dirty="0"/>
                  <a:t>,V</a:t>
                </a:r>
                <a:r>
                  <a:rPr lang="zh-CN" altLang="en-US" dirty="0"/>
                  <a:t>＝</a:t>
                </a:r>
                <a:r>
                  <a:rPr lang="en-US" altLang="zh-CN" dirty="0"/>
                  <a:t>{v</a:t>
                </a:r>
                <a:r>
                  <a:rPr lang="en-US" altLang="zh-CN" sz="2800" baseline="-30000" dirty="0"/>
                  <a:t>1</a:t>
                </a:r>
                <a:r>
                  <a:rPr lang="en-US" altLang="zh-CN" dirty="0"/>
                  <a:t>,v</a:t>
                </a:r>
                <a:r>
                  <a:rPr lang="en-US" altLang="zh-CN" sz="2800" baseline="-30000" dirty="0"/>
                  <a:t>2</a:t>
                </a:r>
                <a:r>
                  <a:rPr lang="en-US" altLang="zh-CN" dirty="0"/>
                  <a:t>,...,</a:t>
                </a:r>
                <a:r>
                  <a:rPr lang="en-US" altLang="zh-CN" dirty="0" err="1"/>
                  <a:t>v</a:t>
                </a:r>
                <a:r>
                  <a:rPr lang="en-US" altLang="zh-CN" sz="2800" baseline="-30000" dirty="0" err="1"/>
                  <a:t>n</a:t>
                </a:r>
                <a:r>
                  <a:rPr lang="en-US" altLang="zh-CN" dirty="0"/>
                  <a:t>}, |E|=m(m</a:t>
                </a:r>
                <a:r>
                  <a:rPr lang="zh-CN" altLang="en-US" dirty="0"/>
                  <a:t>为边数</a:t>
                </a:r>
                <a:r>
                  <a:rPr lang="en-US" altLang="zh-CN" dirty="0"/>
                  <a:t>),</a:t>
                </a:r>
                <a:r>
                  <a:rPr lang="zh-CN" altLang="en-US" dirty="0"/>
                  <a:t>则</a:t>
                </a:r>
              </a:p>
              <a:p>
                <a:pPr marL="0" indent="0" algn="ctr">
                  <a:buNone/>
                </a:pPr>
                <a14:m>
                  <m:oMath xmlns:m="http://schemas.openxmlformats.org/officeDocument/2006/math">
                    <m:nary>
                      <m:naryPr>
                        <m:chr m:val="∑"/>
                        <m:ctrlPr>
                          <a:rPr lang="en-US" altLang="zh-CN" sz="2800" i="1">
                            <a:latin typeface="Cambria Math" panose="02040503050406030204" pitchFamily="18" charset="0"/>
                          </a:rPr>
                        </m:ctrlPr>
                      </m:naryPr>
                      <m:sub>
                        <m:r>
                          <m:rPr>
                            <m:brk m:alnAt="23"/>
                          </m:rPr>
                          <a:rPr lang="en-US" altLang="zh-CN" sz="2800" b="0" i="1">
                            <a:latin typeface="Cambria Math" panose="02040503050406030204" pitchFamily="18" charset="0"/>
                          </a:rPr>
                          <m:t>𝑖</m:t>
                        </m:r>
                        <m:r>
                          <a:rPr lang="en-US" altLang="zh-CN" sz="2800" b="0" i="1">
                            <a:latin typeface="Cambria Math" panose="02040503050406030204" pitchFamily="18" charset="0"/>
                          </a:rPr>
                          <m:t>=1</m:t>
                        </m:r>
                      </m:sub>
                      <m:sup>
                        <m:r>
                          <a:rPr lang="en-US" altLang="zh-CN" sz="2800" b="0" i="1">
                            <a:latin typeface="Cambria Math" panose="02040503050406030204" pitchFamily="18" charset="0"/>
                          </a:rPr>
                          <m:t>𝑛</m:t>
                        </m:r>
                      </m:sup>
                      <m:e>
                        <m:r>
                          <a:rPr lang="en-US" altLang="zh-CN" sz="2800" b="0" i="1">
                            <a:latin typeface="Cambria Math" panose="02040503050406030204" pitchFamily="18" charset="0"/>
                          </a:rPr>
                          <m:t>𝑑</m:t>
                        </m:r>
                        <m:d>
                          <m:dPr>
                            <m:ctrlPr>
                              <a:rPr lang="en-US" altLang="zh-CN" sz="2800" b="0" i="1">
                                <a:latin typeface="Cambria Math" panose="02040503050406030204" pitchFamily="18" charset="0"/>
                              </a:rPr>
                            </m:ctrlPr>
                          </m:dPr>
                          <m:e>
                            <m:sSub>
                              <m:sSubPr>
                                <m:ctrlPr>
                                  <a:rPr lang="en-US" altLang="zh-CN" sz="2800" b="0" i="1">
                                    <a:latin typeface="Cambria Math" panose="02040503050406030204" pitchFamily="18" charset="0"/>
                                  </a:rPr>
                                </m:ctrlPr>
                              </m:sSubPr>
                              <m:e>
                                <m:r>
                                  <a:rPr lang="en-US" altLang="zh-CN" sz="2800" b="0" i="1">
                                    <a:latin typeface="Cambria Math" panose="02040503050406030204" pitchFamily="18" charset="0"/>
                                  </a:rPr>
                                  <m:t>𝑣</m:t>
                                </m:r>
                              </m:e>
                              <m:sub>
                                <m:r>
                                  <a:rPr lang="en-US" altLang="zh-CN" sz="2800" b="0" i="1">
                                    <a:latin typeface="Cambria Math" panose="02040503050406030204" pitchFamily="18" charset="0"/>
                                  </a:rPr>
                                  <m:t>𝑖</m:t>
                                </m:r>
                              </m:sub>
                            </m:sSub>
                          </m:e>
                        </m:d>
                        <m:r>
                          <a:rPr lang="en-US" altLang="zh-CN" sz="2800" b="0" i="1">
                            <a:latin typeface="Cambria Math" panose="02040503050406030204" pitchFamily="18" charset="0"/>
                          </a:rPr>
                          <m:t>=</m:t>
                        </m:r>
                      </m:e>
                    </m:nary>
                  </m:oMath>
                </a14:m>
                <a:r>
                  <a:rPr lang="en-US" altLang="zh-CN" dirty="0"/>
                  <a:t>2m</a:t>
                </a:r>
              </a:p>
              <a:p>
                <a:pPr marL="0" indent="0" algn="ctr">
                  <a:buNone/>
                </a:pPr>
                <a:r>
                  <a:rPr lang="zh-CN" altLang="en-US"/>
                  <a:t>度数之和</a:t>
                </a:r>
                <a:r>
                  <a:rPr lang="en-US" altLang="zh-CN"/>
                  <a:t>=</a:t>
                </a:r>
                <a:r>
                  <a:rPr lang="zh-CN" altLang="en-US"/>
                  <a:t>边数</a:t>
                </a:r>
                <a:r>
                  <a:rPr lang="en-US" altLang="zh-CN"/>
                  <a:t>*2</a:t>
                </a:r>
                <a:endParaRPr lang="zh-CN" altLang="en-US" dirty="0"/>
              </a:p>
            </p:txBody>
          </p:sp>
        </mc:Choice>
        <mc:Fallback xmlns="">
          <p:sp>
            <p:nvSpPr>
              <p:cNvPr id="36867" name="Rectangle 3"/>
              <p:cNvSpPr>
                <a:spLocks noGrp="1" noRot="1" noChangeAspect="1" noMove="1" noResize="1" noEditPoints="1" noAdjustHandles="1" noChangeArrowheads="1" noChangeShapeType="1" noTextEdit="1"/>
              </p:cNvSpPr>
              <p:nvPr>
                <p:ph sz="quarter" idx="1"/>
              </p:nvPr>
            </p:nvSpPr>
            <p:spPr>
              <a:blipFill>
                <a:blip r:embed="rId2"/>
                <a:stretch>
                  <a:fillRect l="-280" t="-1493" r="-1178"/>
                </a:stretch>
              </a:blipFill>
            </p:spPr>
            <p:txBody>
              <a:bodyPr/>
              <a:lstStyle/>
              <a:p>
                <a:r>
                  <a:rPr lang="zh-CN" altLang="en-US">
                    <a:noFill/>
                  </a:rPr>
                  <a:t> </a:t>
                </a:r>
              </a:p>
            </p:txBody>
          </p:sp>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zh-CN" altLang="en-US"/>
              <a:t>定理</a:t>
            </a:r>
            <a:r>
              <a:rPr lang="en-US" altLang="zh-CN"/>
              <a:t>10.1 </a:t>
            </a:r>
            <a:r>
              <a:rPr lang="zh-CN" altLang="en-US"/>
              <a:t>握手定理</a:t>
            </a:r>
          </a:p>
        </p:txBody>
      </p:sp>
      <p:sp>
        <p:nvSpPr>
          <p:cNvPr id="36867" name="Rectangle 3"/>
          <p:cNvSpPr>
            <a:spLocks noGrp="1" noChangeArrowheads="1"/>
          </p:cNvSpPr>
          <p:nvPr>
            <p:ph sz="quarter" idx="1"/>
          </p:nvPr>
        </p:nvSpPr>
        <p:spPr/>
        <p:txBody>
          <a:bodyPr/>
          <a:lstStyle/>
          <a:p>
            <a:pPr eaLnBrk="1" hangingPunct="1"/>
            <a:r>
              <a:rPr lang="zh-CN" altLang="en-US" dirty="0"/>
              <a:t>证</a:t>
            </a:r>
            <a:r>
              <a:rPr lang="en-US" altLang="zh-CN" dirty="0"/>
              <a:t>:</a:t>
            </a:r>
            <a:endParaRPr lang="zh-CN" altLang="en-US" dirty="0"/>
          </a:p>
          <a:p>
            <a:pPr eaLnBrk="1" hangingPunct="1"/>
            <a:r>
              <a:rPr lang="en-US" altLang="zh-CN" dirty="0"/>
              <a:t>G</a:t>
            </a:r>
            <a:r>
              <a:rPr lang="zh-CN" altLang="en-US" dirty="0"/>
              <a:t>中每条边</a:t>
            </a:r>
            <a:r>
              <a:rPr lang="en-US" altLang="zh-CN" dirty="0"/>
              <a:t>(</a:t>
            </a:r>
            <a:r>
              <a:rPr lang="zh-CN" altLang="en-US" dirty="0"/>
              <a:t>包括环</a:t>
            </a:r>
            <a:r>
              <a:rPr lang="en-US" altLang="zh-CN" dirty="0"/>
              <a:t>)</a:t>
            </a:r>
            <a:r>
              <a:rPr lang="zh-CN" altLang="en-US" dirty="0"/>
              <a:t>均有两个端点，所以在计算</a:t>
            </a:r>
            <a:r>
              <a:rPr lang="en-US" altLang="zh-CN" dirty="0"/>
              <a:t>G</a:t>
            </a:r>
            <a:r>
              <a:rPr lang="zh-CN" altLang="en-US" dirty="0"/>
              <a:t>中各顶点度数之和时，每条边均提供2度，当然，</a:t>
            </a:r>
            <a:r>
              <a:rPr lang="en-US" altLang="zh-CN" dirty="0"/>
              <a:t>m</a:t>
            </a:r>
            <a:r>
              <a:rPr lang="zh-CN" altLang="en-US" dirty="0"/>
              <a:t>条边，共提供2</a:t>
            </a:r>
            <a:r>
              <a:rPr lang="en-US" altLang="zh-CN" dirty="0"/>
              <a:t>m</a:t>
            </a:r>
            <a:r>
              <a:rPr lang="zh-CN" altLang="en-US" dirty="0"/>
              <a:t>度。</a:t>
            </a:r>
          </a:p>
        </p:txBody>
      </p:sp>
    </p:spTree>
    <p:extLst>
      <p:ext uri="{BB962C8B-B14F-4D97-AF65-F5344CB8AC3E}">
        <p14:creationId xmlns:p14="http://schemas.microsoft.com/office/powerpoint/2010/main" val="1307650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zh-CN" altLang="en-US"/>
              <a:t>推论</a:t>
            </a:r>
          </a:p>
        </p:txBody>
      </p:sp>
      <p:sp>
        <p:nvSpPr>
          <p:cNvPr id="37891" name="Rectangle 4"/>
          <p:cNvSpPr>
            <a:spLocks noGrp="1" noChangeArrowheads="1"/>
          </p:cNvSpPr>
          <p:nvPr>
            <p:ph sz="quarter" idx="1"/>
          </p:nvPr>
        </p:nvSpPr>
        <p:spPr/>
        <p:txBody>
          <a:bodyPr/>
          <a:lstStyle/>
          <a:p>
            <a:pPr eaLnBrk="1" hangingPunct="1"/>
            <a:r>
              <a:rPr lang="zh-CN" altLang="en-US" dirty="0"/>
              <a:t>握手定理也称为图论的基本定理，图中顶点的度数是图论中最为基本的概念之一</a:t>
            </a:r>
          </a:p>
          <a:p>
            <a:pPr eaLnBrk="1" hangingPunct="1"/>
            <a:r>
              <a:rPr lang="zh-CN" altLang="en-US" dirty="0"/>
              <a:t>推论</a:t>
            </a:r>
            <a:r>
              <a:rPr lang="en-US" altLang="zh-CN" dirty="0"/>
              <a:t>:</a:t>
            </a:r>
            <a:r>
              <a:rPr lang="zh-CN" altLang="en-US" dirty="0">
                <a:solidFill>
                  <a:srgbClr val="FF0000"/>
                </a:solidFill>
                <a:highlight>
                  <a:srgbClr val="FFFF00"/>
                </a:highlight>
              </a:rPr>
              <a:t>任何图</a:t>
            </a:r>
            <a:r>
              <a:rPr lang="en-US" altLang="zh-CN" dirty="0">
                <a:solidFill>
                  <a:srgbClr val="FF0000"/>
                </a:solidFill>
                <a:highlight>
                  <a:srgbClr val="FFFF00"/>
                </a:highlight>
              </a:rPr>
              <a:t>(</a:t>
            </a:r>
            <a:r>
              <a:rPr lang="zh-CN" altLang="en-US" dirty="0">
                <a:solidFill>
                  <a:srgbClr val="FF0000"/>
                </a:solidFill>
                <a:highlight>
                  <a:srgbClr val="FFFF00"/>
                </a:highlight>
              </a:rPr>
              <a:t>无向的或有向的</a:t>
            </a:r>
            <a:r>
              <a:rPr lang="en-US" altLang="zh-CN" dirty="0">
                <a:solidFill>
                  <a:srgbClr val="FF0000"/>
                </a:solidFill>
                <a:highlight>
                  <a:srgbClr val="FFFF00"/>
                </a:highlight>
              </a:rPr>
              <a:t>)</a:t>
            </a:r>
            <a:r>
              <a:rPr lang="zh-CN" altLang="en-US" dirty="0">
                <a:solidFill>
                  <a:srgbClr val="FF0000"/>
                </a:solidFill>
                <a:highlight>
                  <a:srgbClr val="FFFF00"/>
                </a:highlight>
              </a:rPr>
              <a:t>中, 度数为奇数的顶点个数为偶数.</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zh-CN" altLang="en-US" dirty="0"/>
              <a:t>推论</a:t>
            </a:r>
          </a:p>
        </p:txBody>
      </p:sp>
      <mc:AlternateContent xmlns:mc="http://schemas.openxmlformats.org/markup-compatibility/2006" xmlns:a14="http://schemas.microsoft.com/office/drawing/2010/main">
        <mc:Choice Requires="a14">
          <p:sp>
            <p:nvSpPr>
              <p:cNvPr id="38915" name="Rectangle 4"/>
              <p:cNvSpPr>
                <a:spLocks noGrp="1" noChangeArrowheads="1"/>
              </p:cNvSpPr>
              <p:nvPr>
                <p:ph sz="quarter" idx="1"/>
              </p:nvPr>
            </p:nvSpPr>
            <p:spPr/>
            <p:txBody>
              <a:bodyPr/>
              <a:lstStyle/>
              <a:p>
                <a:pPr marL="0" indent="0">
                  <a:lnSpc>
                    <a:spcPct val="120000"/>
                  </a:lnSpc>
                  <a:buNone/>
                </a:pPr>
                <a:r>
                  <a:rPr lang="zh-CN" altLang="en-US" sz="2400" dirty="0">
                    <a:solidFill>
                      <a:srgbClr val="000000"/>
                    </a:solidFill>
                    <a:ea typeface=""/>
                    <a:cs typeface=""/>
                  </a:rPr>
                  <a:t>证 </a:t>
                </a:r>
                <a:r>
                  <a:rPr lang="zh-CN" altLang="en-US" sz="2400" dirty="0"/>
                  <a:t>设</a:t>
                </a:r>
                <a:r>
                  <a:rPr lang="en-US" altLang="zh-CN" sz="2400" dirty="0"/>
                  <a:t>G=&lt;V，E&gt;</a:t>
                </a:r>
                <a:r>
                  <a:rPr lang="zh-CN" altLang="en-US" sz="2400" dirty="0"/>
                  <a:t>为任意一图，令 </a:t>
                </a:r>
                <a:br>
                  <a:rPr lang="zh-CN" altLang="en-US" sz="2400" dirty="0"/>
                </a:br>
                <a:r>
                  <a:rPr lang="zh-CN" altLang="en-US" sz="2400" dirty="0"/>
                  <a:t></a:t>
                </a:r>
                <a:r>
                  <a:rPr lang="en-US" altLang="zh-CN" sz="2400" dirty="0"/>
                  <a:t>V</a:t>
                </a:r>
                <a:r>
                  <a:rPr lang="en-US" altLang="zh-CN" sz="2400" baseline="-30000" dirty="0"/>
                  <a:t>1</a:t>
                </a:r>
                <a:r>
                  <a:rPr lang="en-US" altLang="zh-CN" sz="2400" dirty="0"/>
                  <a:t>={</a:t>
                </a:r>
                <a:r>
                  <a:rPr lang="en-US" altLang="zh-CN" sz="2400" dirty="0" err="1"/>
                  <a:t>v|v∈V∧d</a:t>
                </a:r>
                <a:r>
                  <a:rPr lang="en-US" altLang="zh-CN" sz="2400" dirty="0"/>
                  <a:t>(v)</a:t>
                </a:r>
                <a:r>
                  <a:rPr lang="zh-CN" altLang="en-US" sz="2400" dirty="0"/>
                  <a:t>为奇数} </a:t>
                </a:r>
                <a:br>
                  <a:rPr lang="zh-CN" altLang="en-US" sz="2400" dirty="0"/>
                </a:br>
                <a:r>
                  <a:rPr lang="zh-CN" altLang="en-US" sz="2400" dirty="0"/>
                  <a:t></a:t>
                </a:r>
                <a:r>
                  <a:rPr lang="en-US" altLang="zh-CN" sz="2400" dirty="0"/>
                  <a:t>V</a:t>
                </a:r>
                <a:r>
                  <a:rPr lang="en-US" altLang="zh-CN" sz="2400" baseline="-30000" dirty="0"/>
                  <a:t>2</a:t>
                </a:r>
                <a:r>
                  <a:rPr lang="en-US" altLang="zh-CN" sz="2400" dirty="0"/>
                  <a:t>={</a:t>
                </a:r>
                <a:r>
                  <a:rPr lang="en-US" altLang="zh-CN" sz="2400" dirty="0" err="1"/>
                  <a:t>v|v∈V∧d</a:t>
                </a:r>
                <a:r>
                  <a:rPr lang="en-US" altLang="zh-CN" sz="2400" dirty="0"/>
                  <a:t>(v)</a:t>
                </a:r>
                <a:r>
                  <a:rPr lang="zh-CN" altLang="en-US" sz="2400" dirty="0"/>
                  <a:t>为偶数} </a:t>
                </a:r>
              </a:p>
              <a:p>
                <a:pPr marL="0" indent="0">
                  <a:lnSpc>
                    <a:spcPct val="120000"/>
                  </a:lnSpc>
                  <a:buNone/>
                </a:pPr>
                <a:r>
                  <a:rPr lang="zh-CN" altLang="en-US" sz="2400" dirty="0"/>
                  <a:t>则</a:t>
                </a:r>
                <a:r>
                  <a:rPr lang="en-US" altLang="zh-CN" sz="2400" dirty="0"/>
                  <a:t>V</a:t>
                </a:r>
                <a:r>
                  <a:rPr lang="en-US" altLang="zh-CN" sz="2400" baseline="-30000" dirty="0"/>
                  <a:t>1</a:t>
                </a:r>
                <a:r>
                  <a:rPr lang="en-US" altLang="zh-CN" sz="2400" dirty="0"/>
                  <a:t>∪V</a:t>
                </a:r>
                <a:r>
                  <a:rPr lang="en-US" altLang="zh-CN" sz="2400" baseline="-30000" dirty="0"/>
                  <a:t>2</a:t>
                </a:r>
                <a:r>
                  <a:rPr lang="en-US" altLang="zh-CN" sz="2400" dirty="0"/>
                  <a:t>=V，V</a:t>
                </a:r>
                <a:r>
                  <a:rPr lang="en-US" altLang="zh-CN" sz="2400" baseline="-30000" dirty="0"/>
                  <a:t>1</a:t>
                </a:r>
                <a:r>
                  <a:rPr lang="en-US" altLang="zh-CN" sz="2400" dirty="0"/>
                  <a:t>∩V</a:t>
                </a:r>
                <a:r>
                  <a:rPr lang="en-US" altLang="zh-CN" sz="2400" baseline="-30000" dirty="0"/>
                  <a:t>2</a:t>
                </a:r>
                <a:r>
                  <a:rPr lang="en-US" altLang="zh-CN" sz="2400" dirty="0"/>
                  <a:t>= </a:t>
                </a:r>
                <a:r>
                  <a:rPr lang="en-US" altLang="zh-CN" sz="2400" dirty="0">
                    <a:sym typeface="Symbol" panose="05050102010706020507" pitchFamily="18" charset="2"/>
                  </a:rPr>
                  <a:t></a:t>
                </a:r>
                <a:r>
                  <a:rPr lang="en-US" altLang="zh-CN" sz="2400" dirty="0"/>
                  <a:t>，</a:t>
                </a:r>
              </a:p>
              <a:p>
                <a:pPr marL="0" indent="0">
                  <a:lnSpc>
                    <a:spcPct val="120000"/>
                  </a:lnSpc>
                  <a:buNone/>
                </a:pPr>
                <a:r>
                  <a:rPr lang="zh-CN" altLang="en-US" sz="2400" dirty="0"/>
                  <a:t>由握手定理可知</a:t>
                </a:r>
                <a:r>
                  <a:rPr lang="en-US" altLang="zh-CN" sz="2400" dirty="0"/>
                  <a:t>:</a:t>
                </a:r>
                <a:r>
                  <a:rPr lang="zh-CN" altLang="en-US" sz="2400" dirty="0"/>
                  <a:t>2</a:t>
                </a:r>
                <a:r>
                  <a:rPr lang="en-US" altLang="zh-CN" sz="2400" dirty="0"/>
                  <a:t>m=</a:t>
                </a:r>
                <a14:m>
                  <m:oMath xmlns:m="http://schemas.openxmlformats.org/officeDocument/2006/math">
                    <m:nary>
                      <m:naryPr>
                        <m:chr m:val="∑"/>
                        <m:limLoc m:val="subSup"/>
                        <m:supHide m:val="on"/>
                        <m:ctrlPr>
                          <a:rPr lang="en-US" altLang="zh-CN" sz="2400" i="1">
                            <a:latin typeface="Cambria Math" panose="02040503050406030204" pitchFamily="18" charset="0"/>
                          </a:rPr>
                        </m:ctrlPr>
                      </m:naryPr>
                      <m:sub>
                        <m:r>
                          <m:rPr>
                            <m:brk m:alnAt="9"/>
                          </m:rPr>
                          <a:rPr lang="en-US" altLang="zh-CN" sz="2400" i="1">
                            <a:latin typeface="Cambria Math"/>
                          </a:rPr>
                          <m:t>𝑣</m:t>
                        </m:r>
                        <m:r>
                          <a:rPr lang="en-US" altLang="zh-CN" sz="2400" i="1">
                            <a:latin typeface="Cambria Math"/>
                            <a:ea typeface="Cambria Math"/>
                          </a:rPr>
                          <m:t>∈</m:t>
                        </m:r>
                        <m:r>
                          <a:rPr lang="en-US" altLang="zh-CN" sz="2400" i="1">
                            <a:latin typeface="Cambria Math"/>
                            <a:ea typeface="Cambria Math"/>
                          </a:rPr>
                          <m:t>𝑉</m:t>
                        </m:r>
                      </m:sub>
                      <m:sup/>
                      <m:e>
                        <m:r>
                          <m:rPr>
                            <m:sty m:val="p"/>
                          </m:rPr>
                          <a:rPr lang="en-US" altLang="zh-CN" sz="2400">
                            <a:latin typeface="Cambria Math"/>
                          </a:rPr>
                          <m:t>d</m:t>
                        </m:r>
                        <m:r>
                          <a:rPr lang="en-US" altLang="zh-CN" sz="2400" i="1">
                            <a:latin typeface="Cambria Math"/>
                          </a:rPr>
                          <m:t>⁡</m:t>
                        </m:r>
                        <m:r>
                          <a:rPr lang="en-US" altLang="zh-CN" sz="2400" i="1" smtClean="0">
                            <a:latin typeface="Cambria Math"/>
                          </a:rPr>
                          <m:t>(</m:t>
                        </m:r>
                        <m:r>
                          <a:rPr lang="en-US" altLang="zh-CN" sz="2400" i="1">
                            <a:latin typeface="Cambria Math"/>
                          </a:rPr>
                          <m:t>𝑣</m:t>
                        </m:r>
                        <m:r>
                          <a:rPr lang="en-US" altLang="zh-CN" sz="2400" i="1" smtClean="0">
                            <a:latin typeface="Cambria Math"/>
                          </a:rPr>
                          <m:t>)</m:t>
                        </m:r>
                      </m:e>
                    </m:nary>
                  </m:oMath>
                </a14:m>
                <a:r>
                  <a:rPr lang="en-US" altLang="zh-CN" sz="2400" dirty="0"/>
                  <a:t> </a:t>
                </a:r>
              </a:p>
              <a:p>
                <a:pPr marL="0" indent="0">
                  <a:lnSpc>
                    <a:spcPct val="120000"/>
                  </a:lnSpc>
                  <a:buNone/>
                </a:pPr>
                <a:r>
                  <a:rPr lang="en-US" altLang="zh-CN" sz="2400" dirty="0"/>
                  <a:t>= </a:t>
                </a:r>
                <a14:m>
                  <m:oMath xmlns:m="http://schemas.openxmlformats.org/officeDocument/2006/math">
                    <m:nary>
                      <m:naryPr>
                        <m:chr m:val="∑"/>
                        <m:limLoc m:val="subSup"/>
                        <m:supHide m:val="on"/>
                        <m:ctrlPr>
                          <a:rPr lang="en-US" altLang="zh-CN" sz="2400" i="1">
                            <a:latin typeface="Cambria Math" panose="02040503050406030204" pitchFamily="18" charset="0"/>
                          </a:rPr>
                        </m:ctrlPr>
                      </m:naryPr>
                      <m:sub>
                        <m:r>
                          <m:rPr>
                            <m:brk m:alnAt="9"/>
                          </m:rPr>
                          <a:rPr lang="en-US" altLang="zh-CN" sz="2400" i="1">
                            <a:latin typeface="Cambria Math"/>
                          </a:rPr>
                          <m:t>𝑣</m:t>
                        </m:r>
                        <m:r>
                          <a:rPr lang="en-US" altLang="zh-CN" sz="2400" i="1">
                            <a:latin typeface="Cambria Math"/>
                            <a:ea typeface="Cambria Math"/>
                          </a:rPr>
                          <m:t>∈</m:t>
                        </m:r>
                        <m:sSub>
                          <m:sSubPr>
                            <m:ctrlPr>
                              <a:rPr lang="en-US" altLang="zh-CN" sz="2400" i="1">
                                <a:latin typeface="Cambria Math" panose="02040503050406030204" pitchFamily="18" charset="0"/>
                                <a:ea typeface="Cambria Math"/>
                              </a:rPr>
                            </m:ctrlPr>
                          </m:sSubPr>
                          <m:e>
                            <m:r>
                              <m:rPr>
                                <m:sty m:val="p"/>
                              </m:rPr>
                              <a:rPr lang="en-US" altLang="zh-CN" sz="2400" i="1">
                                <a:latin typeface="Cambria Math" panose="02040503050406030204" pitchFamily="18" charset="0"/>
                                <a:ea typeface="Cambria Math"/>
                              </a:rPr>
                              <m:t>V</m:t>
                            </m:r>
                          </m:e>
                          <m:sub>
                            <m:r>
                              <a:rPr lang="en-US" altLang="zh-CN" sz="2400" i="1">
                                <a:latin typeface="Cambria Math" panose="02040503050406030204" pitchFamily="18" charset="0"/>
                                <a:ea typeface="Cambria Math"/>
                              </a:rPr>
                              <m:t>𝟏</m:t>
                            </m:r>
                          </m:sub>
                        </m:sSub>
                      </m:sub>
                      <m:sup/>
                      <m:e>
                        <m:r>
                          <m:rPr>
                            <m:sty m:val="p"/>
                          </m:rPr>
                          <a:rPr lang="en-US" altLang="zh-CN" sz="2400">
                            <a:latin typeface="Cambria Math"/>
                          </a:rPr>
                          <m:t>d</m:t>
                        </m:r>
                        <m:r>
                          <a:rPr lang="en-US" altLang="zh-CN" sz="2400" i="1">
                            <a:latin typeface="Cambria Math"/>
                          </a:rPr>
                          <m:t>⁡</m:t>
                        </m:r>
                        <m:r>
                          <a:rPr lang="en-US" altLang="zh-CN" sz="2400" i="1" smtClean="0">
                            <a:latin typeface="Cambria Math"/>
                          </a:rPr>
                          <m:t>(</m:t>
                        </m:r>
                        <m:r>
                          <a:rPr lang="en-US" altLang="zh-CN" sz="2400" i="1">
                            <a:latin typeface="Cambria Math"/>
                          </a:rPr>
                          <m:t>𝑣</m:t>
                        </m:r>
                        <m:r>
                          <a:rPr lang="en-US" altLang="zh-CN" sz="2400" i="1" smtClean="0">
                            <a:latin typeface="Cambria Math"/>
                          </a:rPr>
                          <m:t>)</m:t>
                        </m:r>
                      </m:e>
                    </m:nary>
                  </m:oMath>
                </a14:m>
                <a:r>
                  <a:rPr lang="en-US" altLang="zh-CN" sz="2400" dirty="0"/>
                  <a:t> +</a:t>
                </a:r>
                <a14:m>
                  <m:oMath xmlns:m="http://schemas.openxmlformats.org/officeDocument/2006/math">
                    <m:nary>
                      <m:naryPr>
                        <m:chr m:val="∑"/>
                        <m:limLoc m:val="subSup"/>
                        <m:supHide m:val="on"/>
                        <m:ctrlPr>
                          <a:rPr lang="en-US" altLang="zh-CN" sz="2400" i="1">
                            <a:latin typeface="Cambria Math" panose="02040503050406030204" pitchFamily="18" charset="0"/>
                          </a:rPr>
                        </m:ctrlPr>
                      </m:naryPr>
                      <m:sub>
                        <m:r>
                          <m:rPr>
                            <m:brk m:alnAt="9"/>
                          </m:rPr>
                          <a:rPr lang="en-US" altLang="zh-CN" sz="2400" i="1">
                            <a:latin typeface="Cambria Math"/>
                          </a:rPr>
                          <m:t>𝑣</m:t>
                        </m:r>
                        <m:r>
                          <a:rPr lang="en-US" altLang="zh-CN" sz="2400" i="1">
                            <a:latin typeface="Cambria Math"/>
                            <a:ea typeface="Cambria Math"/>
                          </a:rPr>
                          <m:t>∈</m:t>
                        </m:r>
                        <m:sSub>
                          <m:sSubPr>
                            <m:ctrlPr>
                              <a:rPr lang="en-US" altLang="zh-CN" sz="2400" i="1">
                                <a:latin typeface="Cambria Math" panose="02040503050406030204" pitchFamily="18" charset="0"/>
                                <a:ea typeface="Cambria Math"/>
                              </a:rPr>
                            </m:ctrlPr>
                          </m:sSubPr>
                          <m:e>
                            <m:r>
                              <m:rPr>
                                <m:sty m:val="p"/>
                              </m:rPr>
                              <a:rPr lang="en-US" altLang="zh-CN" sz="2400" i="1">
                                <a:latin typeface="Cambria Math" panose="02040503050406030204" pitchFamily="18" charset="0"/>
                                <a:ea typeface="Cambria Math"/>
                              </a:rPr>
                              <m:t>V</m:t>
                            </m:r>
                          </m:e>
                          <m:sub>
                            <m:r>
                              <a:rPr lang="en-US" altLang="zh-CN" sz="2400" i="1">
                                <a:latin typeface="Cambria Math" panose="02040503050406030204" pitchFamily="18" charset="0"/>
                                <a:ea typeface="Cambria Math"/>
                              </a:rPr>
                              <m:t>𝟐</m:t>
                            </m:r>
                          </m:sub>
                        </m:sSub>
                      </m:sub>
                      <m:sup/>
                      <m:e>
                        <m:r>
                          <m:rPr>
                            <m:sty m:val="p"/>
                          </m:rPr>
                          <a:rPr lang="en-US" altLang="zh-CN" sz="2400">
                            <a:latin typeface="Cambria Math"/>
                          </a:rPr>
                          <m:t>d</m:t>
                        </m:r>
                        <m:r>
                          <a:rPr lang="en-US" altLang="zh-CN" sz="2400" i="1">
                            <a:latin typeface="Cambria Math"/>
                          </a:rPr>
                          <m:t>⁡</m:t>
                        </m:r>
                        <m:r>
                          <a:rPr lang="en-US" altLang="zh-CN" sz="2400" i="1" smtClean="0">
                            <a:latin typeface="Cambria Math"/>
                          </a:rPr>
                          <m:t>(</m:t>
                        </m:r>
                        <m:r>
                          <a:rPr lang="en-US" altLang="zh-CN" sz="2400" i="1">
                            <a:latin typeface="Cambria Math"/>
                          </a:rPr>
                          <m:t>𝑣</m:t>
                        </m:r>
                        <m:r>
                          <a:rPr lang="en-US" altLang="zh-CN" sz="2400" i="1" smtClean="0">
                            <a:latin typeface="Cambria Math"/>
                          </a:rPr>
                          <m:t>)</m:t>
                        </m:r>
                      </m:e>
                    </m:nary>
                  </m:oMath>
                </a14:m>
                <a:endParaRPr lang="en-US" altLang="zh-CN" sz="2400" dirty="0"/>
              </a:p>
              <a:p>
                <a:pPr marL="0" indent="0">
                  <a:lnSpc>
                    <a:spcPct val="120000"/>
                  </a:lnSpc>
                  <a:buNone/>
                </a:pPr>
                <a:r>
                  <a:rPr lang="zh-CN" altLang="en-US" sz="2400" dirty="0"/>
                  <a:t>因为2</a:t>
                </a:r>
                <a:r>
                  <a:rPr lang="en-US" altLang="zh-CN" sz="2400" dirty="0"/>
                  <a:t>m</a:t>
                </a:r>
                <a:r>
                  <a:rPr lang="zh-CN" altLang="en-US" sz="2400" dirty="0"/>
                  <a:t>、</a:t>
                </a:r>
                <a14:m>
                  <m:oMath xmlns:m="http://schemas.openxmlformats.org/officeDocument/2006/math">
                    <m:nary>
                      <m:naryPr>
                        <m:chr m:val="∑"/>
                        <m:limLoc m:val="subSup"/>
                        <m:supHide m:val="on"/>
                        <m:ctrlPr>
                          <a:rPr lang="en-US" altLang="zh-CN" sz="2400" i="1">
                            <a:latin typeface="Cambria Math" panose="02040503050406030204" pitchFamily="18" charset="0"/>
                          </a:rPr>
                        </m:ctrlPr>
                      </m:naryPr>
                      <m:sub>
                        <m:r>
                          <m:rPr>
                            <m:brk m:alnAt="9"/>
                          </m:rPr>
                          <a:rPr lang="en-US" altLang="zh-CN" sz="2400" i="1">
                            <a:latin typeface="Cambria Math"/>
                          </a:rPr>
                          <m:t>𝑣</m:t>
                        </m:r>
                        <m:r>
                          <a:rPr lang="en-US" altLang="zh-CN" sz="2400" i="1">
                            <a:latin typeface="Cambria Math"/>
                            <a:ea typeface="Cambria Math"/>
                          </a:rPr>
                          <m:t>∈</m:t>
                        </m:r>
                        <m:sSub>
                          <m:sSubPr>
                            <m:ctrlPr>
                              <a:rPr lang="en-US" altLang="zh-CN" sz="2400" i="1">
                                <a:latin typeface="Cambria Math" panose="02040503050406030204" pitchFamily="18" charset="0"/>
                                <a:ea typeface="Cambria Math"/>
                              </a:rPr>
                            </m:ctrlPr>
                          </m:sSubPr>
                          <m:e>
                            <m:r>
                              <m:rPr>
                                <m:sty m:val="p"/>
                              </m:rPr>
                              <a:rPr lang="en-US" altLang="zh-CN" sz="2400" i="1">
                                <a:latin typeface="Cambria Math" panose="02040503050406030204" pitchFamily="18" charset="0"/>
                                <a:ea typeface="Cambria Math"/>
                              </a:rPr>
                              <m:t>V</m:t>
                            </m:r>
                          </m:e>
                          <m:sub>
                            <m:r>
                              <a:rPr lang="en-US" altLang="zh-CN" sz="2400" i="1">
                                <a:latin typeface="Cambria Math" panose="02040503050406030204" pitchFamily="18" charset="0"/>
                                <a:ea typeface="Cambria Math"/>
                              </a:rPr>
                              <m:t>𝟐</m:t>
                            </m:r>
                          </m:sub>
                        </m:sSub>
                      </m:sub>
                      <m:sup/>
                      <m:e>
                        <m:r>
                          <m:rPr>
                            <m:sty m:val="p"/>
                          </m:rPr>
                          <a:rPr lang="en-US" altLang="zh-CN" sz="2400">
                            <a:latin typeface="Cambria Math"/>
                          </a:rPr>
                          <m:t>d</m:t>
                        </m:r>
                        <m:r>
                          <a:rPr lang="en-US" altLang="zh-CN" sz="2400" i="1">
                            <a:latin typeface="Cambria Math"/>
                          </a:rPr>
                          <m:t>⁡</m:t>
                        </m:r>
                        <m:r>
                          <a:rPr lang="en-US" altLang="zh-CN" sz="2400" i="1" smtClean="0">
                            <a:latin typeface="Cambria Math"/>
                          </a:rPr>
                          <m:t>(</m:t>
                        </m:r>
                        <m:r>
                          <a:rPr lang="en-US" altLang="zh-CN" sz="2400" i="1">
                            <a:latin typeface="Cambria Math"/>
                          </a:rPr>
                          <m:t>𝑣</m:t>
                        </m:r>
                        <m:r>
                          <a:rPr lang="en-US" altLang="zh-CN" sz="2400" i="1" smtClean="0">
                            <a:latin typeface="Cambria Math"/>
                          </a:rPr>
                          <m:t>)</m:t>
                        </m:r>
                      </m:e>
                    </m:nary>
                  </m:oMath>
                </a14:m>
                <a:r>
                  <a:rPr lang="zh-CN" altLang="en-US" sz="2400" dirty="0"/>
                  <a:t>为偶数，所以</a:t>
                </a:r>
                <a14:m>
                  <m:oMath xmlns:m="http://schemas.openxmlformats.org/officeDocument/2006/math">
                    <m:nary>
                      <m:naryPr>
                        <m:chr m:val="∑"/>
                        <m:limLoc m:val="subSup"/>
                        <m:supHide m:val="on"/>
                        <m:ctrlPr>
                          <a:rPr lang="en-US" altLang="zh-CN" sz="2400" i="1">
                            <a:latin typeface="Cambria Math" panose="02040503050406030204" pitchFamily="18" charset="0"/>
                          </a:rPr>
                        </m:ctrlPr>
                      </m:naryPr>
                      <m:sub>
                        <m:r>
                          <m:rPr>
                            <m:brk m:alnAt="9"/>
                          </m:rPr>
                          <a:rPr lang="en-US" altLang="zh-CN" sz="2400" i="1">
                            <a:latin typeface="Cambria Math"/>
                          </a:rPr>
                          <m:t>𝑣</m:t>
                        </m:r>
                        <m:r>
                          <a:rPr lang="en-US" altLang="zh-CN" sz="2400" i="1">
                            <a:latin typeface="Cambria Math"/>
                            <a:ea typeface="Cambria Math"/>
                          </a:rPr>
                          <m:t>∈</m:t>
                        </m:r>
                        <m:sSub>
                          <m:sSubPr>
                            <m:ctrlPr>
                              <a:rPr lang="en-US" altLang="zh-CN" sz="2400" i="1">
                                <a:latin typeface="Cambria Math" panose="02040503050406030204" pitchFamily="18" charset="0"/>
                                <a:ea typeface="Cambria Math"/>
                              </a:rPr>
                            </m:ctrlPr>
                          </m:sSubPr>
                          <m:e>
                            <m:r>
                              <m:rPr>
                                <m:sty m:val="p"/>
                              </m:rPr>
                              <a:rPr lang="en-US" altLang="zh-CN" sz="2400" i="1">
                                <a:latin typeface="Cambria Math" panose="02040503050406030204" pitchFamily="18" charset="0"/>
                                <a:ea typeface="Cambria Math"/>
                              </a:rPr>
                              <m:t>V</m:t>
                            </m:r>
                          </m:e>
                          <m:sub>
                            <m:r>
                              <a:rPr lang="en-US" altLang="zh-CN" sz="2400" i="1">
                                <a:latin typeface="Cambria Math" panose="02040503050406030204" pitchFamily="18" charset="0"/>
                                <a:ea typeface="Cambria Math"/>
                              </a:rPr>
                              <m:t>𝟏</m:t>
                            </m:r>
                          </m:sub>
                        </m:sSub>
                      </m:sub>
                      <m:sup/>
                      <m:e>
                        <m:r>
                          <m:rPr>
                            <m:sty m:val="p"/>
                          </m:rPr>
                          <a:rPr lang="en-US" altLang="zh-CN" sz="2400">
                            <a:latin typeface="Cambria Math"/>
                          </a:rPr>
                          <m:t>d</m:t>
                        </m:r>
                        <m:r>
                          <a:rPr lang="en-US" altLang="zh-CN" sz="2400" i="1">
                            <a:latin typeface="Cambria Math"/>
                          </a:rPr>
                          <m:t>⁡</m:t>
                        </m:r>
                        <m:r>
                          <a:rPr lang="en-US" altLang="zh-CN" sz="2400" i="1" smtClean="0">
                            <a:latin typeface="Cambria Math"/>
                          </a:rPr>
                          <m:t>(</m:t>
                        </m:r>
                        <m:r>
                          <a:rPr lang="en-US" altLang="zh-CN" sz="2400" i="1">
                            <a:latin typeface="Cambria Math"/>
                          </a:rPr>
                          <m:t>𝑣</m:t>
                        </m:r>
                        <m:r>
                          <a:rPr lang="en-US" altLang="zh-CN" sz="2400" i="1" smtClean="0">
                            <a:latin typeface="Cambria Math"/>
                          </a:rPr>
                          <m:t>)</m:t>
                        </m:r>
                      </m:e>
                    </m:nary>
                  </m:oMath>
                </a14:m>
                <a:r>
                  <a:rPr lang="zh-CN" altLang="en-US" sz="2400" dirty="0"/>
                  <a:t>为偶数，</a:t>
                </a:r>
                <a:endParaRPr lang="en-US" altLang="zh-CN" sz="2400" dirty="0"/>
              </a:p>
              <a:p>
                <a:pPr marL="0" indent="0">
                  <a:lnSpc>
                    <a:spcPct val="120000"/>
                  </a:lnSpc>
                  <a:buNone/>
                </a:pPr>
                <a:r>
                  <a:rPr lang="zh-CN" altLang="en-US" sz="2400" dirty="0"/>
                  <a:t>但是因为</a:t>
                </a:r>
                <a:r>
                  <a:rPr lang="en-US" altLang="zh-CN" sz="2400" dirty="0"/>
                  <a:t>V</a:t>
                </a:r>
                <a:r>
                  <a:rPr lang="en-US" altLang="zh-CN" sz="2400" baseline="-30000" dirty="0"/>
                  <a:t>1</a:t>
                </a:r>
                <a:r>
                  <a:rPr lang="zh-CN" altLang="en-US" sz="2400" dirty="0"/>
                  <a:t>中顶点度数为奇数，所以|</a:t>
                </a:r>
                <a:r>
                  <a:rPr lang="en-US" altLang="zh-CN" sz="2400" dirty="0"/>
                  <a:t>V</a:t>
                </a:r>
                <a:r>
                  <a:rPr lang="en-US" altLang="zh-CN" sz="2400" baseline="-30000" dirty="0"/>
                  <a:t>1</a:t>
                </a:r>
                <a:r>
                  <a:rPr lang="en-US" altLang="zh-CN" sz="2400" dirty="0"/>
                  <a:t>|</a:t>
                </a:r>
                <a:r>
                  <a:rPr lang="zh-CN" altLang="en-US" sz="2400" dirty="0"/>
                  <a:t>必为偶数。</a:t>
                </a:r>
              </a:p>
            </p:txBody>
          </p:sp>
        </mc:Choice>
        <mc:Fallback xmlns="">
          <p:sp>
            <p:nvSpPr>
              <p:cNvPr id="38915" name="Rectangle 4"/>
              <p:cNvSpPr>
                <a:spLocks noGrp="1" noRot="1" noChangeAspect="1" noMove="1" noResize="1" noEditPoints="1" noAdjustHandles="1" noChangeArrowheads="1" noChangeShapeType="1" noTextEdit="1"/>
              </p:cNvSpPr>
              <p:nvPr>
                <p:ph sz="quarter" idx="1"/>
              </p:nvPr>
            </p:nvSpPr>
            <p:spPr>
              <a:blipFill>
                <a:blip r:embed="rId2"/>
                <a:stretch>
                  <a:fillRect l="-1458" t="-814"/>
                </a:stretch>
              </a:blipFill>
            </p:spPr>
            <p:txBody>
              <a:bodyPr/>
              <a:lstStyle/>
              <a:p>
                <a:r>
                  <a:rPr lang="zh-CN" altLang="en-US">
                    <a:noFill/>
                  </a:rPr>
                  <a:t> </a:t>
                </a:r>
              </a:p>
            </p:txBody>
          </p:sp>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zh-CN" dirty="0"/>
              <a:t>10.1 </a:t>
            </a:r>
            <a:r>
              <a:rPr lang="zh-CN" altLang="en-US" dirty="0"/>
              <a:t>图</a:t>
            </a:r>
            <a:r>
              <a:rPr lang="en-US" altLang="zh-CN" dirty="0"/>
              <a:t>(Graph)</a:t>
            </a:r>
            <a:endParaRPr lang="zh-CN" altLang="en-US" dirty="0"/>
          </a:p>
        </p:txBody>
      </p:sp>
      <p:sp>
        <p:nvSpPr>
          <p:cNvPr id="6147" name="Rectangle 3"/>
          <p:cNvSpPr>
            <a:spLocks noGrp="1" noChangeArrowheads="1"/>
          </p:cNvSpPr>
          <p:nvPr>
            <p:ph sz="quarter" idx="1"/>
          </p:nvPr>
        </p:nvSpPr>
        <p:spPr/>
        <p:txBody>
          <a:bodyPr/>
          <a:lstStyle/>
          <a:p>
            <a:pPr eaLnBrk="1" hangingPunct="1">
              <a:lnSpc>
                <a:spcPct val="90000"/>
              </a:lnSpc>
            </a:pPr>
            <a:r>
              <a:rPr lang="zh-CN" altLang="en-US" dirty="0"/>
              <a:t>可直观地表示离散对象之间的相互关系，研究它们的共性和特性，以便解决具体问题</a:t>
            </a:r>
          </a:p>
          <a:p>
            <a:pPr eaLnBrk="1" hangingPunct="1">
              <a:lnSpc>
                <a:spcPct val="90000"/>
              </a:lnSpc>
            </a:pPr>
            <a:r>
              <a:rPr lang="zh-CN" altLang="en-US" dirty="0"/>
              <a:t>图论中的图</a:t>
            </a:r>
            <a:r>
              <a:rPr lang="en-US" altLang="zh-CN" dirty="0"/>
              <a:t>:</a:t>
            </a:r>
            <a:endParaRPr lang="zh-CN" altLang="en-US" dirty="0"/>
          </a:p>
          <a:p>
            <a:pPr lvl="1" eaLnBrk="1" hangingPunct="1">
              <a:lnSpc>
                <a:spcPct val="90000"/>
              </a:lnSpc>
            </a:pPr>
            <a:r>
              <a:rPr lang="zh-CN" altLang="en-US" dirty="0"/>
              <a:t>由点、线构成</a:t>
            </a:r>
          </a:p>
          <a:p>
            <a:pPr lvl="1" eaLnBrk="1" hangingPunct="1">
              <a:lnSpc>
                <a:spcPct val="90000"/>
              </a:lnSpc>
            </a:pPr>
            <a:r>
              <a:rPr lang="zh-CN" altLang="en-US" dirty="0"/>
              <a:t>不考虑图形的位置、大小、连线的形状</a:t>
            </a:r>
          </a:p>
          <a:p>
            <a:pPr lvl="1" eaLnBrk="1" hangingPunct="1">
              <a:lnSpc>
                <a:spcPct val="90000"/>
              </a:lnSpc>
            </a:pPr>
            <a:r>
              <a:rPr lang="zh-CN" altLang="en-US" dirty="0"/>
              <a:t>图的定义并不依赖于通常意义下图形</a:t>
            </a:r>
          </a:p>
          <a:p>
            <a:pPr lvl="1" eaLnBrk="1" hangingPunct="1">
              <a:lnSpc>
                <a:spcPct val="90000"/>
              </a:lnSpc>
            </a:pPr>
            <a:r>
              <a:rPr lang="zh-CN" altLang="en-US" dirty="0"/>
              <a:t>图可以用</a:t>
            </a:r>
            <a:r>
              <a:rPr lang="zh-CN" altLang="en-US" dirty="0">
                <a:solidFill>
                  <a:srgbClr val="FF0000"/>
                </a:solidFill>
              </a:rPr>
              <a:t>图形、集合和矩阵的方式</a:t>
            </a:r>
            <a:r>
              <a:rPr lang="zh-CN" altLang="en-US" dirty="0"/>
              <a:t>表示</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zh-CN" altLang="en-US"/>
              <a:t>定理</a:t>
            </a:r>
            <a:r>
              <a:rPr lang="en-US" altLang="zh-CN"/>
              <a:t>10.2 </a:t>
            </a: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pPr marL="0" indent="0">
                  <a:buNone/>
                </a:pPr>
                <a:r>
                  <a:rPr lang="zh-CN" altLang="en-US" sz="2400" dirty="0"/>
                  <a:t>设有向图</a:t>
                </a:r>
                <a:r>
                  <a:rPr lang="en-US" altLang="zh-CN" sz="2400" dirty="0"/>
                  <a:t>D＝&lt;V,E&gt;,V＝{v</a:t>
                </a:r>
                <a:r>
                  <a:rPr lang="en-US" altLang="zh-CN" sz="2400" baseline="-25000" dirty="0"/>
                  <a:t>1</a:t>
                </a:r>
                <a:r>
                  <a:rPr lang="en-US" altLang="zh-CN" sz="2400" dirty="0"/>
                  <a:t>,v</a:t>
                </a:r>
                <a:r>
                  <a:rPr lang="en-US" altLang="zh-CN" sz="2400" baseline="-25000" dirty="0"/>
                  <a:t>2</a:t>
                </a:r>
                <a:r>
                  <a:rPr lang="en-US" altLang="zh-CN" sz="2400" dirty="0"/>
                  <a:t>,...,</a:t>
                </a:r>
                <a:r>
                  <a:rPr lang="en-US" altLang="zh-CN" sz="2400" dirty="0" err="1"/>
                  <a:t>v</a:t>
                </a:r>
                <a:r>
                  <a:rPr lang="en-US" altLang="zh-CN" sz="2400" baseline="-25000" dirty="0" err="1"/>
                  <a:t>n</a:t>
                </a:r>
                <a:r>
                  <a:rPr lang="en-US" altLang="zh-CN" sz="2400" dirty="0"/>
                  <a:t>},｜E｜＝m,</a:t>
                </a:r>
                <a:r>
                  <a:rPr lang="zh-CN" altLang="en-US" sz="2400" dirty="0"/>
                  <a:t>则</a:t>
                </a:r>
                <a:endParaRPr lang="en-US" altLang="zh-CN" sz="2400" dirty="0"/>
              </a:p>
              <a:p>
                <a:pPr marL="0" indent="0">
                  <a:buNone/>
                </a:pPr>
                <a14:m>
                  <m:oMathPara xmlns:m="http://schemas.openxmlformats.org/officeDocument/2006/math">
                    <m:oMathParaPr>
                      <m:jc m:val="centerGroup"/>
                    </m:oMathParaPr>
                    <m:oMath xmlns:m="http://schemas.openxmlformats.org/officeDocument/2006/math">
                      <m:nary>
                        <m:naryPr>
                          <m:chr m:val="∑"/>
                          <m:ctrlPr>
                            <a:rPr lang="zh-CN" altLang="en-US" sz="2400" i="1">
                              <a:latin typeface="Cambria Math" panose="02040503050406030204" pitchFamily="18" charset="0"/>
                            </a:rPr>
                          </m:ctrlPr>
                        </m:naryPr>
                        <m:sub>
                          <m:r>
                            <m:rPr>
                              <m:sty m:val="p"/>
                              <m:brk m:alnAt="23"/>
                            </m:rPr>
                            <a:rPr lang="en-US" altLang="zh-CN" sz="2400" i="1">
                              <a:latin typeface="Cambria Math" panose="02040503050406030204" pitchFamily="18" charset="0"/>
                            </a:rPr>
                            <m:t>i</m:t>
                          </m:r>
                          <m:r>
                            <a:rPr lang="en-US" altLang="zh-CN" sz="2400" b="0" i="1">
                              <a:latin typeface="Cambria Math" panose="02040503050406030204" pitchFamily="18" charset="0"/>
                            </a:rPr>
                            <m:t>=1</m:t>
                          </m:r>
                        </m:sub>
                        <m:sup>
                          <m:r>
                            <m:rPr>
                              <m:sty m:val="p"/>
                            </m:rPr>
                            <a:rPr lang="en-US" altLang="zh-CN" sz="2400" i="1">
                              <a:latin typeface="Cambria Math" panose="02040503050406030204" pitchFamily="18" charset="0"/>
                            </a:rPr>
                            <m:t>n</m:t>
                          </m:r>
                        </m:sup>
                        <m:e>
                          <m:sSup>
                            <m:sSupPr>
                              <m:ctrlPr>
                                <a:rPr lang="en-US" altLang="zh-CN" sz="2400" i="1">
                                  <a:latin typeface="Cambria Math" panose="02040503050406030204" pitchFamily="18" charset="0"/>
                                </a:rPr>
                              </m:ctrlPr>
                            </m:sSupPr>
                            <m:e>
                              <m:r>
                                <a:rPr lang="en-US" altLang="zh-CN" sz="2400" b="0" i="1">
                                  <a:latin typeface="Cambria Math" panose="02040503050406030204" pitchFamily="18" charset="0"/>
                                </a:rPr>
                                <m:t>𝑑</m:t>
                              </m:r>
                            </m:e>
                            <m:sup>
                              <m:r>
                                <a:rPr lang="en-US" altLang="zh-CN" sz="2400" b="0" i="1">
                                  <a:latin typeface="Cambria Math" panose="02040503050406030204" pitchFamily="18" charset="0"/>
                                </a:rPr>
                                <m:t>+</m:t>
                              </m:r>
                            </m:sup>
                          </m:sSup>
                          <m:d>
                            <m:dPr>
                              <m:ctrlPr>
                                <a:rPr lang="en-US" altLang="zh-CN" sz="2400" b="0" i="1">
                                  <a:latin typeface="Cambria Math" panose="02040503050406030204" pitchFamily="18" charset="0"/>
                                </a:rPr>
                              </m:ctrlPr>
                            </m:dPr>
                            <m:e>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𝑉</m:t>
                                  </m:r>
                                </m:e>
                                <m:sub>
                                  <m:r>
                                    <a:rPr lang="en-US" altLang="zh-CN" sz="2400" b="0" i="1">
                                      <a:latin typeface="Cambria Math" panose="02040503050406030204" pitchFamily="18" charset="0"/>
                                    </a:rPr>
                                    <m:t>𝑖</m:t>
                                  </m:r>
                                </m:sub>
                              </m:sSub>
                            </m:e>
                          </m:d>
                          <m:r>
                            <a:rPr lang="en-US" altLang="zh-CN" sz="2400" b="0" i="1">
                              <a:latin typeface="Cambria Math" panose="02040503050406030204" pitchFamily="18" charset="0"/>
                            </a:rPr>
                            <m:t>=</m:t>
                          </m:r>
                          <m:nary>
                            <m:naryPr>
                              <m:chr m:val="∑"/>
                              <m:ctrlPr>
                                <a:rPr lang="zh-CN" altLang="en-US" sz="2400" i="1">
                                  <a:latin typeface="Cambria Math" panose="02040503050406030204" pitchFamily="18" charset="0"/>
                                </a:rPr>
                              </m:ctrlPr>
                            </m:naryPr>
                            <m:sub>
                              <m:r>
                                <m:rPr>
                                  <m:sty m:val="p"/>
                                  <m:brk m:alnAt="23"/>
                                </m:rPr>
                                <a:rPr lang="en-US" altLang="zh-CN" sz="2400" i="1">
                                  <a:latin typeface="Cambria Math" panose="02040503050406030204" pitchFamily="18" charset="0"/>
                                </a:rPr>
                                <m:t>i</m:t>
                              </m:r>
                              <m:r>
                                <a:rPr lang="en-US" altLang="zh-CN" sz="2400" i="1">
                                  <a:latin typeface="Cambria Math" panose="02040503050406030204" pitchFamily="18" charset="0"/>
                                </a:rPr>
                                <m:t>=1</m:t>
                              </m:r>
                            </m:sub>
                            <m:sup>
                              <m:r>
                                <m:rPr>
                                  <m:sty m:val="p"/>
                                </m:rPr>
                                <a:rPr lang="en-US" altLang="zh-CN" sz="2400" i="1">
                                  <a:latin typeface="Cambria Math" panose="02040503050406030204" pitchFamily="18" charset="0"/>
                                </a:rPr>
                                <m:t>n</m:t>
                              </m:r>
                            </m:sup>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𝑑</m:t>
                                  </m:r>
                                </m:e>
                                <m:sup>
                                  <m:r>
                                    <a:rPr lang="en-US" altLang="zh-CN" sz="2400" b="0" i="1">
                                      <a:latin typeface="Cambria Math" panose="02040503050406030204" pitchFamily="18" charset="0"/>
                                    </a:rPr>
                                    <m:t>−</m:t>
                                  </m:r>
                                </m:sup>
                              </m:sSup>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𝑉</m:t>
                                      </m:r>
                                    </m:e>
                                    <m:sub>
                                      <m:r>
                                        <a:rPr lang="en-US" altLang="zh-CN" sz="2400" i="1">
                                          <a:latin typeface="Cambria Math" panose="02040503050406030204" pitchFamily="18" charset="0"/>
                                        </a:rPr>
                                        <m:t>𝑖</m:t>
                                      </m:r>
                                    </m:sub>
                                  </m:sSub>
                                </m:e>
                              </m:d>
                              <m:r>
                                <a:rPr lang="en-US" altLang="zh-CN" sz="2400" i="1">
                                  <a:latin typeface="Cambria Math" panose="02040503050406030204" pitchFamily="18" charset="0"/>
                                </a:rPr>
                                <m:t>=</m:t>
                              </m:r>
                              <m:r>
                                <a:rPr lang="en-US" altLang="zh-CN" sz="2400" b="0" i="1">
                                  <a:latin typeface="Cambria Math" panose="02040503050406030204" pitchFamily="18" charset="0"/>
                                </a:rPr>
                                <m:t>𝑚</m:t>
                              </m:r>
                            </m:e>
                          </m:nary>
                        </m:e>
                      </m:nary>
                    </m:oMath>
                  </m:oMathPara>
                </a14:m>
                <a:endParaRPr lang="en-US" altLang="zh-CN" sz="2400" dirty="0"/>
              </a:p>
              <a:p>
                <a:pPr marL="0" indent="0">
                  <a:buNone/>
                </a:pPr>
                <a:r>
                  <a:rPr lang="zh-CN" altLang="en-US" sz="2400"/>
                  <a:t>出度之和</a:t>
                </a:r>
                <a:r>
                  <a:rPr lang="en-US" altLang="zh-CN" sz="2400"/>
                  <a:t>=</a:t>
                </a:r>
                <a:r>
                  <a:rPr lang="zh-CN" altLang="en-US" sz="2400"/>
                  <a:t>入度之和</a:t>
                </a:r>
                <a:r>
                  <a:rPr lang="en-US" altLang="zh-CN" sz="2400"/>
                  <a:t>=</a:t>
                </a:r>
                <a:r>
                  <a:rPr lang="zh-CN" altLang="en-US" sz="2400"/>
                  <a:t>边数</a:t>
                </a:r>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841" t="-1085"/>
                </a:stretch>
              </a:blipFill>
            </p:spPr>
            <p:txBody>
              <a:bodyPr/>
              <a:lstStyle/>
              <a:p>
                <a:r>
                  <a:rPr lang="zh-CN" altLang="en-US">
                    <a:noFill/>
                  </a:rPr>
                  <a:t> </a:t>
                </a:r>
              </a:p>
            </p:txBody>
          </p:sp>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p:cNvSpPr>
            <a:spLocks noGrp="1" noChangeArrowheads="1"/>
          </p:cNvSpPr>
          <p:nvPr>
            <p:ph type="title"/>
          </p:nvPr>
        </p:nvSpPr>
        <p:spPr/>
        <p:txBody>
          <a:bodyPr/>
          <a:lstStyle/>
          <a:p>
            <a:pPr eaLnBrk="1" hangingPunct="1"/>
            <a:r>
              <a:rPr lang="zh-CN" altLang="en-US" sz="3900" dirty="0">
                <a:latin typeface="隶书" panose="02010509060101010101" pitchFamily="49" charset="-122"/>
              </a:rPr>
              <a:t>度数序列</a:t>
            </a:r>
          </a:p>
        </p:txBody>
      </p:sp>
      <p:sp>
        <p:nvSpPr>
          <p:cNvPr id="40963" name="Rectangle 5"/>
          <p:cNvSpPr>
            <a:spLocks noGrp="1" noChangeArrowheads="1"/>
          </p:cNvSpPr>
          <p:nvPr>
            <p:ph sz="quarter" idx="1"/>
          </p:nvPr>
        </p:nvSpPr>
        <p:spPr/>
        <p:txBody>
          <a:bodyPr/>
          <a:lstStyle/>
          <a:p>
            <a:pPr eaLnBrk="1" hangingPunct="1"/>
            <a:r>
              <a:rPr lang="zh-CN" altLang="en-US" sz="2800" dirty="0"/>
              <a:t>设</a:t>
            </a:r>
            <a:r>
              <a:rPr lang="en-US" altLang="zh-CN" sz="2800" dirty="0"/>
              <a:t>V＝{v</a:t>
            </a:r>
            <a:r>
              <a:rPr lang="en-US" altLang="zh-CN" sz="2800" baseline="-25000" dirty="0"/>
              <a:t>1</a:t>
            </a:r>
            <a:r>
              <a:rPr lang="en-US" altLang="zh-CN" sz="2800" dirty="0"/>
              <a:t>,v</a:t>
            </a:r>
            <a:r>
              <a:rPr lang="en-US" altLang="zh-CN" sz="2800" baseline="-25000" dirty="0"/>
              <a:t>2</a:t>
            </a:r>
            <a:r>
              <a:rPr lang="en-US" altLang="zh-CN" sz="2800" dirty="0"/>
              <a:t>,...,</a:t>
            </a:r>
            <a:r>
              <a:rPr lang="en-US" altLang="zh-CN" sz="2800" dirty="0" err="1"/>
              <a:t>v</a:t>
            </a:r>
            <a:r>
              <a:rPr lang="en-US" altLang="zh-CN" sz="2800" baseline="-25000" dirty="0" err="1"/>
              <a:t>n</a:t>
            </a:r>
            <a:r>
              <a:rPr lang="en-US" altLang="zh-CN" sz="2800" dirty="0"/>
              <a:t>}</a:t>
            </a:r>
            <a:r>
              <a:rPr lang="zh-CN" altLang="en-US" sz="2800" dirty="0"/>
              <a:t>为图</a:t>
            </a:r>
            <a:r>
              <a:rPr lang="en-US" altLang="zh-CN" sz="2800" dirty="0"/>
              <a:t>G</a:t>
            </a:r>
            <a:r>
              <a:rPr lang="zh-CN" altLang="en-US" sz="2800" dirty="0"/>
              <a:t>的顶点集,称</a:t>
            </a:r>
            <a:r>
              <a:rPr lang="en-US" altLang="zh-CN" sz="2800" dirty="0"/>
              <a:t>(d(v</a:t>
            </a:r>
            <a:r>
              <a:rPr lang="en-US" altLang="zh-CN" sz="2800" baseline="-25000" dirty="0"/>
              <a:t>1</a:t>
            </a:r>
            <a:r>
              <a:rPr lang="en-US" altLang="zh-CN" sz="2800" dirty="0"/>
              <a:t>),d(v</a:t>
            </a:r>
            <a:r>
              <a:rPr lang="en-US" altLang="zh-CN" sz="2800" baseline="-25000" dirty="0"/>
              <a:t>2</a:t>
            </a:r>
            <a:r>
              <a:rPr lang="en-US" altLang="zh-CN" sz="2800" dirty="0"/>
              <a:t>),...,d(</a:t>
            </a:r>
            <a:r>
              <a:rPr lang="en-US" altLang="zh-CN" sz="2800" dirty="0" err="1"/>
              <a:t>v</a:t>
            </a:r>
            <a:r>
              <a:rPr lang="en-US" altLang="zh-CN" sz="2800" baseline="-25000" dirty="0" err="1"/>
              <a:t>n</a:t>
            </a:r>
            <a:r>
              <a:rPr lang="en-US" altLang="zh-CN" sz="2800" dirty="0"/>
              <a:t>))</a:t>
            </a:r>
            <a:r>
              <a:rPr lang="zh-CN" altLang="en-US" sz="2800" dirty="0"/>
              <a:t>为</a:t>
            </a:r>
            <a:r>
              <a:rPr lang="en-US" altLang="zh-CN" sz="2800" dirty="0"/>
              <a:t>G</a:t>
            </a:r>
            <a:r>
              <a:rPr lang="zh-CN" altLang="en-US" sz="2800" dirty="0"/>
              <a:t>的</a:t>
            </a:r>
            <a:r>
              <a:rPr lang="zh-CN" altLang="en-US" sz="2800" dirty="0">
                <a:solidFill>
                  <a:srgbClr val="FF0000"/>
                </a:solidFill>
              </a:rPr>
              <a:t>度数序列</a:t>
            </a:r>
            <a:r>
              <a:rPr lang="zh-CN" altLang="en-US" sz="2800" dirty="0"/>
              <a:t>.</a:t>
            </a:r>
          </a:p>
          <a:p>
            <a:pPr eaLnBrk="1" hangingPunct="1"/>
            <a:r>
              <a:rPr lang="zh-CN" altLang="en-US" sz="2800" dirty="0"/>
              <a:t>对于顶点标度的无向图，其度数序列唯一</a:t>
            </a:r>
          </a:p>
          <a:p>
            <a:pPr eaLnBrk="1" hangingPunct="1"/>
            <a:r>
              <a:rPr lang="zh-CN" altLang="en-US" sz="2800" dirty="0"/>
              <a:t>定义</a:t>
            </a:r>
            <a:r>
              <a:rPr lang="en-US" altLang="zh-CN" sz="2800" dirty="0"/>
              <a:t>:</a:t>
            </a:r>
            <a:r>
              <a:rPr lang="zh-CN" altLang="en-US" sz="2800" dirty="0"/>
              <a:t>可图化、可简单图化</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zh-CN" altLang="en-US" dirty="0"/>
              <a:t>可图化</a:t>
            </a:r>
          </a:p>
        </p:txBody>
      </p:sp>
      <mc:AlternateContent xmlns:mc="http://schemas.openxmlformats.org/markup-compatibility/2006" xmlns:a14="http://schemas.microsoft.com/office/drawing/2010/main">
        <mc:Choice Requires="a14">
          <p:sp>
            <p:nvSpPr>
              <p:cNvPr id="41987" name="Rectangle 3"/>
              <p:cNvSpPr>
                <a:spLocks noGrp="1" noChangeArrowheads="1"/>
              </p:cNvSpPr>
              <p:nvPr>
                <p:ph sz="quarter" idx="1"/>
              </p:nvPr>
            </p:nvSpPr>
            <p:spPr/>
            <p:txBody>
              <a:bodyPr/>
              <a:lstStyle/>
              <a:p>
                <a:r>
                  <a:rPr lang="zh-CN" altLang="en-US" sz="2800" dirty="0"/>
                  <a:t>定理</a:t>
                </a:r>
                <a:r>
                  <a:rPr lang="en-US" altLang="zh-CN" sz="2800" dirty="0"/>
                  <a:t>10.3  </a:t>
                </a:r>
                <a:r>
                  <a:rPr lang="zh-CN" altLang="en-US" sz="2800" dirty="0"/>
                  <a:t>设非负整数列</a:t>
                </a:r>
                <a:r>
                  <a:rPr lang="en-US" altLang="zh-CN" sz="2800" dirty="0"/>
                  <a:t>d=(d</a:t>
                </a:r>
                <a:r>
                  <a:rPr lang="en-US" altLang="zh-CN" sz="2800" baseline="-30000" dirty="0"/>
                  <a:t>1</a:t>
                </a:r>
                <a:r>
                  <a:rPr lang="en-US" altLang="zh-CN" sz="2800" dirty="0"/>
                  <a:t>，d</a:t>
                </a:r>
                <a:r>
                  <a:rPr lang="en-US" altLang="zh-CN" sz="2800" baseline="-30000" dirty="0"/>
                  <a:t>2</a:t>
                </a:r>
                <a:r>
                  <a:rPr lang="en-US" altLang="zh-CN" sz="2800" dirty="0"/>
                  <a:t>，…，</a:t>
                </a:r>
                <a:r>
                  <a:rPr lang="en-US" altLang="zh-CN" sz="2800" dirty="0" err="1"/>
                  <a:t>d</a:t>
                </a:r>
                <a:r>
                  <a:rPr lang="en-US" altLang="zh-CN" sz="2800" baseline="-30000" dirty="0" err="1"/>
                  <a:t>n</a:t>
                </a:r>
                <a:r>
                  <a:rPr lang="en-US" altLang="zh-CN" sz="2800" dirty="0"/>
                  <a:t>)，</a:t>
                </a:r>
                <a:r>
                  <a:rPr lang="zh-CN" altLang="en-US" sz="2800" dirty="0"/>
                  <a:t>则</a:t>
                </a:r>
                <a:r>
                  <a:rPr lang="en-US" altLang="zh-CN" sz="2800" dirty="0"/>
                  <a:t>d</a:t>
                </a:r>
                <a:r>
                  <a:rPr lang="zh-CN" altLang="en-US" sz="2800" dirty="0"/>
                  <a:t>是可图化的当且仅当 </a:t>
                </a:r>
                <a:br>
                  <a:rPr lang="zh-CN" altLang="en-US" sz="2800" dirty="0"/>
                </a:br>
                <a:r>
                  <a:rPr lang="zh-CN" altLang="en-US" sz="2800" dirty="0"/>
                  <a:t> </a:t>
                </a:r>
                <a14:m>
                  <m:oMath xmlns:m="http://schemas.openxmlformats.org/officeDocument/2006/math">
                    <m:nary>
                      <m:naryPr>
                        <m:chr m:val="∑"/>
                        <m:ctrlPr>
                          <a:rPr lang="zh-CN" altLang="en-US" sz="2800" i="1">
                            <a:latin typeface="Cambria Math" panose="02040503050406030204" pitchFamily="18" charset="0"/>
                          </a:rPr>
                        </m:ctrlPr>
                      </m:naryPr>
                      <m:sub>
                        <m:r>
                          <m:rPr>
                            <m:sty m:val="p"/>
                            <m:brk m:alnAt="23"/>
                          </m:rPr>
                          <a:rPr lang="en-US" altLang="zh-CN" sz="2800" i="1">
                            <a:latin typeface="Cambria Math" panose="02040503050406030204" pitchFamily="18" charset="0"/>
                          </a:rPr>
                          <m:t>i</m:t>
                        </m:r>
                        <m:r>
                          <a:rPr lang="en-US" altLang="zh-CN" sz="2800" i="1">
                            <a:latin typeface="Cambria Math" panose="02040503050406030204" pitchFamily="18" charset="0"/>
                          </a:rPr>
                          <m:t>=1</m:t>
                        </m:r>
                      </m:sub>
                      <m:sup>
                        <m:r>
                          <m:rPr>
                            <m:sty m:val="p"/>
                          </m:rPr>
                          <a:rPr lang="en-US" altLang="zh-CN" sz="2800" i="1">
                            <a:latin typeface="Cambria Math" panose="02040503050406030204" pitchFamily="18" charset="0"/>
                          </a:rPr>
                          <m:t>n</m:t>
                        </m:r>
                      </m:sup>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𝒅</m:t>
                            </m:r>
                          </m:e>
                          <m:sub>
                            <m:r>
                              <a:rPr lang="en-US" altLang="zh-CN" sz="2800" i="1">
                                <a:latin typeface="Cambria Math" panose="02040503050406030204" pitchFamily="18" charset="0"/>
                              </a:rPr>
                              <m:t>𝑖</m:t>
                            </m:r>
                          </m:sub>
                        </m:sSub>
                      </m:e>
                    </m:nary>
                  </m:oMath>
                </a14:m>
                <a:r>
                  <a:rPr lang="zh-CN" altLang="en-US" sz="2800" dirty="0"/>
                  <a:t>=0</a:t>
                </a:r>
                <a:r>
                  <a:rPr lang="en-US" altLang="zh-CN" sz="2800" dirty="0"/>
                  <a:t>(mod 2). </a:t>
                </a:r>
              </a:p>
              <a:p>
                <a:pPr eaLnBrk="1" hangingPunct="1"/>
                <a:r>
                  <a:rPr lang="zh-CN" altLang="en-US" sz="2800" dirty="0"/>
                  <a:t>必要性显然</a:t>
                </a:r>
              </a:p>
              <a:p>
                <a:pPr eaLnBrk="1" hangingPunct="1"/>
                <a:r>
                  <a:rPr lang="zh-CN" altLang="en-US" sz="2800" dirty="0"/>
                  <a:t>可以用构造法证明充分性</a:t>
                </a:r>
              </a:p>
              <a:p>
                <a:pPr lvl="1" eaLnBrk="1" hangingPunct="1"/>
                <a:r>
                  <a:rPr lang="zh-CN" altLang="en-US" sz="2400" dirty="0"/>
                  <a:t>由“度数为奇数的顶点个数为偶数”，构造图如下</a:t>
                </a:r>
                <a:r>
                  <a:rPr lang="en-US" altLang="zh-CN" sz="2400" dirty="0"/>
                  <a:t>:</a:t>
                </a:r>
                <a:endParaRPr lang="zh-CN" altLang="en-US" sz="2400" dirty="0"/>
              </a:p>
              <a:p>
                <a:pPr lvl="1" eaLnBrk="1" hangingPunct="1"/>
                <a:r>
                  <a:rPr lang="zh-CN" altLang="en-US" sz="2400" dirty="0"/>
                  <a:t>度数为奇数的顶点两两相连</a:t>
                </a:r>
              </a:p>
              <a:p>
                <a:pPr lvl="1" eaLnBrk="1" hangingPunct="1"/>
                <a:r>
                  <a:rPr lang="zh-CN" altLang="en-US" sz="2400" dirty="0"/>
                  <a:t>度数还小于相应的</a:t>
                </a:r>
                <a:r>
                  <a:rPr lang="en-US" altLang="zh-CN" sz="2400" i="1" dirty="0"/>
                  <a:t>d</a:t>
                </a:r>
                <a:r>
                  <a:rPr lang="en-US" altLang="zh-CN" sz="2400" baseline="-25000" dirty="0"/>
                  <a:t>i</a:t>
                </a:r>
                <a:r>
                  <a:rPr lang="zh-CN" altLang="en-US" sz="2400" dirty="0"/>
                  <a:t>的顶点上加上相应数量的环</a:t>
                </a:r>
              </a:p>
            </p:txBody>
          </p:sp>
        </mc:Choice>
        <mc:Fallback xmlns="">
          <p:sp>
            <p:nvSpPr>
              <p:cNvPr id="41987" name="Rectangle 3"/>
              <p:cNvSpPr>
                <a:spLocks noGrp="1" noRot="1" noChangeAspect="1" noMove="1" noResize="1" noEditPoints="1" noAdjustHandles="1" noChangeArrowheads="1" noChangeShapeType="1" noTextEdit="1"/>
              </p:cNvSpPr>
              <p:nvPr>
                <p:ph sz="quarter" idx="1"/>
              </p:nvPr>
            </p:nvSpPr>
            <p:spPr>
              <a:blipFill>
                <a:blip r:embed="rId3"/>
                <a:stretch>
                  <a:fillRect l="-224" t="-1493"/>
                </a:stretch>
              </a:blipFill>
            </p:spPr>
            <p:txBody>
              <a:bodyPr/>
              <a:lstStyle/>
              <a:p>
                <a:r>
                  <a:rPr lang="zh-CN" altLang="en-US">
                    <a:noFill/>
                  </a:rPr>
                  <a:t> </a:t>
                </a:r>
              </a:p>
            </p:txBody>
          </p:sp>
        </mc:Fallback>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zh-CN" altLang="en-US" sz="3400" dirty="0">
                <a:solidFill>
                  <a:srgbClr val="000000"/>
                </a:solidFill>
                <a:ea typeface=""/>
                <a:cs typeface=""/>
              </a:rPr>
              <a:t>定理</a:t>
            </a:r>
          </a:p>
        </p:txBody>
      </p:sp>
      <p:sp>
        <p:nvSpPr>
          <p:cNvPr id="44035" name="Rectangle 3"/>
          <p:cNvSpPr>
            <a:spLocks noGrp="1" noChangeArrowheads="1"/>
          </p:cNvSpPr>
          <p:nvPr>
            <p:ph sz="quarter" idx="1"/>
          </p:nvPr>
        </p:nvSpPr>
        <p:spPr/>
        <p:txBody>
          <a:bodyPr/>
          <a:lstStyle/>
          <a:p>
            <a:pPr eaLnBrk="1" hangingPunct="1"/>
            <a:r>
              <a:rPr lang="zh-CN" altLang="en-US" sz="2800" dirty="0">
                <a:solidFill>
                  <a:srgbClr val="000000"/>
                </a:solidFill>
                <a:ea typeface=""/>
                <a:cs typeface=""/>
              </a:rPr>
              <a:t>定理</a:t>
            </a:r>
            <a:r>
              <a:rPr lang="en-US" altLang="zh-CN" sz="2800" dirty="0">
                <a:solidFill>
                  <a:srgbClr val="000000"/>
                </a:solidFill>
                <a:ea typeface=""/>
                <a:cs typeface=""/>
              </a:rPr>
              <a:t>10.4 </a:t>
            </a:r>
            <a:r>
              <a:rPr lang="zh-CN" altLang="en-US" sz="2800" dirty="0"/>
              <a:t>设</a:t>
            </a:r>
            <a:r>
              <a:rPr lang="en-US" altLang="zh-CN" sz="2800" dirty="0"/>
              <a:t>G</a:t>
            </a:r>
            <a:r>
              <a:rPr lang="zh-CN" altLang="en-US" sz="2800" dirty="0"/>
              <a:t>为任意</a:t>
            </a:r>
            <a:r>
              <a:rPr lang="en-US" altLang="zh-CN" sz="2800" dirty="0">
                <a:solidFill>
                  <a:srgbClr val="FF0000"/>
                </a:solidFill>
              </a:rPr>
              <a:t>n</a:t>
            </a:r>
            <a:r>
              <a:rPr lang="zh-CN" altLang="en-US" sz="2800" dirty="0">
                <a:solidFill>
                  <a:srgbClr val="FF0000"/>
                </a:solidFill>
              </a:rPr>
              <a:t>阶</a:t>
            </a:r>
            <a:r>
              <a:rPr lang="zh-CN" altLang="en-US" sz="2800" dirty="0"/>
              <a:t>无向</a:t>
            </a:r>
            <a:r>
              <a:rPr lang="zh-CN" altLang="en-US" sz="2800" dirty="0">
                <a:solidFill>
                  <a:srgbClr val="0070C0"/>
                </a:solidFill>
              </a:rPr>
              <a:t>简单图</a:t>
            </a:r>
            <a:r>
              <a:rPr lang="zh-CN" altLang="en-US" sz="2800" dirty="0"/>
              <a:t>，则△</a:t>
            </a:r>
            <a:r>
              <a:rPr lang="en-US" altLang="zh-CN" sz="2800" dirty="0"/>
              <a:t>(G)</a:t>
            </a:r>
            <a:r>
              <a:rPr lang="en-US" altLang="zh-CN" sz="2800"/>
              <a:t>≤n-1</a:t>
            </a:r>
          </a:p>
          <a:p>
            <a:pPr eaLnBrk="1" hangingPunct="1"/>
            <a:r>
              <a:rPr lang="zh-CN" altLang="en-US" sz="2800"/>
              <a:t>最大度小于</a:t>
            </a:r>
            <a:r>
              <a:rPr lang="en-US" altLang="zh-CN" sz="2800"/>
              <a:t>n-1 </a:t>
            </a:r>
            <a:endParaRPr lang="en-US" altLang="zh-CN" sz="2800" dirty="0"/>
          </a:p>
          <a:p>
            <a:pPr eaLnBrk="1" hangingPunct="1"/>
            <a:r>
              <a:rPr lang="zh-CN" altLang="en-US" sz="2800" dirty="0">
                <a:solidFill>
                  <a:srgbClr val="000000"/>
                </a:solidFill>
                <a:ea typeface=""/>
                <a:cs typeface=""/>
              </a:rPr>
              <a:t>证 </a:t>
            </a:r>
            <a:r>
              <a:rPr lang="zh-CN" altLang="en-US" sz="2800" dirty="0"/>
              <a:t>因为</a:t>
            </a:r>
            <a:r>
              <a:rPr lang="en-US" altLang="zh-CN" sz="2800" dirty="0"/>
              <a:t>G</a:t>
            </a:r>
            <a:r>
              <a:rPr lang="zh-CN" altLang="en-US" sz="2800" dirty="0"/>
              <a:t>既无平行边也无环，所以</a:t>
            </a:r>
            <a:r>
              <a:rPr lang="en-US" altLang="zh-CN" sz="2800" dirty="0"/>
              <a:t>G</a:t>
            </a:r>
            <a:r>
              <a:rPr lang="zh-CN" altLang="en-US" sz="2800" dirty="0"/>
              <a:t>中任何顶点</a:t>
            </a:r>
            <a:r>
              <a:rPr lang="en-US" altLang="zh-CN" sz="2800" dirty="0"/>
              <a:t>v</a:t>
            </a:r>
            <a:r>
              <a:rPr lang="zh-CN" altLang="en-US" sz="2800" dirty="0"/>
              <a:t>至多与其余的</a:t>
            </a:r>
            <a:r>
              <a:rPr lang="en-US" altLang="zh-CN" sz="2800" dirty="0"/>
              <a:t>n-1</a:t>
            </a:r>
            <a:r>
              <a:rPr lang="zh-CN" altLang="en-US" sz="2800" dirty="0"/>
              <a:t>个顶点均相邻，于是</a:t>
            </a:r>
            <a:r>
              <a:rPr lang="en-US" altLang="zh-CN" sz="2800" dirty="0"/>
              <a:t>d(v)≤n-1，</a:t>
            </a:r>
            <a:r>
              <a:rPr lang="zh-CN" altLang="en-US" sz="2800" dirty="0"/>
              <a:t>由于</a:t>
            </a:r>
            <a:r>
              <a:rPr lang="en-US" altLang="zh-CN" sz="2800" dirty="0"/>
              <a:t>v</a:t>
            </a:r>
            <a:r>
              <a:rPr lang="zh-CN" altLang="en-US" sz="2800" dirty="0"/>
              <a:t>的任意性，所以△</a:t>
            </a:r>
            <a:r>
              <a:rPr lang="en-US" altLang="zh-CN" sz="2800" dirty="0"/>
              <a:t>(G)≤n-1.</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zh-CN" altLang="en-US" dirty="0"/>
              <a:t>无向完全图、有向完全图</a:t>
            </a:r>
          </a:p>
        </p:txBody>
      </p:sp>
      <p:sp>
        <p:nvSpPr>
          <p:cNvPr id="61443" name="Rectangle 3"/>
          <p:cNvSpPr>
            <a:spLocks noGrp="1" noChangeArrowheads="1"/>
          </p:cNvSpPr>
          <p:nvPr>
            <p:ph sz="quarter" idx="1"/>
          </p:nvPr>
        </p:nvSpPr>
        <p:spPr/>
        <p:txBody>
          <a:bodyPr/>
          <a:lstStyle/>
          <a:p>
            <a:pPr marL="0" indent="0"/>
            <a:r>
              <a:rPr lang="zh-CN" altLang="en-US" sz="2800" dirty="0"/>
              <a:t>设</a:t>
            </a:r>
            <a:r>
              <a:rPr lang="en-US" altLang="zh-CN" sz="2800" dirty="0"/>
              <a:t>G=&lt;V,E&gt;</a:t>
            </a:r>
            <a:r>
              <a:rPr lang="zh-CN" altLang="en-US" sz="2800" dirty="0"/>
              <a:t>是</a:t>
            </a:r>
            <a:r>
              <a:rPr lang="en-US" altLang="zh-CN" sz="2800" dirty="0">
                <a:solidFill>
                  <a:srgbClr val="FF0000"/>
                </a:solidFill>
              </a:rPr>
              <a:t>n</a:t>
            </a:r>
            <a:r>
              <a:rPr lang="zh-CN" altLang="en-US" sz="2800" dirty="0">
                <a:solidFill>
                  <a:srgbClr val="FF0000"/>
                </a:solidFill>
              </a:rPr>
              <a:t>阶无向简单图</a:t>
            </a:r>
            <a:r>
              <a:rPr lang="zh-CN" altLang="en-US" sz="2800" dirty="0"/>
              <a:t>,若</a:t>
            </a:r>
            <a:r>
              <a:rPr lang="en-US" altLang="zh-CN" sz="2800" dirty="0">
                <a:solidFill>
                  <a:srgbClr val="FF0000"/>
                </a:solidFill>
                <a:highlight>
                  <a:srgbClr val="FFFF00"/>
                </a:highlight>
              </a:rPr>
              <a:t>G</a:t>
            </a:r>
            <a:r>
              <a:rPr lang="zh-CN" altLang="en-US" sz="2800" dirty="0">
                <a:solidFill>
                  <a:srgbClr val="FF0000"/>
                </a:solidFill>
                <a:highlight>
                  <a:srgbClr val="FFFF00"/>
                </a:highlight>
              </a:rPr>
              <a:t>中任何顶点都与其余的</a:t>
            </a:r>
            <a:r>
              <a:rPr lang="en-US" altLang="zh-CN" sz="2800" dirty="0">
                <a:solidFill>
                  <a:srgbClr val="FF0000"/>
                </a:solidFill>
                <a:highlight>
                  <a:srgbClr val="FFFF00"/>
                </a:highlight>
              </a:rPr>
              <a:t>n－1</a:t>
            </a:r>
            <a:r>
              <a:rPr lang="zh-CN" altLang="en-US" sz="2800" dirty="0">
                <a:solidFill>
                  <a:srgbClr val="FF0000"/>
                </a:solidFill>
                <a:highlight>
                  <a:srgbClr val="FFFF00"/>
                </a:highlight>
              </a:rPr>
              <a:t>个顶点相邻</a:t>
            </a:r>
            <a:r>
              <a:rPr lang="zh-CN" altLang="en-US" sz="2800" dirty="0"/>
              <a:t>,则称</a:t>
            </a:r>
            <a:r>
              <a:rPr lang="en-US" altLang="zh-CN" sz="2800" dirty="0"/>
              <a:t>G</a:t>
            </a:r>
            <a:r>
              <a:rPr lang="zh-CN" altLang="en-US" sz="2800" dirty="0"/>
              <a:t>为</a:t>
            </a:r>
            <a:r>
              <a:rPr lang="en-US" altLang="zh-CN" sz="2800" dirty="0">
                <a:solidFill>
                  <a:srgbClr val="FF0000"/>
                </a:solidFill>
              </a:rPr>
              <a:t>n</a:t>
            </a:r>
            <a:r>
              <a:rPr lang="zh-CN" altLang="en-US" sz="2800" dirty="0">
                <a:solidFill>
                  <a:srgbClr val="FF0000"/>
                </a:solidFill>
              </a:rPr>
              <a:t>阶无向完全图</a:t>
            </a:r>
            <a:r>
              <a:rPr lang="zh-CN" altLang="en-US" sz="2800" dirty="0"/>
              <a:t>,记作</a:t>
            </a:r>
            <a:r>
              <a:rPr lang="en-US" altLang="zh-CN" sz="2800" dirty="0">
                <a:solidFill>
                  <a:srgbClr val="FF0000"/>
                </a:solidFill>
              </a:rPr>
              <a:t>K</a:t>
            </a:r>
            <a:r>
              <a:rPr lang="en-US" altLang="zh-CN" sz="2800" baseline="-22000" dirty="0">
                <a:solidFill>
                  <a:srgbClr val="FF0000"/>
                </a:solidFill>
              </a:rPr>
              <a:t>n</a:t>
            </a:r>
            <a:r>
              <a:rPr lang="en-US" altLang="zh-CN" sz="2800" dirty="0"/>
              <a:t>.</a:t>
            </a:r>
          </a:p>
          <a:p>
            <a:pPr marL="0" indent="0"/>
            <a:r>
              <a:rPr lang="zh-CN" altLang="en-US" sz="2800" dirty="0"/>
              <a:t>设</a:t>
            </a:r>
            <a:r>
              <a:rPr lang="en-US" altLang="zh-CN" sz="2800" dirty="0"/>
              <a:t>D=&lt;V,E&gt;</a:t>
            </a:r>
            <a:r>
              <a:rPr lang="zh-CN" altLang="en-US" sz="2800" dirty="0"/>
              <a:t>为</a:t>
            </a:r>
            <a:r>
              <a:rPr lang="en-US" altLang="zh-CN" sz="2800" dirty="0">
                <a:solidFill>
                  <a:srgbClr val="FF0000"/>
                </a:solidFill>
              </a:rPr>
              <a:t>n</a:t>
            </a:r>
            <a:r>
              <a:rPr lang="zh-CN" altLang="en-US" sz="2800" dirty="0">
                <a:solidFill>
                  <a:srgbClr val="FF0000"/>
                </a:solidFill>
              </a:rPr>
              <a:t>阶有向简单图</a:t>
            </a:r>
            <a:r>
              <a:rPr lang="zh-CN" altLang="en-US" sz="2800" dirty="0"/>
              <a:t>,若对于任意的顶点</a:t>
            </a:r>
            <a:r>
              <a:rPr lang="en-US" altLang="zh-CN" sz="2800" dirty="0" err="1"/>
              <a:t>u,v∈V</a:t>
            </a:r>
            <a:r>
              <a:rPr lang="en-US" altLang="zh-CN" sz="2800" dirty="0"/>
              <a:t>(</a:t>
            </a:r>
            <a:r>
              <a:rPr lang="en-US" altLang="zh-CN" sz="2800" dirty="0" err="1"/>
              <a:t>u≠v</a:t>
            </a:r>
            <a:r>
              <a:rPr lang="en-US" altLang="zh-CN" sz="2800" dirty="0"/>
              <a:t>),</a:t>
            </a:r>
            <a:r>
              <a:rPr lang="zh-CN" altLang="en-US" sz="2800" dirty="0"/>
              <a:t>既有有向边&lt;</a:t>
            </a:r>
            <a:r>
              <a:rPr lang="en-US" altLang="zh-CN" sz="2800" dirty="0" err="1"/>
              <a:t>u,v</a:t>
            </a:r>
            <a:r>
              <a:rPr lang="en-US" altLang="zh-CN" sz="2800" dirty="0"/>
              <a:t>&gt;,</a:t>
            </a:r>
            <a:r>
              <a:rPr lang="zh-CN" altLang="en-US" sz="2800" dirty="0"/>
              <a:t>又有有向边&lt;</a:t>
            </a:r>
            <a:r>
              <a:rPr lang="en-US" altLang="zh-CN" sz="2800" dirty="0" err="1"/>
              <a:t>v,u</a:t>
            </a:r>
            <a:r>
              <a:rPr lang="en-US" altLang="zh-CN" sz="2800" dirty="0"/>
              <a:t>&gt;,</a:t>
            </a:r>
            <a:r>
              <a:rPr lang="zh-CN" altLang="en-US" sz="2800" dirty="0"/>
              <a:t>则称</a:t>
            </a:r>
            <a:r>
              <a:rPr lang="en-US" altLang="zh-CN" sz="2800" dirty="0"/>
              <a:t>D</a:t>
            </a:r>
            <a:r>
              <a:rPr lang="zh-CN" altLang="en-US" sz="2800" dirty="0"/>
              <a:t>是</a:t>
            </a:r>
            <a:r>
              <a:rPr lang="en-US" altLang="zh-CN" sz="2800" dirty="0">
                <a:solidFill>
                  <a:srgbClr val="FF0000"/>
                </a:solidFill>
              </a:rPr>
              <a:t>n</a:t>
            </a:r>
            <a:r>
              <a:rPr lang="zh-CN" altLang="en-US" sz="2800" dirty="0">
                <a:solidFill>
                  <a:srgbClr val="FF0000"/>
                </a:solidFill>
              </a:rPr>
              <a:t>阶有向完全图.</a:t>
            </a:r>
          </a:p>
          <a:p>
            <a:pPr marL="0" indent="0"/>
            <a:r>
              <a:rPr lang="zh-CN" altLang="en-US" sz="2800" dirty="0"/>
              <a:t>设</a:t>
            </a:r>
            <a:r>
              <a:rPr lang="en-US" altLang="zh-CN" sz="2800" dirty="0"/>
              <a:t>D</a:t>
            </a:r>
            <a:r>
              <a:rPr lang="zh-CN" altLang="en-US" sz="2800" dirty="0"/>
              <a:t>为</a:t>
            </a:r>
            <a:r>
              <a:rPr lang="en-US" altLang="zh-CN" sz="2800" dirty="0"/>
              <a:t>n</a:t>
            </a:r>
            <a:r>
              <a:rPr lang="zh-CN" altLang="en-US" sz="2800" dirty="0"/>
              <a:t>阶有向简单图，若</a:t>
            </a:r>
            <a:r>
              <a:rPr lang="en-US" altLang="zh-CN" sz="2800" dirty="0"/>
              <a:t>D</a:t>
            </a:r>
            <a:r>
              <a:rPr lang="zh-CN" altLang="en-US" sz="2800" dirty="0"/>
              <a:t>的基图为</a:t>
            </a:r>
            <a:r>
              <a:rPr lang="en-US" altLang="zh-CN" sz="2800" dirty="0"/>
              <a:t>n</a:t>
            </a:r>
            <a:r>
              <a:rPr lang="zh-CN" altLang="en-US" sz="2800" dirty="0"/>
              <a:t>阶无向完全图</a:t>
            </a:r>
            <a:r>
              <a:rPr lang="en-US" altLang="zh-CN" sz="2800" dirty="0" err="1"/>
              <a:t>K</a:t>
            </a:r>
            <a:r>
              <a:rPr lang="en-US" altLang="zh-CN" sz="2800" baseline="-30000" dirty="0" err="1"/>
              <a:t>n</a:t>
            </a:r>
            <a:r>
              <a:rPr lang="en-US" altLang="zh-CN" sz="2800" dirty="0"/>
              <a:t> ，</a:t>
            </a:r>
            <a:r>
              <a:rPr lang="zh-CN" altLang="en-US" sz="2800" dirty="0"/>
              <a:t>则称</a:t>
            </a:r>
            <a:r>
              <a:rPr lang="en-US" altLang="zh-CN" sz="2800" dirty="0"/>
              <a:t>D</a:t>
            </a:r>
            <a:r>
              <a:rPr lang="zh-CN" altLang="en-US" sz="2800" dirty="0"/>
              <a:t>是</a:t>
            </a:r>
            <a:r>
              <a:rPr lang="en-US" altLang="zh-CN" sz="2800" dirty="0">
                <a:solidFill>
                  <a:srgbClr val="FF0000"/>
                </a:solidFill>
              </a:rPr>
              <a:t>n</a:t>
            </a:r>
            <a:r>
              <a:rPr lang="zh-CN" altLang="en-US" sz="2800" dirty="0">
                <a:solidFill>
                  <a:srgbClr val="FF0000"/>
                </a:solidFill>
              </a:rPr>
              <a:t>阶竞赛图</a:t>
            </a:r>
          </a:p>
          <a:p>
            <a:pPr marL="0" indent="0"/>
            <a:r>
              <a:rPr lang="zh-CN" altLang="en-US" sz="2800" dirty="0"/>
              <a:t>本书中</a:t>
            </a:r>
            <a:r>
              <a:rPr lang="en-US" altLang="zh-CN" sz="2800" dirty="0" err="1"/>
              <a:t>K</a:t>
            </a:r>
            <a:r>
              <a:rPr lang="en-US" altLang="zh-CN" sz="2800" baseline="-30000" dirty="0" err="1"/>
              <a:t>n</a:t>
            </a:r>
            <a:r>
              <a:rPr lang="zh-CN" altLang="en-US" sz="2800" dirty="0"/>
              <a:t>均指无向完全图</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zh-CN" altLang="en-US" dirty="0"/>
              <a:t>图</a:t>
            </a:r>
            <a:r>
              <a:rPr lang="en-US" altLang="zh-CN" dirty="0"/>
              <a:t>10.4</a:t>
            </a:r>
          </a:p>
        </p:txBody>
      </p:sp>
      <p:graphicFrame>
        <p:nvGraphicFramePr>
          <p:cNvPr id="62467" name="Object 3"/>
          <p:cNvGraphicFramePr>
            <a:graphicFrameLocks noGrp="1" noChangeAspect="1"/>
          </p:cNvGraphicFramePr>
          <p:nvPr>
            <p:ph sz="quarter" idx="1"/>
            <p:extLst>
              <p:ext uri="{D42A27DB-BD31-4B8C-83A1-F6EECF244321}">
                <p14:modId xmlns:p14="http://schemas.microsoft.com/office/powerpoint/2010/main" val="2435671231"/>
              </p:ext>
            </p:extLst>
          </p:nvPr>
        </p:nvGraphicFramePr>
        <p:xfrm>
          <a:off x="5735960" y="2183170"/>
          <a:ext cx="3562350" cy="1238250"/>
        </p:xfrm>
        <a:graphic>
          <a:graphicData uri="http://schemas.openxmlformats.org/presentationml/2006/ole">
            <mc:AlternateContent xmlns:mc="http://schemas.openxmlformats.org/markup-compatibility/2006">
              <mc:Choice xmlns:v="urn:schemas-microsoft-com:vml" Requires="v">
                <p:oleObj name="位图图像" r:id="rId2" imgW="3561905" imgH="1238423" progId="Paint.Picture">
                  <p:embed/>
                </p:oleObj>
              </mc:Choice>
              <mc:Fallback>
                <p:oleObj name="位图图像" r:id="rId2" imgW="3561905" imgH="1238423" progId="Paint.Picture">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5960" y="2183170"/>
                        <a:ext cx="3562350" cy="1238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468" name="Rectangle 4"/>
          <p:cNvSpPr>
            <a:spLocks noChangeArrowheads="1"/>
          </p:cNvSpPr>
          <p:nvPr/>
        </p:nvSpPr>
        <p:spPr bwMode="auto">
          <a:xfrm>
            <a:off x="3141384" y="3958383"/>
            <a:ext cx="6148387"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buFont typeface="Wingdings" panose="05000000000000000000" pitchFamily="2" charset="2"/>
              <a:buNone/>
            </a:pPr>
            <a:r>
              <a:rPr lang="zh-CN" altLang="en-US" sz="2800" b="1" dirty="0">
                <a:solidFill>
                  <a:srgbClr val="010103"/>
                </a:solidFill>
                <a:latin typeface="隶书" panose="02010509060101010101" pitchFamily="49" charset="-122"/>
                <a:ea typeface="隶书" panose="02010509060101010101" pitchFamily="49" charset="-122"/>
              </a:rPr>
              <a:t>在图</a:t>
            </a:r>
            <a:r>
              <a:rPr lang="en-US" altLang="zh-CN" sz="2800" b="1" dirty="0">
                <a:solidFill>
                  <a:srgbClr val="010103"/>
                </a:solidFill>
                <a:latin typeface="隶书" panose="02010509060101010101" pitchFamily="49" charset="-122"/>
                <a:ea typeface="隶书" panose="02010509060101010101" pitchFamily="49" charset="-122"/>
              </a:rPr>
              <a:t>10.4(1)</a:t>
            </a:r>
            <a:r>
              <a:rPr lang="zh-CN" altLang="en-US" sz="2800" b="1" dirty="0">
                <a:solidFill>
                  <a:srgbClr val="010103"/>
                </a:solidFill>
                <a:latin typeface="隶书" panose="02010509060101010101" pitchFamily="49" charset="-122"/>
                <a:ea typeface="隶书" panose="02010509060101010101" pitchFamily="49" charset="-122"/>
              </a:rPr>
              <a:t>中所示为</a:t>
            </a:r>
            <a:r>
              <a:rPr lang="en-US" altLang="zh-CN" sz="2800" b="1" dirty="0">
                <a:solidFill>
                  <a:srgbClr val="010103"/>
                </a:solidFill>
                <a:latin typeface="隶书" panose="02010509060101010101" pitchFamily="49" charset="-122"/>
                <a:ea typeface="隶书" panose="02010509060101010101" pitchFamily="49" charset="-122"/>
              </a:rPr>
              <a:t>K</a:t>
            </a:r>
            <a:r>
              <a:rPr lang="en-US" altLang="zh-CN" sz="2800" b="1" baseline="-25000" dirty="0">
                <a:solidFill>
                  <a:srgbClr val="010103"/>
                </a:solidFill>
                <a:latin typeface="隶书" panose="02010509060101010101" pitchFamily="49" charset="-122"/>
                <a:ea typeface="隶书" panose="02010509060101010101" pitchFamily="49" charset="-122"/>
              </a:rPr>
              <a:t>4</a:t>
            </a:r>
            <a:r>
              <a:rPr lang="en-US" altLang="zh-CN" sz="2800" b="1" dirty="0">
                <a:solidFill>
                  <a:srgbClr val="010103"/>
                </a:solidFill>
                <a:latin typeface="隶书" panose="02010509060101010101" pitchFamily="49" charset="-122"/>
                <a:ea typeface="隶书" panose="02010509060101010101" pitchFamily="49" charset="-122"/>
              </a:rPr>
              <a:t>,(2)</a:t>
            </a:r>
            <a:r>
              <a:rPr lang="zh-CN" altLang="en-US" sz="2800" b="1" dirty="0">
                <a:solidFill>
                  <a:srgbClr val="010103"/>
                </a:solidFill>
                <a:latin typeface="隶书" panose="02010509060101010101" pitchFamily="49" charset="-122"/>
                <a:ea typeface="隶书" panose="02010509060101010101" pitchFamily="49" charset="-122"/>
              </a:rPr>
              <a:t>所示为</a:t>
            </a:r>
            <a:r>
              <a:rPr lang="en-US" altLang="zh-CN" sz="2800" b="1" dirty="0">
                <a:solidFill>
                  <a:srgbClr val="010103"/>
                </a:solidFill>
                <a:latin typeface="隶书" panose="02010509060101010101" pitchFamily="49" charset="-122"/>
                <a:ea typeface="隶书" panose="02010509060101010101" pitchFamily="49" charset="-122"/>
              </a:rPr>
              <a:t>K</a:t>
            </a:r>
            <a:r>
              <a:rPr lang="en-US" altLang="zh-CN" sz="2800" b="1" baseline="-25000" dirty="0">
                <a:solidFill>
                  <a:srgbClr val="010103"/>
                </a:solidFill>
                <a:latin typeface="隶书" panose="02010509060101010101" pitchFamily="49" charset="-122"/>
                <a:ea typeface="隶书" panose="02010509060101010101" pitchFamily="49" charset="-122"/>
              </a:rPr>
              <a:t>5</a:t>
            </a:r>
            <a:r>
              <a:rPr lang="en-US" altLang="zh-CN" sz="2800" b="1" dirty="0">
                <a:solidFill>
                  <a:srgbClr val="010103"/>
                </a:solidFill>
                <a:latin typeface="隶书" panose="02010509060101010101" pitchFamily="49" charset="-122"/>
                <a:ea typeface="隶书" panose="02010509060101010101" pitchFamily="49" charset="-122"/>
              </a:rPr>
              <a:t>,</a:t>
            </a:r>
          </a:p>
          <a:p>
            <a:pPr eaLnBrk="1" hangingPunct="1">
              <a:lnSpc>
                <a:spcPct val="125000"/>
              </a:lnSpc>
              <a:buFont typeface="Wingdings" panose="05000000000000000000" pitchFamily="2" charset="2"/>
              <a:buNone/>
            </a:pPr>
            <a:r>
              <a:rPr lang="en-US" altLang="zh-CN" sz="2800" b="1" dirty="0">
                <a:solidFill>
                  <a:srgbClr val="010103"/>
                </a:solidFill>
                <a:latin typeface="隶书" panose="02010509060101010101" pitchFamily="49" charset="-122"/>
                <a:ea typeface="隶书" panose="02010509060101010101" pitchFamily="49" charset="-122"/>
              </a:rPr>
              <a:t>(3)</a:t>
            </a:r>
            <a:r>
              <a:rPr lang="zh-CN" altLang="en-US" sz="2800" b="1" dirty="0">
                <a:solidFill>
                  <a:srgbClr val="010103"/>
                </a:solidFill>
                <a:latin typeface="隶书" panose="02010509060101010101" pitchFamily="49" charset="-122"/>
                <a:ea typeface="隶书" panose="02010509060101010101" pitchFamily="49" charset="-122"/>
              </a:rPr>
              <a:t>所示为3阶有向完全图.</a:t>
            </a:r>
          </a:p>
        </p:txBody>
      </p:sp>
      <p:grpSp>
        <p:nvGrpSpPr>
          <p:cNvPr id="62469" name="Group 25"/>
          <p:cNvGrpSpPr>
            <a:grpSpLocks/>
          </p:cNvGrpSpPr>
          <p:nvPr/>
        </p:nvGrpSpPr>
        <p:grpSpPr bwMode="auto">
          <a:xfrm>
            <a:off x="1055440" y="1772816"/>
            <a:ext cx="2974975" cy="1703388"/>
            <a:chOff x="3792" y="432"/>
            <a:chExt cx="1874" cy="1073"/>
          </a:xfrm>
        </p:grpSpPr>
        <p:sp>
          <p:nvSpPr>
            <p:cNvPr id="62470" name="Rectangle 6"/>
            <p:cNvSpPr>
              <a:spLocks noChangeArrowheads="1"/>
            </p:cNvSpPr>
            <p:nvPr/>
          </p:nvSpPr>
          <p:spPr bwMode="auto">
            <a:xfrm>
              <a:off x="3792" y="1246"/>
              <a:ext cx="15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kumimoji="1" lang="en-US" altLang="zh-CN" sz="2600" dirty="0">
                  <a:solidFill>
                    <a:srgbClr val="000000"/>
                  </a:solidFill>
                  <a:latin typeface="Times New Roman" panose="02020603050405020304" pitchFamily="18" charset="0"/>
                </a:rPr>
                <a:t>K</a:t>
              </a:r>
              <a:endParaRPr kumimoji="1" lang="en-US" altLang="zh-CN" sz="2400" dirty="0">
                <a:latin typeface="Times New Roman" panose="02020603050405020304" pitchFamily="18" charset="0"/>
              </a:endParaRPr>
            </a:p>
          </p:txBody>
        </p:sp>
        <p:sp>
          <p:nvSpPr>
            <p:cNvPr id="62471" name="Oval 7"/>
            <p:cNvSpPr>
              <a:spLocks noChangeArrowheads="1"/>
            </p:cNvSpPr>
            <p:nvPr/>
          </p:nvSpPr>
          <p:spPr bwMode="auto">
            <a:xfrm>
              <a:off x="5584" y="1095"/>
              <a:ext cx="82" cy="94"/>
            </a:xfrm>
            <a:prstGeom prst="ellipse">
              <a:avLst/>
            </a:prstGeom>
            <a:solidFill>
              <a:srgbClr val="FFFFFF"/>
            </a:solidFill>
            <a:ln w="15875">
              <a:solidFill>
                <a:srgbClr val="000000"/>
              </a:solidFill>
              <a:round/>
              <a:headEnd/>
              <a:tailEnd/>
            </a:ln>
          </p:spPr>
          <p:txBody>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62472" name="Line 8"/>
            <p:cNvSpPr>
              <a:spLocks noChangeShapeType="1"/>
            </p:cNvSpPr>
            <p:nvPr/>
          </p:nvSpPr>
          <p:spPr bwMode="auto">
            <a:xfrm>
              <a:off x="5276" y="598"/>
              <a:ext cx="328" cy="50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73" name="Oval 9"/>
            <p:cNvSpPr>
              <a:spLocks noChangeArrowheads="1"/>
            </p:cNvSpPr>
            <p:nvPr/>
          </p:nvSpPr>
          <p:spPr bwMode="auto">
            <a:xfrm>
              <a:off x="3851" y="797"/>
              <a:ext cx="81" cy="88"/>
            </a:xfrm>
            <a:prstGeom prst="ellipse">
              <a:avLst/>
            </a:prstGeom>
            <a:solidFill>
              <a:srgbClr val="FFFFFF"/>
            </a:solidFill>
            <a:ln w="28575">
              <a:solidFill>
                <a:srgbClr val="000000"/>
              </a:solidFill>
              <a:round/>
              <a:headEnd/>
              <a:tailEnd/>
            </a:ln>
          </p:spPr>
          <p:txBody>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62474" name="Rectangle 10"/>
            <p:cNvSpPr>
              <a:spLocks noChangeArrowheads="1"/>
            </p:cNvSpPr>
            <p:nvPr/>
          </p:nvSpPr>
          <p:spPr bwMode="auto">
            <a:xfrm>
              <a:off x="3913" y="1340"/>
              <a:ext cx="69"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kumimoji="1" lang="zh-CN" altLang="en-US" sz="1700">
                  <a:solidFill>
                    <a:srgbClr val="000000"/>
                  </a:solidFill>
                  <a:latin typeface="Times New Roman" panose="02020603050405020304" pitchFamily="18" charset="0"/>
                </a:rPr>
                <a:t>1</a:t>
              </a:r>
              <a:endParaRPr kumimoji="1" lang="zh-CN" altLang="en-US" sz="2400">
                <a:latin typeface="Times New Roman" panose="02020603050405020304" pitchFamily="18" charset="0"/>
              </a:endParaRPr>
            </a:p>
          </p:txBody>
        </p:sp>
        <p:sp>
          <p:nvSpPr>
            <p:cNvPr id="62475" name="Rectangle 11"/>
            <p:cNvSpPr>
              <a:spLocks noChangeArrowheads="1"/>
            </p:cNvSpPr>
            <p:nvPr/>
          </p:nvSpPr>
          <p:spPr bwMode="auto">
            <a:xfrm>
              <a:off x="3976" y="1340"/>
              <a:ext cx="34"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kumimoji="1" lang="zh-CN" altLang="en-US" sz="1700">
                  <a:solidFill>
                    <a:srgbClr val="000000"/>
                  </a:solidFill>
                  <a:latin typeface="Times New Roman" panose="02020603050405020304" pitchFamily="18" charset="0"/>
                </a:rPr>
                <a:t> </a:t>
              </a:r>
              <a:endParaRPr kumimoji="1" lang="zh-CN" altLang="en-US" sz="2400">
                <a:latin typeface="Times New Roman" panose="02020603050405020304" pitchFamily="18" charset="0"/>
              </a:endParaRPr>
            </a:p>
          </p:txBody>
        </p:sp>
        <p:sp>
          <p:nvSpPr>
            <p:cNvPr id="62476" name="Oval 12"/>
            <p:cNvSpPr>
              <a:spLocks noChangeArrowheads="1"/>
            </p:cNvSpPr>
            <p:nvPr/>
          </p:nvSpPr>
          <p:spPr bwMode="auto">
            <a:xfrm>
              <a:off x="4424" y="432"/>
              <a:ext cx="82" cy="89"/>
            </a:xfrm>
            <a:prstGeom prst="ellipse">
              <a:avLst/>
            </a:prstGeom>
            <a:solidFill>
              <a:srgbClr val="FFFFFF"/>
            </a:solidFill>
            <a:ln w="28575">
              <a:solidFill>
                <a:srgbClr val="000000"/>
              </a:solidFill>
              <a:round/>
              <a:headEnd/>
              <a:tailEnd/>
            </a:ln>
          </p:spPr>
          <p:txBody>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62477" name="Oval 13"/>
            <p:cNvSpPr>
              <a:spLocks noChangeArrowheads="1"/>
            </p:cNvSpPr>
            <p:nvPr/>
          </p:nvSpPr>
          <p:spPr bwMode="auto">
            <a:xfrm>
              <a:off x="4424" y="1156"/>
              <a:ext cx="82" cy="89"/>
            </a:xfrm>
            <a:prstGeom prst="ellipse">
              <a:avLst/>
            </a:prstGeom>
            <a:solidFill>
              <a:srgbClr val="FFFFFF"/>
            </a:solidFill>
            <a:ln w="15875">
              <a:solidFill>
                <a:srgbClr val="000000"/>
              </a:solidFill>
              <a:round/>
              <a:headEnd/>
              <a:tailEnd/>
            </a:ln>
          </p:spPr>
          <p:txBody>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62478" name="Line 14"/>
            <p:cNvSpPr>
              <a:spLocks noChangeShapeType="1"/>
            </p:cNvSpPr>
            <p:nvPr/>
          </p:nvSpPr>
          <p:spPr bwMode="auto">
            <a:xfrm>
              <a:off x="4467" y="504"/>
              <a:ext cx="1" cy="66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79" name="Rectangle 15"/>
            <p:cNvSpPr>
              <a:spLocks noChangeArrowheads="1"/>
            </p:cNvSpPr>
            <p:nvPr/>
          </p:nvSpPr>
          <p:spPr bwMode="auto">
            <a:xfrm>
              <a:off x="4371" y="1240"/>
              <a:ext cx="15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kumimoji="1" lang="en-US" altLang="zh-CN" sz="2600">
                  <a:solidFill>
                    <a:srgbClr val="000000"/>
                  </a:solidFill>
                  <a:latin typeface="Times New Roman" panose="02020603050405020304" pitchFamily="18" charset="0"/>
                </a:rPr>
                <a:t>K</a:t>
              </a:r>
              <a:endParaRPr kumimoji="1" lang="en-US" altLang="zh-CN" sz="2400">
                <a:latin typeface="Times New Roman" panose="02020603050405020304" pitchFamily="18" charset="0"/>
              </a:endParaRPr>
            </a:p>
          </p:txBody>
        </p:sp>
        <p:sp>
          <p:nvSpPr>
            <p:cNvPr id="62480" name="Rectangle 16"/>
            <p:cNvSpPr>
              <a:spLocks noChangeArrowheads="1"/>
            </p:cNvSpPr>
            <p:nvPr/>
          </p:nvSpPr>
          <p:spPr bwMode="auto">
            <a:xfrm>
              <a:off x="4506" y="1334"/>
              <a:ext cx="69"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kumimoji="1" lang="zh-CN" altLang="en-US" sz="1700">
                  <a:solidFill>
                    <a:srgbClr val="000000"/>
                  </a:solidFill>
                  <a:latin typeface="Times New Roman" panose="02020603050405020304" pitchFamily="18" charset="0"/>
                </a:rPr>
                <a:t>2</a:t>
              </a:r>
              <a:endParaRPr kumimoji="1" lang="zh-CN" altLang="en-US" sz="2400">
                <a:latin typeface="Times New Roman" panose="02020603050405020304" pitchFamily="18" charset="0"/>
              </a:endParaRPr>
            </a:p>
          </p:txBody>
        </p:sp>
        <p:sp>
          <p:nvSpPr>
            <p:cNvPr id="62481" name="Rectangle 17"/>
            <p:cNvSpPr>
              <a:spLocks noChangeArrowheads="1"/>
            </p:cNvSpPr>
            <p:nvPr/>
          </p:nvSpPr>
          <p:spPr bwMode="auto">
            <a:xfrm>
              <a:off x="4568" y="1334"/>
              <a:ext cx="34"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kumimoji="1" lang="zh-CN" altLang="en-US" sz="1700">
                  <a:solidFill>
                    <a:srgbClr val="000000"/>
                  </a:solidFill>
                  <a:latin typeface="Times New Roman" panose="02020603050405020304" pitchFamily="18" charset="0"/>
                </a:rPr>
                <a:t> </a:t>
              </a:r>
              <a:endParaRPr kumimoji="1" lang="zh-CN" altLang="en-US" sz="2400">
                <a:latin typeface="Times New Roman" panose="02020603050405020304" pitchFamily="18" charset="0"/>
              </a:endParaRPr>
            </a:p>
          </p:txBody>
        </p:sp>
        <p:sp>
          <p:nvSpPr>
            <p:cNvPr id="62482" name="Oval 18"/>
            <p:cNvSpPr>
              <a:spLocks noChangeArrowheads="1"/>
            </p:cNvSpPr>
            <p:nvPr/>
          </p:nvSpPr>
          <p:spPr bwMode="auto">
            <a:xfrm>
              <a:off x="5214" y="510"/>
              <a:ext cx="81" cy="94"/>
            </a:xfrm>
            <a:prstGeom prst="ellipse">
              <a:avLst/>
            </a:prstGeom>
            <a:solidFill>
              <a:srgbClr val="FFFFFF"/>
            </a:solidFill>
            <a:ln w="28575">
              <a:solidFill>
                <a:srgbClr val="000000"/>
              </a:solidFill>
              <a:round/>
              <a:headEnd/>
              <a:tailEnd/>
            </a:ln>
          </p:spPr>
          <p:txBody>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62483" name="Oval 19"/>
            <p:cNvSpPr>
              <a:spLocks noChangeArrowheads="1"/>
            </p:cNvSpPr>
            <p:nvPr/>
          </p:nvSpPr>
          <p:spPr bwMode="auto">
            <a:xfrm>
              <a:off x="4848" y="1095"/>
              <a:ext cx="81" cy="94"/>
            </a:xfrm>
            <a:prstGeom prst="ellipse">
              <a:avLst/>
            </a:prstGeom>
            <a:solidFill>
              <a:srgbClr val="FFFFFF"/>
            </a:solidFill>
            <a:ln w="28575">
              <a:solidFill>
                <a:srgbClr val="000000"/>
              </a:solidFill>
              <a:round/>
              <a:headEnd/>
              <a:tailEnd/>
            </a:ln>
          </p:spPr>
          <p:txBody>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62484" name="Line 20"/>
            <p:cNvSpPr>
              <a:spLocks noChangeShapeType="1"/>
            </p:cNvSpPr>
            <p:nvPr/>
          </p:nvSpPr>
          <p:spPr bwMode="auto">
            <a:xfrm flipH="1">
              <a:off x="4896" y="587"/>
              <a:ext cx="337" cy="54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85" name="Line 21"/>
            <p:cNvSpPr>
              <a:spLocks noChangeShapeType="1"/>
            </p:cNvSpPr>
            <p:nvPr/>
          </p:nvSpPr>
          <p:spPr bwMode="auto">
            <a:xfrm>
              <a:off x="4929" y="1151"/>
              <a:ext cx="665"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86" name="Rectangle 22"/>
            <p:cNvSpPr>
              <a:spLocks noChangeArrowheads="1"/>
            </p:cNvSpPr>
            <p:nvPr/>
          </p:nvSpPr>
          <p:spPr bwMode="auto">
            <a:xfrm>
              <a:off x="5170" y="1240"/>
              <a:ext cx="15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kumimoji="1" lang="en-US" altLang="zh-CN" sz="2600">
                  <a:solidFill>
                    <a:srgbClr val="000000"/>
                  </a:solidFill>
                  <a:latin typeface="Times New Roman" panose="02020603050405020304" pitchFamily="18" charset="0"/>
                </a:rPr>
                <a:t>K</a:t>
              </a:r>
              <a:endParaRPr kumimoji="1" lang="en-US" altLang="zh-CN" sz="2400">
                <a:latin typeface="Times New Roman" panose="02020603050405020304" pitchFamily="18" charset="0"/>
              </a:endParaRPr>
            </a:p>
          </p:txBody>
        </p:sp>
        <p:sp>
          <p:nvSpPr>
            <p:cNvPr id="62487" name="Rectangle 23"/>
            <p:cNvSpPr>
              <a:spLocks noChangeArrowheads="1"/>
            </p:cNvSpPr>
            <p:nvPr/>
          </p:nvSpPr>
          <p:spPr bwMode="auto">
            <a:xfrm>
              <a:off x="5305" y="1334"/>
              <a:ext cx="69"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kumimoji="1" lang="zh-CN" altLang="en-US" sz="1700">
                  <a:solidFill>
                    <a:srgbClr val="000000"/>
                  </a:solidFill>
                  <a:latin typeface="Times New Roman" panose="02020603050405020304" pitchFamily="18" charset="0"/>
                </a:rPr>
                <a:t>3</a:t>
              </a:r>
              <a:endParaRPr kumimoji="1" lang="zh-CN" altLang="en-US" sz="2400">
                <a:latin typeface="Times New Roman" panose="02020603050405020304" pitchFamily="18" charset="0"/>
              </a:endParaRPr>
            </a:p>
          </p:txBody>
        </p:sp>
        <p:sp>
          <p:nvSpPr>
            <p:cNvPr id="62488" name="Rectangle 24"/>
            <p:cNvSpPr>
              <a:spLocks noChangeArrowheads="1"/>
            </p:cNvSpPr>
            <p:nvPr/>
          </p:nvSpPr>
          <p:spPr bwMode="auto">
            <a:xfrm>
              <a:off x="5368" y="1334"/>
              <a:ext cx="34"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kumimoji="1" lang="zh-CN" altLang="en-US" sz="1700">
                  <a:solidFill>
                    <a:srgbClr val="000000"/>
                  </a:solidFill>
                  <a:latin typeface="Times New Roman" panose="02020603050405020304" pitchFamily="18" charset="0"/>
                </a:rPr>
                <a:t> </a:t>
              </a:r>
              <a:endParaRPr kumimoji="1" lang="zh-CN" altLang="en-US" sz="2400">
                <a:latin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4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4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4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zh-CN" altLang="en-US"/>
              <a:t>完全图</a:t>
            </a:r>
          </a:p>
        </p:txBody>
      </p:sp>
      <p:sp>
        <p:nvSpPr>
          <p:cNvPr id="63491" name="Rectangle 3"/>
          <p:cNvSpPr>
            <a:spLocks noGrp="1" noChangeArrowheads="1"/>
          </p:cNvSpPr>
          <p:nvPr>
            <p:ph sz="quarter" idx="1"/>
          </p:nvPr>
        </p:nvSpPr>
        <p:spPr/>
        <p:txBody>
          <a:bodyPr/>
          <a:lstStyle/>
          <a:p>
            <a:pPr algn="just" eaLnBrk="1" hangingPunct="1"/>
            <a:r>
              <a:rPr lang="zh-CN" altLang="en-US" sz="2800" dirty="0"/>
              <a:t>完全图的顶点度数和边数</a:t>
            </a:r>
          </a:p>
          <a:p>
            <a:pPr lvl="1" algn="just" eaLnBrk="1" hangingPunct="1"/>
            <a:r>
              <a:rPr lang="zh-CN" altLang="en-US" sz="2400" dirty="0"/>
              <a:t>如果</a:t>
            </a:r>
            <a:r>
              <a:rPr lang="zh-CN" altLang="en-US" sz="2400" dirty="0">
                <a:solidFill>
                  <a:srgbClr val="FF0000"/>
                </a:solidFill>
              </a:rPr>
              <a:t>同构</a:t>
            </a:r>
            <a:r>
              <a:rPr lang="zh-CN" altLang="en-US" sz="2400" dirty="0"/>
              <a:t>的图看作一个，对每个正整数</a:t>
            </a:r>
            <a:r>
              <a:rPr lang="en-US" altLang="zh-CN" sz="2400" dirty="0"/>
              <a:t>n</a:t>
            </a:r>
            <a:r>
              <a:rPr lang="zh-CN" altLang="en-US" sz="2400" dirty="0"/>
              <a:t>有且仅有一个完全图。记为</a:t>
            </a:r>
            <a:r>
              <a:rPr lang="en-US" altLang="zh-CN" sz="2400" dirty="0" err="1"/>
              <a:t>K</a:t>
            </a:r>
            <a:r>
              <a:rPr lang="en-US" altLang="zh-CN" sz="2400" baseline="-30000" dirty="0" err="1"/>
              <a:t>n</a:t>
            </a:r>
            <a:r>
              <a:rPr lang="en-US" altLang="zh-CN" sz="2400" dirty="0"/>
              <a:t>, </a:t>
            </a:r>
            <a:r>
              <a:rPr lang="zh-CN" altLang="en-US" sz="2400" dirty="0"/>
              <a:t>其中</a:t>
            </a:r>
            <a:r>
              <a:rPr lang="en-US" altLang="zh-CN" sz="2400" dirty="0"/>
              <a:t>n</a:t>
            </a:r>
            <a:r>
              <a:rPr lang="zh-CN" altLang="en-US" sz="2400" dirty="0"/>
              <a:t>是图中顶点数。</a:t>
            </a:r>
          </a:p>
          <a:p>
            <a:pPr lvl="1" algn="just" eaLnBrk="1" hangingPunct="1"/>
            <a:r>
              <a:rPr lang="en-US" altLang="zh-CN" sz="2400" dirty="0" err="1"/>
              <a:t>K</a:t>
            </a:r>
            <a:r>
              <a:rPr lang="en-US" altLang="zh-CN" sz="2400" baseline="-30000" dirty="0" err="1"/>
              <a:t>n</a:t>
            </a:r>
            <a:r>
              <a:rPr lang="zh-CN" altLang="en-US" sz="2400" dirty="0"/>
              <a:t>中</a:t>
            </a:r>
            <a:r>
              <a:rPr lang="zh-CN" altLang="en-US" sz="2400" dirty="0">
                <a:solidFill>
                  <a:srgbClr val="FF0000"/>
                </a:solidFill>
                <a:highlight>
                  <a:srgbClr val="FFFF00"/>
                </a:highlight>
              </a:rPr>
              <a:t>每个顶点皆为</a:t>
            </a:r>
            <a:r>
              <a:rPr lang="en-US" altLang="zh-CN" sz="2400" dirty="0">
                <a:solidFill>
                  <a:srgbClr val="FF0000"/>
                </a:solidFill>
                <a:highlight>
                  <a:srgbClr val="FFFF00"/>
                </a:highlight>
              </a:rPr>
              <a:t>n-1</a:t>
            </a:r>
            <a:r>
              <a:rPr lang="zh-CN" altLang="en-US" sz="2400" dirty="0">
                <a:solidFill>
                  <a:srgbClr val="FF0000"/>
                </a:solidFill>
                <a:highlight>
                  <a:srgbClr val="FFFF00"/>
                </a:highlight>
              </a:rPr>
              <a:t>度，总边数为</a:t>
            </a:r>
            <a:r>
              <a:rPr lang="en-US" altLang="zh-CN" sz="2400" dirty="0">
                <a:solidFill>
                  <a:srgbClr val="FF0000"/>
                </a:solidFill>
                <a:highlight>
                  <a:srgbClr val="FFFF00"/>
                </a:highlight>
              </a:rPr>
              <a:t>n(n-1)/2</a:t>
            </a:r>
            <a:r>
              <a:rPr lang="en-US" altLang="zh-CN" sz="2400" dirty="0">
                <a:solidFill>
                  <a:schemeClr val="accent2"/>
                </a:solidFill>
              </a:rPr>
              <a:t>。</a:t>
            </a:r>
          </a:p>
          <a:p>
            <a:pPr lvl="2" algn="just" eaLnBrk="1" hangingPunct="1"/>
            <a:r>
              <a:rPr lang="en-US" altLang="zh-CN" sz="2400" dirty="0"/>
              <a:t>n</a:t>
            </a:r>
            <a:r>
              <a:rPr lang="zh-CN" altLang="en-US" sz="2400" dirty="0"/>
              <a:t>个点,每个点贡献</a:t>
            </a:r>
            <a:r>
              <a:rPr lang="en-US" altLang="zh-CN" sz="2400" dirty="0"/>
              <a:t>(n-1)</a:t>
            </a:r>
            <a:r>
              <a:rPr lang="zh-CN" altLang="en-US" sz="2400" dirty="0"/>
              <a:t>条边，每条边数被重复记数一次</a:t>
            </a:r>
            <a:endParaRPr lang="en-US" altLang="zh-CN" sz="2400" dirty="0"/>
          </a:p>
          <a:p>
            <a:pPr lvl="1" algn="just" eaLnBrk="1" hangingPunct="1"/>
            <a:r>
              <a:rPr lang="en-US" altLang="zh-CN" sz="2400" dirty="0"/>
              <a:t>n</a:t>
            </a:r>
            <a:r>
              <a:rPr lang="zh-CN" altLang="en-US" sz="2400" dirty="0"/>
              <a:t>阶无向完全图、竞赛图的边数为</a:t>
            </a:r>
            <a:r>
              <a:rPr lang="en-US" altLang="zh-CN" sz="2400" dirty="0"/>
              <a:t>n(n-1)/2</a:t>
            </a:r>
          </a:p>
          <a:p>
            <a:pPr lvl="1" algn="just" eaLnBrk="1" hangingPunct="1"/>
            <a:r>
              <a:rPr lang="en-US" altLang="zh-CN" sz="2400" dirty="0"/>
              <a:t>n</a:t>
            </a:r>
            <a:r>
              <a:rPr lang="zh-CN" altLang="en-US" sz="2400" dirty="0"/>
              <a:t>阶有向完全图的边数为</a:t>
            </a:r>
            <a:r>
              <a:rPr lang="en-US" altLang="zh-CN" sz="2400" dirty="0">
                <a:solidFill>
                  <a:schemeClr val="accent2"/>
                </a:solidFill>
              </a:rPr>
              <a:t>n(n-1)</a:t>
            </a:r>
          </a:p>
          <a:p>
            <a:pPr algn="just" eaLnBrk="1" hangingPunct="1"/>
            <a:r>
              <a:rPr lang="en-US" altLang="zh-CN" sz="2800" dirty="0"/>
              <a:t> </a:t>
            </a:r>
            <a:r>
              <a:rPr lang="zh-CN" altLang="en-US" sz="2800" dirty="0"/>
              <a:t>简单图边数的上限</a:t>
            </a:r>
          </a:p>
          <a:p>
            <a:pPr lvl="1" algn="just" eaLnBrk="1" hangingPunct="1"/>
            <a:r>
              <a:rPr lang="zh-CN" altLang="en-US" sz="2400" dirty="0"/>
              <a:t>若图</a:t>
            </a:r>
            <a:r>
              <a:rPr lang="en-US" altLang="zh-CN" sz="2400" dirty="0"/>
              <a:t>G</a:t>
            </a:r>
            <a:r>
              <a:rPr lang="zh-CN" altLang="en-US" sz="2400" dirty="0"/>
              <a:t>是简单图，其总边数</a:t>
            </a:r>
            <a:r>
              <a:rPr lang="en-US" altLang="zh-CN" sz="2400" dirty="0" err="1"/>
              <a:t>m</a:t>
            </a:r>
            <a:r>
              <a:rPr lang="en-US" altLang="zh-CN" sz="2400" dirty="0" err="1">
                <a:sym typeface="Symbol" panose="05050102010706020507" pitchFamily="18" charset="2"/>
              </a:rPr>
              <a:t></a:t>
            </a:r>
            <a:r>
              <a:rPr lang="en-US" altLang="zh-CN" sz="2400" dirty="0" err="1"/>
              <a:t>n</a:t>
            </a:r>
            <a:r>
              <a:rPr lang="en-US" altLang="zh-CN" sz="2400" dirty="0"/>
              <a:t>(n-1)/2 </a:t>
            </a:r>
            <a:endParaRPr lang="zh-CN" altLang="en-US" sz="24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zh-CN" altLang="en-US"/>
              <a:t>正则图</a:t>
            </a:r>
            <a:endParaRPr lang="en-US" altLang="zh-CN"/>
          </a:p>
        </p:txBody>
      </p:sp>
      <p:sp>
        <p:nvSpPr>
          <p:cNvPr id="64515" name="Rectangle 3"/>
          <p:cNvSpPr>
            <a:spLocks noGrp="1" noChangeArrowheads="1"/>
          </p:cNvSpPr>
          <p:nvPr>
            <p:ph sz="quarter" idx="1"/>
          </p:nvPr>
        </p:nvSpPr>
        <p:spPr/>
        <p:txBody>
          <a:bodyPr/>
          <a:lstStyle/>
          <a:p>
            <a:pPr eaLnBrk="1" hangingPunct="1"/>
            <a:r>
              <a:rPr lang="zh-CN" altLang="en-US" dirty="0">
                <a:solidFill>
                  <a:srgbClr val="000000"/>
                </a:solidFill>
                <a:ea typeface=""/>
                <a:cs typeface=""/>
              </a:rPr>
              <a:t>定义</a:t>
            </a:r>
            <a:r>
              <a:rPr lang="en-US" altLang="zh-CN" dirty="0">
                <a:solidFill>
                  <a:srgbClr val="000000"/>
                </a:solidFill>
                <a:ea typeface=""/>
                <a:cs typeface=""/>
              </a:rPr>
              <a:t>10.7</a:t>
            </a:r>
            <a:r>
              <a:rPr lang="en-US" altLang="zh-CN" dirty="0"/>
              <a:t> </a:t>
            </a:r>
          </a:p>
          <a:p>
            <a:pPr lvl="1" eaLnBrk="1" hangingPunct="1">
              <a:lnSpc>
                <a:spcPct val="90000"/>
              </a:lnSpc>
            </a:pPr>
            <a:r>
              <a:rPr lang="zh-CN" altLang="en-US" dirty="0"/>
              <a:t>设</a:t>
            </a:r>
            <a:r>
              <a:rPr lang="en-US" altLang="zh-CN" dirty="0"/>
              <a:t>G</a:t>
            </a:r>
            <a:r>
              <a:rPr lang="zh-CN" altLang="en-US" dirty="0"/>
              <a:t>为</a:t>
            </a:r>
            <a:r>
              <a:rPr lang="en-US" altLang="zh-CN" dirty="0"/>
              <a:t>n</a:t>
            </a:r>
            <a:r>
              <a:rPr lang="zh-CN" altLang="en-US" dirty="0"/>
              <a:t>阶无向简单图，若</a:t>
            </a:r>
            <a:r>
              <a:rPr lang="zh-CN" altLang="en-US" dirty="0">
                <a:sym typeface="Symbol" panose="05050102010706020507" pitchFamily="18" charset="2"/>
              </a:rPr>
              <a:t></a:t>
            </a:r>
            <a:r>
              <a:rPr lang="en-US" altLang="zh-CN" dirty="0" err="1"/>
              <a:t>v∈V</a:t>
            </a:r>
            <a:r>
              <a:rPr lang="en-US" altLang="zh-CN" dirty="0"/>
              <a:t>(G)，</a:t>
            </a:r>
            <a:r>
              <a:rPr lang="zh-CN" altLang="en-US" dirty="0"/>
              <a:t>均有</a:t>
            </a:r>
            <a:r>
              <a:rPr lang="en-US" altLang="zh-CN" dirty="0"/>
              <a:t>d(v)=k，</a:t>
            </a:r>
            <a:r>
              <a:rPr lang="zh-CN" altLang="en-US" dirty="0"/>
              <a:t>则称</a:t>
            </a:r>
            <a:r>
              <a:rPr lang="en-US" altLang="zh-CN" dirty="0"/>
              <a:t>G</a:t>
            </a:r>
            <a:r>
              <a:rPr lang="zh-CN" altLang="en-US" dirty="0"/>
              <a:t>为</a:t>
            </a:r>
            <a:r>
              <a:rPr lang="en-US" altLang="zh-CN" dirty="0">
                <a:solidFill>
                  <a:srgbClr val="FF9900"/>
                </a:solidFill>
                <a:ea typeface=""/>
                <a:cs typeface=""/>
              </a:rPr>
              <a:t>k-</a:t>
            </a:r>
            <a:r>
              <a:rPr lang="zh-CN" altLang="en-US" dirty="0">
                <a:solidFill>
                  <a:srgbClr val="FF9900"/>
                </a:solidFill>
                <a:ea typeface=""/>
                <a:cs typeface=""/>
              </a:rPr>
              <a:t>正则图</a:t>
            </a:r>
            <a:r>
              <a:rPr lang="zh-CN" altLang="en-US" dirty="0"/>
              <a:t> </a:t>
            </a:r>
          </a:p>
          <a:p>
            <a:pPr eaLnBrk="1" hangingPunct="1">
              <a:lnSpc>
                <a:spcPct val="90000"/>
              </a:lnSpc>
            </a:pPr>
            <a:r>
              <a:rPr lang="zh-CN" altLang="en-US" dirty="0"/>
              <a:t>由定义可知，</a:t>
            </a:r>
            <a:r>
              <a:rPr lang="en-US" altLang="zh-CN" dirty="0"/>
              <a:t>n</a:t>
            </a:r>
            <a:r>
              <a:rPr lang="zh-CN" altLang="en-US" dirty="0"/>
              <a:t>阶零图是0-正则图，</a:t>
            </a:r>
            <a:r>
              <a:rPr lang="en-US" altLang="zh-CN" dirty="0">
                <a:solidFill>
                  <a:srgbClr val="FF0000"/>
                </a:solidFill>
                <a:highlight>
                  <a:srgbClr val="FFFF00"/>
                </a:highlight>
              </a:rPr>
              <a:t>n</a:t>
            </a:r>
            <a:r>
              <a:rPr lang="zh-CN" altLang="en-US" dirty="0">
                <a:solidFill>
                  <a:srgbClr val="FF0000"/>
                </a:solidFill>
                <a:highlight>
                  <a:srgbClr val="FFFF00"/>
                </a:highlight>
              </a:rPr>
              <a:t>阶无向完全图是</a:t>
            </a:r>
            <a:r>
              <a:rPr lang="en-US" altLang="zh-CN" dirty="0">
                <a:solidFill>
                  <a:srgbClr val="FF0000"/>
                </a:solidFill>
                <a:highlight>
                  <a:srgbClr val="FFFF00"/>
                </a:highlight>
              </a:rPr>
              <a:t>(n-1)-</a:t>
            </a:r>
            <a:r>
              <a:rPr lang="zh-CN" altLang="en-US" dirty="0">
                <a:solidFill>
                  <a:srgbClr val="FF0000"/>
                </a:solidFill>
                <a:highlight>
                  <a:srgbClr val="FFFF00"/>
                </a:highlight>
              </a:rPr>
              <a:t>正则图</a:t>
            </a:r>
          </a:p>
          <a:p>
            <a:pPr eaLnBrk="1" hangingPunct="1">
              <a:lnSpc>
                <a:spcPct val="90000"/>
              </a:lnSpc>
            </a:pPr>
            <a:r>
              <a:rPr lang="zh-CN" altLang="en-US" dirty="0"/>
              <a:t>由握手定理可知</a:t>
            </a:r>
            <a:r>
              <a:rPr lang="en-US" altLang="zh-CN" dirty="0"/>
              <a:t>:</a:t>
            </a:r>
            <a:endParaRPr lang="zh-CN" altLang="en-US" dirty="0"/>
          </a:p>
          <a:p>
            <a:pPr lvl="1" eaLnBrk="1" hangingPunct="1">
              <a:lnSpc>
                <a:spcPct val="90000"/>
              </a:lnSpc>
            </a:pPr>
            <a:r>
              <a:rPr lang="en-US" altLang="zh-CN" dirty="0"/>
              <a:t>n</a:t>
            </a:r>
            <a:r>
              <a:rPr lang="zh-CN" altLang="en-US" dirty="0"/>
              <a:t>阶</a:t>
            </a:r>
            <a:r>
              <a:rPr lang="en-US" altLang="zh-CN" dirty="0"/>
              <a:t>k-</a:t>
            </a:r>
            <a:r>
              <a:rPr lang="zh-CN" altLang="en-US" dirty="0"/>
              <a:t>正则图中，边数</a:t>
            </a:r>
            <a:r>
              <a:rPr lang="en-US" altLang="zh-CN" dirty="0"/>
              <a:t>m=</a:t>
            </a:r>
            <a:r>
              <a:rPr lang="en-US" altLang="zh-CN" dirty="0" err="1"/>
              <a:t>kn</a:t>
            </a:r>
            <a:r>
              <a:rPr lang="en-US" altLang="zh-CN" dirty="0"/>
              <a:t>/2</a:t>
            </a:r>
          </a:p>
          <a:p>
            <a:pPr lvl="1" eaLnBrk="1" hangingPunct="1">
              <a:lnSpc>
                <a:spcPct val="90000"/>
              </a:lnSpc>
            </a:pPr>
            <a:r>
              <a:rPr lang="zh-CN" altLang="en-US" dirty="0"/>
              <a:t>因而当</a:t>
            </a:r>
            <a:r>
              <a:rPr lang="en-US" altLang="zh-CN" dirty="0"/>
              <a:t>k</a:t>
            </a:r>
            <a:r>
              <a:rPr lang="zh-CN" altLang="en-US" dirty="0"/>
              <a:t>为奇数时，</a:t>
            </a:r>
            <a:r>
              <a:rPr lang="en-US" altLang="zh-CN" dirty="0"/>
              <a:t>n</a:t>
            </a:r>
            <a:r>
              <a:rPr lang="zh-CN" altLang="en-US" dirty="0"/>
              <a:t>必为偶数。</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zh-CN" altLang="en-US" dirty="0"/>
              <a:t>正则图</a:t>
            </a:r>
          </a:p>
        </p:txBody>
      </p:sp>
      <p:sp>
        <p:nvSpPr>
          <p:cNvPr id="65539" name="Rectangle 3"/>
          <p:cNvSpPr>
            <a:spLocks noGrp="1" noChangeArrowheads="1"/>
          </p:cNvSpPr>
          <p:nvPr>
            <p:ph sz="quarter" idx="1"/>
          </p:nvPr>
        </p:nvSpPr>
        <p:spPr/>
        <p:txBody>
          <a:bodyPr/>
          <a:lstStyle/>
          <a:p>
            <a:pPr algn="just" eaLnBrk="1" hangingPunct="1"/>
            <a:r>
              <a:rPr lang="zh-CN" altLang="en-US"/>
              <a:t>几个典型的正则图</a:t>
            </a:r>
          </a:p>
          <a:p>
            <a:pPr algn="just" eaLnBrk="1" hangingPunct="1"/>
            <a:endParaRPr lang="zh-CN" altLang="en-US"/>
          </a:p>
          <a:p>
            <a:pPr algn="just" eaLnBrk="1" hangingPunct="1">
              <a:buFont typeface="Wingdings" panose="05000000000000000000" pitchFamily="2" charset="2"/>
              <a:buNone/>
            </a:pPr>
            <a:endParaRPr lang="zh-CN" altLang="en-US"/>
          </a:p>
          <a:p>
            <a:pPr algn="just" eaLnBrk="1" hangingPunct="1"/>
            <a:endParaRPr lang="zh-CN" altLang="en-US"/>
          </a:p>
          <a:p>
            <a:pPr algn="just" eaLnBrk="1" hangingPunct="1"/>
            <a:endParaRPr lang="zh-CN" altLang="en-US"/>
          </a:p>
          <a:p>
            <a:pPr algn="just" eaLnBrk="1" hangingPunct="1"/>
            <a:endParaRPr lang="zh-CN" altLang="en-US"/>
          </a:p>
        </p:txBody>
      </p:sp>
      <p:graphicFrame>
        <p:nvGraphicFramePr>
          <p:cNvPr id="65540" name="Object 4"/>
          <p:cNvGraphicFramePr>
            <a:graphicFrameLocks noChangeAspect="1"/>
          </p:cNvGraphicFramePr>
          <p:nvPr/>
        </p:nvGraphicFramePr>
        <p:xfrm>
          <a:off x="2946400" y="2740026"/>
          <a:ext cx="7202488" cy="2779713"/>
        </p:xfrm>
        <a:graphic>
          <a:graphicData uri="http://schemas.openxmlformats.org/presentationml/2006/ole">
            <mc:AlternateContent xmlns:mc="http://schemas.openxmlformats.org/markup-compatibility/2006">
              <mc:Choice xmlns:v="urn:schemas-microsoft-com:vml" Requires="v">
                <p:oleObj name="Document" r:id="rId2" imgW="7210425" imgH="2781300" progId="Word.Document.8">
                  <p:embed/>
                </p:oleObj>
              </mc:Choice>
              <mc:Fallback>
                <p:oleObj name="Document" r:id="rId2" imgW="7210425" imgH="2781300" progId="Word.Document.8">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6400" y="2740026"/>
                        <a:ext cx="7202488" cy="2779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zh-CN" altLang="en-US" dirty="0"/>
              <a:t>子图、真子图</a:t>
            </a:r>
          </a:p>
        </p:txBody>
      </p:sp>
      <p:sp>
        <p:nvSpPr>
          <p:cNvPr id="66563" name="Rectangle 3"/>
          <p:cNvSpPr>
            <a:spLocks noGrp="1" noChangeArrowheads="1"/>
          </p:cNvSpPr>
          <p:nvPr>
            <p:ph sz="quarter" idx="1"/>
          </p:nvPr>
        </p:nvSpPr>
        <p:spPr/>
        <p:txBody>
          <a:bodyPr/>
          <a:lstStyle/>
          <a:p>
            <a:pPr marL="0" indent="0"/>
            <a:r>
              <a:rPr lang="zh-CN" altLang="en-US" dirty="0"/>
              <a:t>设</a:t>
            </a:r>
            <a:r>
              <a:rPr lang="en-US" altLang="zh-CN" dirty="0"/>
              <a:t>G=&lt;V,E&gt;, G'=&lt;V',E'&gt;</a:t>
            </a:r>
            <a:r>
              <a:rPr lang="zh-CN" altLang="en-US" dirty="0"/>
              <a:t>是两个图.若</a:t>
            </a:r>
            <a:r>
              <a:rPr lang="en-US" altLang="zh-CN" dirty="0"/>
              <a:t>V'</a:t>
            </a:r>
            <a:r>
              <a:rPr lang="en-US" altLang="zh-CN" dirty="0">
                <a:sym typeface="Symbol" panose="05050102010706020507" pitchFamily="18" charset="2"/>
              </a:rPr>
              <a:t></a:t>
            </a:r>
            <a:r>
              <a:rPr lang="en-US" altLang="zh-CN" dirty="0"/>
              <a:t>V,</a:t>
            </a:r>
            <a:r>
              <a:rPr lang="zh-CN" altLang="en-US" dirty="0"/>
              <a:t>且</a:t>
            </a:r>
            <a:r>
              <a:rPr lang="en-US" altLang="zh-CN" dirty="0"/>
              <a:t>E'</a:t>
            </a:r>
            <a:r>
              <a:rPr lang="en-US" altLang="zh-CN" dirty="0">
                <a:sym typeface="Symbol" panose="05050102010706020507" pitchFamily="18" charset="2"/>
              </a:rPr>
              <a:t></a:t>
            </a:r>
            <a:r>
              <a:rPr lang="en-US" altLang="zh-CN" dirty="0"/>
              <a:t>E,</a:t>
            </a:r>
            <a:r>
              <a:rPr lang="zh-CN" altLang="en-US" dirty="0"/>
              <a:t>则称</a:t>
            </a:r>
            <a:r>
              <a:rPr lang="en-US" altLang="zh-CN" dirty="0"/>
              <a:t>G'</a:t>
            </a:r>
            <a:r>
              <a:rPr lang="zh-CN" altLang="en-US" dirty="0"/>
              <a:t>是</a:t>
            </a:r>
            <a:r>
              <a:rPr lang="en-US" altLang="zh-CN" dirty="0"/>
              <a:t>G</a:t>
            </a:r>
            <a:r>
              <a:rPr lang="zh-CN" altLang="en-US" dirty="0"/>
              <a:t>的</a:t>
            </a:r>
            <a:r>
              <a:rPr lang="zh-CN" altLang="en-US" dirty="0">
                <a:solidFill>
                  <a:srgbClr val="FF0000"/>
                </a:solidFill>
              </a:rPr>
              <a:t>子图</a:t>
            </a:r>
            <a:r>
              <a:rPr lang="zh-CN" altLang="en-US" dirty="0"/>
              <a:t>, </a:t>
            </a:r>
            <a:r>
              <a:rPr lang="en-US" altLang="zh-CN" dirty="0"/>
              <a:t>G </a:t>
            </a:r>
            <a:r>
              <a:rPr lang="zh-CN" altLang="en-US" dirty="0"/>
              <a:t>是</a:t>
            </a:r>
            <a:r>
              <a:rPr lang="en-US" altLang="zh-CN" dirty="0"/>
              <a:t>G'</a:t>
            </a:r>
            <a:r>
              <a:rPr lang="zh-CN" altLang="en-US" dirty="0"/>
              <a:t>的母图,记做</a:t>
            </a:r>
            <a:r>
              <a:rPr lang="en-US" altLang="zh-CN" dirty="0"/>
              <a:t>G'</a:t>
            </a:r>
            <a:r>
              <a:rPr lang="en-US" altLang="zh-CN" dirty="0">
                <a:sym typeface="Symbol" panose="05050102010706020507" pitchFamily="18" charset="2"/>
              </a:rPr>
              <a:t> </a:t>
            </a:r>
            <a:r>
              <a:rPr lang="en-US" altLang="zh-CN" dirty="0"/>
              <a:t>G.</a:t>
            </a:r>
          </a:p>
          <a:p>
            <a:pPr marL="0" indent="0"/>
            <a:endParaRPr lang="en-US" altLang="zh-CN" dirty="0">
              <a:sym typeface="Symbol" panose="05050102010706020507" pitchFamily="18" charset="2"/>
            </a:endParaRPr>
          </a:p>
          <a:p>
            <a:pPr marL="0" indent="0"/>
            <a:r>
              <a:rPr lang="zh-CN" altLang="en-US" dirty="0"/>
              <a:t>若</a:t>
            </a:r>
            <a:r>
              <a:rPr lang="en-US" altLang="zh-CN" dirty="0"/>
              <a:t>G'</a:t>
            </a:r>
            <a:r>
              <a:rPr lang="en-US" altLang="zh-CN" dirty="0">
                <a:sym typeface="Symbol" panose="05050102010706020507" pitchFamily="18" charset="2"/>
              </a:rPr>
              <a:t> </a:t>
            </a:r>
            <a:r>
              <a:rPr lang="en-US" altLang="zh-CN" dirty="0"/>
              <a:t>G</a:t>
            </a:r>
            <a:r>
              <a:rPr lang="zh-CN" altLang="en-US" dirty="0"/>
              <a:t>且</a:t>
            </a:r>
            <a:r>
              <a:rPr lang="en-US" altLang="zh-CN" dirty="0"/>
              <a:t>G'≠G(</a:t>
            </a:r>
            <a:r>
              <a:rPr lang="zh-CN" altLang="en-US" dirty="0"/>
              <a:t>即</a:t>
            </a:r>
            <a:r>
              <a:rPr lang="en-US" altLang="zh-CN" dirty="0">
                <a:solidFill>
                  <a:schemeClr val="accent2"/>
                </a:solidFill>
              </a:rPr>
              <a:t>V'</a:t>
            </a:r>
            <a:r>
              <a:rPr lang="en-US" altLang="zh-CN" dirty="0">
                <a:solidFill>
                  <a:schemeClr val="accent2"/>
                </a:solidFill>
                <a:sym typeface="Symbol" panose="05050102010706020507" pitchFamily="18" charset="2"/>
              </a:rPr>
              <a:t>V</a:t>
            </a:r>
            <a:r>
              <a:rPr lang="zh-CN" altLang="en-US" dirty="0">
                <a:solidFill>
                  <a:schemeClr val="accent2"/>
                </a:solidFill>
              </a:rPr>
              <a:t>或</a:t>
            </a:r>
            <a:r>
              <a:rPr lang="en-US" altLang="zh-CN" dirty="0">
                <a:solidFill>
                  <a:schemeClr val="accent2"/>
                </a:solidFill>
              </a:rPr>
              <a:t>E'</a:t>
            </a:r>
            <a:r>
              <a:rPr lang="en-US" altLang="zh-CN" dirty="0">
                <a:solidFill>
                  <a:schemeClr val="accent2"/>
                </a:solidFill>
                <a:sym typeface="Symbol" panose="05050102010706020507" pitchFamily="18" charset="2"/>
              </a:rPr>
              <a:t></a:t>
            </a:r>
            <a:r>
              <a:rPr lang="en-US" altLang="zh-CN" dirty="0">
                <a:solidFill>
                  <a:schemeClr val="accent2"/>
                </a:solidFill>
              </a:rPr>
              <a:t> E</a:t>
            </a:r>
            <a:r>
              <a:rPr lang="en-US" altLang="zh-CN" dirty="0"/>
              <a:t>),</a:t>
            </a:r>
            <a:r>
              <a:rPr lang="zh-CN" altLang="en-US" dirty="0"/>
              <a:t>则</a:t>
            </a:r>
            <a:r>
              <a:rPr lang="en-US" altLang="zh-CN" dirty="0"/>
              <a:t>G'</a:t>
            </a:r>
            <a:r>
              <a:rPr lang="zh-CN" altLang="en-US" dirty="0"/>
              <a:t>是</a:t>
            </a:r>
            <a:r>
              <a:rPr lang="en-US" altLang="zh-CN" dirty="0"/>
              <a:t>G</a:t>
            </a:r>
            <a:r>
              <a:rPr lang="zh-CN" altLang="en-US" dirty="0"/>
              <a:t>的</a:t>
            </a:r>
            <a:r>
              <a:rPr lang="zh-CN" altLang="en-US" dirty="0">
                <a:solidFill>
                  <a:srgbClr val="FF0000"/>
                </a:solidFill>
              </a:rPr>
              <a:t>真子图</a:t>
            </a:r>
            <a:r>
              <a:rPr lang="zh-CN" altLang="en-US" dirty="0"/>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zh-CN" dirty="0" err="1"/>
              <a:t>K</a:t>
            </a:r>
            <a:r>
              <a:rPr lang="en-US" altLang="zh-CN" dirty="0" err="1">
                <a:cs typeface="Times New Roman" panose="02020603050405020304" pitchFamily="18" charset="0"/>
              </a:rPr>
              <a:t>önigsberg</a:t>
            </a:r>
            <a:r>
              <a:rPr lang="zh-CN" altLang="en-US" dirty="0">
                <a:cs typeface="Times New Roman" panose="02020603050405020304" pitchFamily="18" charset="0"/>
              </a:rPr>
              <a:t>（哥尼斯堡）</a:t>
            </a:r>
            <a:r>
              <a:rPr lang="zh-CN" altLang="en-US" dirty="0"/>
              <a:t>七桥问题</a:t>
            </a:r>
          </a:p>
        </p:txBody>
      </p:sp>
      <p:sp>
        <p:nvSpPr>
          <p:cNvPr id="7171" name="Rectangle 3"/>
          <p:cNvSpPr>
            <a:spLocks noGrp="1" noChangeArrowheads="1"/>
          </p:cNvSpPr>
          <p:nvPr>
            <p:ph sz="quarter" idx="1"/>
          </p:nvPr>
        </p:nvSpPr>
        <p:spPr/>
        <p:txBody>
          <a:bodyPr/>
          <a:lstStyle/>
          <a:p>
            <a:pPr eaLnBrk="1" hangingPunct="1"/>
            <a:r>
              <a:rPr lang="zh-CN" altLang="en-US" dirty="0"/>
              <a:t>问题的抽象</a:t>
            </a:r>
            <a:r>
              <a:rPr lang="en-US" altLang="zh-CN" dirty="0"/>
              <a:t>:</a:t>
            </a:r>
            <a:endParaRPr lang="zh-CN" altLang="en-US" dirty="0"/>
          </a:p>
          <a:p>
            <a:pPr lvl="1" eaLnBrk="1" hangingPunct="1"/>
            <a:r>
              <a:rPr lang="zh-CN" altLang="en-US" dirty="0"/>
              <a:t>用顶点表示对象-“地块”</a:t>
            </a:r>
          </a:p>
          <a:p>
            <a:pPr lvl="1" eaLnBrk="1" hangingPunct="1"/>
            <a:r>
              <a:rPr lang="zh-CN" altLang="en-US" dirty="0"/>
              <a:t>用边表示对象之间的关系-“有桥相连”</a:t>
            </a:r>
          </a:p>
        </p:txBody>
      </p:sp>
      <p:graphicFrame>
        <p:nvGraphicFramePr>
          <p:cNvPr id="7172" name="Object 4"/>
          <p:cNvGraphicFramePr>
            <a:graphicFrameLocks noChangeAspect="1"/>
          </p:cNvGraphicFramePr>
          <p:nvPr/>
        </p:nvGraphicFramePr>
        <p:xfrm>
          <a:off x="1676400" y="3657600"/>
          <a:ext cx="8991600" cy="2590800"/>
        </p:xfrm>
        <a:graphic>
          <a:graphicData uri="http://schemas.openxmlformats.org/presentationml/2006/ole">
            <mc:AlternateContent xmlns:mc="http://schemas.openxmlformats.org/markup-compatibility/2006">
              <mc:Choice xmlns:v="urn:schemas-microsoft-com:vml" Requires="v">
                <p:oleObj name="Document" r:id="rId3" imgW="5274564" imgH="1470660" progId="Word.Document.8">
                  <p:embed/>
                </p:oleObj>
              </mc:Choice>
              <mc:Fallback>
                <p:oleObj name="Document" r:id="rId3" imgW="5274564" imgH="1470660"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3657600"/>
                        <a:ext cx="8991600" cy="2590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zh-CN" altLang="en-US" dirty="0"/>
              <a:t>生成子图、导出子图</a:t>
            </a:r>
          </a:p>
        </p:txBody>
      </p:sp>
      <p:sp>
        <p:nvSpPr>
          <p:cNvPr id="67587" name="Rectangle 3"/>
          <p:cNvSpPr>
            <a:spLocks noGrp="1" noChangeArrowheads="1"/>
          </p:cNvSpPr>
          <p:nvPr>
            <p:ph sz="quarter" idx="1"/>
          </p:nvPr>
        </p:nvSpPr>
        <p:spPr/>
        <p:txBody>
          <a:bodyPr/>
          <a:lstStyle/>
          <a:p>
            <a:pPr marL="0" indent="0">
              <a:lnSpc>
                <a:spcPct val="90000"/>
              </a:lnSpc>
            </a:pPr>
            <a:r>
              <a:rPr lang="zh-CN" altLang="en-US" dirty="0">
                <a:solidFill>
                  <a:srgbClr val="000000"/>
                </a:solidFill>
                <a:ea typeface=""/>
                <a:cs typeface=""/>
              </a:rPr>
              <a:t>定义</a:t>
            </a:r>
            <a:r>
              <a:rPr lang="en-US" altLang="zh-CN" dirty="0">
                <a:solidFill>
                  <a:srgbClr val="000000"/>
                </a:solidFill>
                <a:ea typeface=""/>
                <a:cs typeface=""/>
              </a:rPr>
              <a:t>10.8  </a:t>
            </a:r>
          </a:p>
          <a:p>
            <a:pPr marL="825500" lvl="1">
              <a:lnSpc>
                <a:spcPct val="90000"/>
              </a:lnSpc>
            </a:pPr>
            <a:r>
              <a:rPr lang="zh-CN" altLang="en-US" dirty="0">
                <a:solidFill>
                  <a:srgbClr val="FF0000"/>
                </a:solidFill>
                <a:highlight>
                  <a:srgbClr val="FFFF00"/>
                </a:highlight>
              </a:rPr>
              <a:t>若</a:t>
            </a:r>
            <a:r>
              <a:rPr lang="en-US" altLang="zh-CN" sz="3200" dirty="0">
                <a:solidFill>
                  <a:srgbClr val="FF0000"/>
                </a:solidFill>
                <a:highlight>
                  <a:srgbClr val="FFFF00"/>
                </a:highlight>
              </a:rPr>
              <a:t>G'</a:t>
            </a:r>
            <a:r>
              <a:rPr lang="en-US" altLang="zh-CN" sz="3200" dirty="0">
                <a:solidFill>
                  <a:srgbClr val="FF0000"/>
                </a:solidFill>
                <a:highlight>
                  <a:srgbClr val="FFFF00"/>
                </a:highlight>
                <a:sym typeface="Symbol" panose="05050102010706020507" pitchFamily="18" charset="2"/>
              </a:rPr>
              <a:t></a:t>
            </a:r>
            <a:r>
              <a:rPr lang="en-US" altLang="zh-CN" sz="3200" dirty="0">
                <a:solidFill>
                  <a:srgbClr val="FF0000"/>
                </a:solidFill>
                <a:highlight>
                  <a:srgbClr val="FFFF00"/>
                </a:highlight>
              </a:rPr>
              <a:t>G</a:t>
            </a:r>
            <a:r>
              <a:rPr lang="zh-CN" altLang="en-US" dirty="0">
                <a:solidFill>
                  <a:srgbClr val="FF0000"/>
                </a:solidFill>
                <a:highlight>
                  <a:srgbClr val="FFFF00"/>
                </a:highlight>
              </a:rPr>
              <a:t>且</a:t>
            </a:r>
            <a:r>
              <a:rPr lang="en-US" altLang="zh-CN" sz="3200" dirty="0">
                <a:solidFill>
                  <a:srgbClr val="FF0000"/>
                </a:solidFill>
                <a:highlight>
                  <a:srgbClr val="FFFF00"/>
                </a:highlight>
              </a:rPr>
              <a:t>V'=V</a:t>
            </a:r>
            <a:r>
              <a:rPr lang="zh-CN" altLang="en-US" dirty="0">
                <a:solidFill>
                  <a:srgbClr val="FF0000"/>
                </a:solidFill>
                <a:highlight>
                  <a:srgbClr val="FFFF00"/>
                </a:highlight>
              </a:rPr>
              <a:t>则称</a:t>
            </a:r>
            <a:r>
              <a:rPr lang="en-US" altLang="zh-CN" dirty="0">
                <a:solidFill>
                  <a:srgbClr val="FF0000"/>
                </a:solidFill>
                <a:highlight>
                  <a:srgbClr val="FFFF00"/>
                </a:highlight>
              </a:rPr>
              <a:t>G'</a:t>
            </a:r>
            <a:r>
              <a:rPr lang="zh-CN" altLang="en-US" dirty="0">
                <a:solidFill>
                  <a:srgbClr val="FF0000"/>
                </a:solidFill>
                <a:highlight>
                  <a:srgbClr val="FFFF00"/>
                </a:highlight>
              </a:rPr>
              <a:t>是</a:t>
            </a:r>
            <a:r>
              <a:rPr lang="en-US" altLang="zh-CN" dirty="0">
                <a:solidFill>
                  <a:srgbClr val="FF0000"/>
                </a:solidFill>
                <a:highlight>
                  <a:srgbClr val="FFFF00"/>
                </a:highlight>
              </a:rPr>
              <a:t>G</a:t>
            </a:r>
            <a:r>
              <a:rPr lang="zh-CN" altLang="en-US" dirty="0">
                <a:solidFill>
                  <a:srgbClr val="FF0000"/>
                </a:solidFill>
                <a:highlight>
                  <a:srgbClr val="FFFF00"/>
                </a:highlight>
              </a:rPr>
              <a:t>的生成子图</a:t>
            </a:r>
            <a:r>
              <a:rPr lang="zh-CN" altLang="en-US" dirty="0"/>
              <a:t>.</a:t>
            </a:r>
          </a:p>
          <a:p>
            <a:pPr marL="825500" lvl="1">
              <a:lnSpc>
                <a:spcPct val="90000"/>
              </a:lnSpc>
            </a:pPr>
            <a:r>
              <a:rPr lang="zh-CN" altLang="en-US" dirty="0"/>
              <a:t>设</a:t>
            </a:r>
            <a:r>
              <a:rPr lang="en-US" altLang="zh-CN" dirty="0"/>
              <a:t>V</a:t>
            </a:r>
            <a:r>
              <a:rPr lang="en-US" altLang="zh-CN" baseline="-22000" dirty="0"/>
              <a:t>1</a:t>
            </a:r>
            <a:r>
              <a:rPr lang="en-US" altLang="zh-CN" dirty="0">
                <a:sym typeface="Symbol" panose="05050102010706020507" pitchFamily="18" charset="2"/>
              </a:rPr>
              <a:t></a:t>
            </a:r>
            <a:r>
              <a:rPr lang="en-US" altLang="zh-CN" dirty="0"/>
              <a:t>V,</a:t>
            </a:r>
            <a:r>
              <a:rPr lang="zh-CN" altLang="en-US" dirty="0"/>
              <a:t>且</a:t>
            </a:r>
            <a:r>
              <a:rPr lang="en-US" altLang="zh-CN" dirty="0"/>
              <a:t>V</a:t>
            </a:r>
            <a:r>
              <a:rPr lang="en-US" altLang="zh-CN" baseline="-22000" dirty="0"/>
              <a:t>1</a:t>
            </a:r>
            <a:r>
              <a:rPr lang="en-US" altLang="zh-CN" dirty="0"/>
              <a:t>≠</a:t>
            </a:r>
            <a:r>
              <a:rPr lang="en-US" altLang="zh-CN" dirty="0">
                <a:sym typeface="Symbol" panose="05050102010706020507" pitchFamily="18" charset="2"/>
              </a:rPr>
              <a:t></a:t>
            </a:r>
            <a:r>
              <a:rPr lang="en-US" altLang="zh-CN" dirty="0"/>
              <a:t>,</a:t>
            </a:r>
            <a:r>
              <a:rPr lang="zh-CN" altLang="en-US" dirty="0"/>
              <a:t>以</a:t>
            </a:r>
            <a:r>
              <a:rPr lang="en-US" altLang="zh-CN" dirty="0"/>
              <a:t>V</a:t>
            </a:r>
            <a:r>
              <a:rPr lang="en-US" altLang="zh-CN" baseline="-22000" dirty="0"/>
              <a:t>1</a:t>
            </a:r>
            <a:r>
              <a:rPr lang="zh-CN" altLang="en-US" dirty="0"/>
              <a:t>为顶点集,</a:t>
            </a:r>
            <a:r>
              <a:rPr lang="zh-CN" altLang="en-US" dirty="0">
                <a:highlight>
                  <a:srgbClr val="FFFF00"/>
                </a:highlight>
              </a:rPr>
              <a:t>以两端点均在</a:t>
            </a:r>
            <a:r>
              <a:rPr lang="en-US" altLang="zh-CN" dirty="0">
                <a:highlight>
                  <a:srgbClr val="FFFF00"/>
                </a:highlight>
              </a:rPr>
              <a:t>V</a:t>
            </a:r>
            <a:r>
              <a:rPr lang="en-US" altLang="zh-CN" baseline="-22000" dirty="0">
                <a:highlight>
                  <a:srgbClr val="FFFF00"/>
                </a:highlight>
              </a:rPr>
              <a:t>1</a:t>
            </a:r>
            <a:r>
              <a:rPr lang="zh-CN" altLang="en-US" dirty="0">
                <a:highlight>
                  <a:srgbClr val="FFFF00"/>
                </a:highlight>
              </a:rPr>
              <a:t>中的全体边为边集的</a:t>
            </a:r>
            <a:r>
              <a:rPr lang="en-US" altLang="zh-CN" dirty="0">
                <a:highlight>
                  <a:srgbClr val="FFFF00"/>
                </a:highlight>
              </a:rPr>
              <a:t>G</a:t>
            </a:r>
            <a:r>
              <a:rPr lang="zh-CN" altLang="en-US" dirty="0">
                <a:highlight>
                  <a:srgbClr val="FFFF00"/>
                </a:highlight>
              </a:rPr>
              <a:t>的子图</a:t>
            </a:r>
            <a:r>
              <a:rPr lang="zh-CN" altLang="en-US" dirty="0"/>
              <a:t>,称为</a:t>
            </a:r>
            <a:r>
              <a:rPr lang="en-US" altLang="zh-CN" dirty="0">
                <a:solidFill>
                  <a:srgbClr val="FD3D1D"/>
                </a:solidFill>
                <a:highlight>
                  <a:srgbClr val="FFFF00"/>
                </a:highlight>
              </a:rPr>
              <a:t>V</a:t>
            </a:r>
            <a:r>
              <a:rPr lang="en-US" altLang="zh-CN" baseline="-22000" dirty="0">
                <a:solidFill>
                  <a:srgbClr val="FD3D1D"/>
                </a:solidFill>
                <a:highlight>
                  <a:srgbClr val="FFFF00"/>
                </a:highlight>
              </a:rPr>
              <a:t>1</a:t>
            </a:r>
            <a:r>
              <a:rPr lang="zh-CN" altLang="en-US" dirty="0">
                <a:highlight>
                  <a:srgbClr val="FFFF00"/>
                </a:highlight>
              </a:rPr>
              <a:t>导出的</a:t>
            </a:r>
            <a:r>
              <a:rPr lang="zh-CN" altLang="en-US" dirty="0">
                <a:solidFill>
                  <a:srgbClr val="FF0000"/>
                </a:solidFill>
                <a:highlight>
                  <a:srgbClr val="FFFF00"/>
                </a:highlight>
              </a:rPr>
              <a:t>导出子图</a:t>
            </a:r>
            <a:r>
              <a:rPr lang="zh-CN" altLang="en-US" dirty="0">
                <a:solidFill>
                  <a:srgbClr val="FF0000"/>
                </a:solidFill>
              </a:rPr>
              <a:t>，记为</a:t>
            </a:r>
            <a:r>
              <a:rPr lang="en-US" altLang="zh-CN" dirty="0">
                <a:solidFill>
                  <a:srgbClr val="FF0000"/>
                </a:solidFill>
              </a:rPr>
              <a:t>G[V</a:t>
            </a:r>
            <a:r>
              <a:rPr lang="en-US" altLang="zh-CN" baseline="-30000" dirty="0">
                <a:solidFill>
                  <a:srgbClr val="FF0000"/>
                </a:solidFill>
              </a:rPr>
              <a:t>1</a:t>
            </a:r>
            <a:r>
              <a:rPr lang="en-US" altLang="zh-CN" dirty="0">
                <a:solidFill>
                  <a:srgbClr val="FF0000"/>
                </a:solidFill>
              </a:rPr>
              <a:t>]. </a:t>
            </a:r>
          </a:p>
          <a:p>
            <a:pPr marL="825500" lvl="1">
              <a:lnSpc>
                <a:spcPct val="90000"/>
              </a:lnSpc>
            </a:pPr>
            <a:r>
              <a:rPr lang="zh-CN" altLang="en-US" dirty="0"/>
              <a:t>设</a:t>
            </a:r>
            <a:r>
              <a:rPr lang="en-US" altLang="zh-CN" dirty="0"/>
              <a:t>E</a:t>
            </a:r>
            <a:r>
              <a:rPr lang="en-US" altLang="zh-CN" baseline="-22000" dirty="0"/>
              <a:t>1</a:t>
            </a:r>
            <a:r>
              <a:rPr lang="en-US" altLang="zh-CN" dirty="0">
                <a:sym typeface="Symbol" panose="05050102010706020507" pitchFamily="18" charset="2"/>
              </a:rPr>
              <a:t></a:t>
            </a:r>
            <a:r>
              <a:rPr lang="en-US" altLang="zh-CN" dirty="0"/>
              <a:t>E,</a:t>
            </a:r>
            <a:r>
              <a:rPr lang="zh-CN" altLang="en-US" dirty="0"/>
              <a:t>且</a:t>
            </a:r>
            <a:r>
              <a:rPr lang="en-US" altLang="zh-CN" dirty="0"/>
              <a:t>E</a:t>
            </a:r>
            <a:r>
              <a:rPr lang="en-US" altLang="zh-CN" baseline="-22000" dirty="0"/>
              <a:t>1</a:t>
            </a:r>
            <a:r>
              <a:rPr lang="en-US" altLang="zh-CN" dirty="0"/>
              <a:t>≠</a:t>
            </a:r>
            <a:r>
              <a:rPr lang="en-US" altLang="zh-CN" dirty="0">
                <a:sym typeface="Symbol" panose="05050102010706020507" pitchFamily="18" charset="2"/>
              </a:rPr>
              <a:t></a:t>
            </a:r>
            <a:r>
              <a:rPr lang="en-US" altLang="zh-CN" dirty="0"/>
              <a:t> ,</a:t>
            </a:r>
            <a:r>
              <a:rPr lang="zh-CN" altLang="en-US" dirty="0"/>
              <a:t>以</a:t>
            </a:r>
            <a:r>
              <a:rPr lang="en-US" altLang="zh-CN" dirty="0"/>
              <a:t>E</a:t>
            </a:r>
            <a:r>
              <a:rPr lang="en-US" altLang="zh-CN" baseline="-22000" dirty="0"/>
              <a:t>1</a:t>
            </a:r>
            <a:r>
              <a:rPr lang="zh-CN" altLang="en-US" dirty="0"/>
              <a:t>为边集,以</a:t>
            </a:r>
            <a:r>
              <a:rPr lang="en-US" altLang="zh-CN" dirty="0"/>
              <a:t>E</a:t>
            </a:r>
            <a:r>
              <a:rPr lang="en-US" altLang="zh-CN" baseline="-22000" dirty="0"/>
              <a:t>1</a:t>
            </a:r>
            <a:r>
              <a:rPr lang="zh-CN" altLang="en-US" dirty="0"/>
              <a:t>中关联的顶点的全体为顶点集的</a:t>
            </a:r>
            <a:r>
              <a:rPr lang="en-US" altLang="zh-CN" dirty="0"/>
              <a:t>G</a:t>
            </a:r>
            <a:r>
              <a:rPr lang="zh-CN" altLang="en-US" dirty="0"/>
              <a:t>的子图称为</a:t>
            </a:r>
            <a:r>
              <a:rPr lang="en-US" altLang="zh-CN" dirty="0">
                <a:solidFill>
                  <a:srgbClr val="FD3D1D"/>
                </a:solidFill>
                <a:highlight>
                  <a:srgbClr val="FFFF00"/>
                </a:highlight>
              </a:rPr>
              <a:t>E</a:t>
            </a:r>
            <a:r>
              <a:rPr lang="en-US" altLang="zh-CN" baseline="-22000" dirty="0">
                <a:solidFill>
                  <a:srgbClr val="FD3D1D"/>
                </a:solidFill>
                <a:highlight>
                  <a:srgbClr val="FFFF00"/>
                </a:highlight>
              </a:rPr>
              <a:t>1</a:t>
            </a:r>
            <a:r>
              <a:rPr lang="zh-CN" altLang="en-US" dirty="0">
                <a:highlight>
                  <a:srgbClr val="FFFF00"/>
                </a:highlight>
              </a:rPr>
              <a:t>导出的</a:t>
            </a:r>
            <a:r>
              <a:rPr lang="zh-CN" altLang="en-US" dirty="0">
                <a:solidFill>
                  <a:srgbClr val="FF0000"/>
                </a:solidFill>
                <a:highlight>
                  <a:srgbClr val="FFFF00"/>
                </a:highlight>
              </a:rPr>
              <a:t>导出子图</a:t>
            </a:r>
            <a:r>
              <a:rPr lang="zh-CN" altLang="en-US" dirty="0">
                <a:solidFill>
                  <a:srgbClr val="FF0000"/>
                </a:solidFill>
              </a:rPr>
              <a:t>，记为</a:t>
            </a:r>
            <a:r>
              <a:rPr lang="en-US" altLang="zh-CN" dirty="0">
                <a:solidFill>
                  <a:srgbClr val="FF0000"/>
                </a:solidFill>
              </a:rPr>
              <a:t>G[E</a:t>
            </a:r>
            <a:r>
              <a:rPr lang="en-US" altLang="zh-CN" baseline="-30000" dirty="0">
                <a:solidFill>
                  <a:srgbClr val="FF0000"/>
                </a:solidFill>
              </a:rPr>
              <a:t>1</a:t>
            </a:r>
            <a:r>
              <a:rPr lang="en-US" altLang="zh-CN" dirty="0">
                <a:solidFill>
                  <a:srgbClr val="FF0000"/>
                </a:solidFill>
              </a:rPr>
              <a:t>].</a:t>
            </a:r>
            <a:r>
              <a:rPr lang="zh-CN" altLang="en-US" dirty="0"/>
              <a:t>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pic>
        <p:nvPicPr>
          <p:cNvPr id="367619" name="Picture 3" descr="425"/>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tretch>
            <a:fillRect/>
          </a:stretch>
        </p:blipFill>
        <p:spPr>
          <a:xfrm>
            <a:off x="2207568" y="3356992"/>
            <a:ext cx="8276613" cy="3282105"/>
          </a:xfrm>
          <a:noFill/>
        </p:spPr>
      </p:pic>
      <p:sp>
        <p:nvSpPr>
          <p:cNvPr id="367618" name="Rectangle 2"/>
          <p:cNvSpPr>
            <a:spLocks noGrp="1" noChangeArrowheads="1"/>
          </p:cNvSpPr>
          <p:nvPr>
            <p:ph type="body" sz="half" idx="4294967295"/>
          </p:nvPr>
        </p:nvSpPr>
        <p:spPr>
          <a:xfrm>
            <a:off x="839416" y="1773486"/>
            <a:ext cx="10225136" cy="1799530"/>
          </a:xfrm>
          <a:noFill/>
        </p:spPr>
        <p:txBody>
          <a:bodyPr/>
          <a:lstStyle/>
          <a:p>
            <a:pPr marL="0" indent="0"/>
            <a:r>
              <a:rPr lang="zh-CN" altLang="en-US" sz="2400" b="1" dirty="0"/>
              <a:t>在如下图中，给出了图</a:t>
            </a:r>
            <a:r>
              <a:rPr lang="en-US" altLang="zh-CN" sz="2400" b="1" dirty="0"/>
              <a:t>G</a:t>
            </a:r>
            <a:r>
              <a:rPr lang="zh-CN" altLang="en-US" sz="2400" b="1" dirty="0"/>
              <a:t>以及它的真子图</a:t>
            </a:r>
            <a:r>
              <a:rPr lang="en-US" altLang="zh-CN" sz="2400" b="1" dirty="0"/>
              <a:t>G'</a:t>
            </a:r>
            <a:r>
              <a:rPr lang="zh-CN" altLang="en-US" sz="2400" b="1" dirty="0"/>
              <a:t>和真子图</a:t>
            </a:r>
            <a:r>
              <a:rPr lang="en-US" altLang="zh-CN" sz="2400" b="1" dirty="0"/>
              <a:t>G''。</a:t>
            </a:r>
          </a:p>
          <a:p>
            <a:pPr marL="0" indent="0"/>
            <a:r>
              <a:rPr lang="en-US" altLang="zh-CN" sz="2400" b="1" dirty="0"/>
              <a:t>G'</a:t>
            </a:r>
            <a:r>
              <a:rPr lang="zh-CN" altLang="en-US" sz="2400" b="1" dirty="0"/>
              <a:t>是顶点集{</a:t>
            </a:r>
            <a:r>
              <a:rPr lang="en-US" altLang="zh-CN" sz="2400" b="1" dirty="0"/>
              <a:t>v</a:t>
            </a:r>
            <a:r>
              <a:rPr lang="en-US" altLang="zh-CN" sz="2400" b="1" baseline="-25000" dirty="0"/>
              <a:t>1</a:t>
            </a:r>
            <a:r>
              <a:rPr lang="en-US" altLang="zh-CN" sz="2400" b="1" dirty="0"/>
              <a:t>，v</a:t>
            </a:r>
            <a:r>
              <a:rPr lang="en-US" altLang="zh-CN" sz="2400" b="1" baseline="-25000" dirty="0"/>
              <a:t>2</a:t>
            </a:r>
            <a:r>
              <a:rPr lang="en-US" altLang="zh-CN" sz="2400" b="1" dirty="0"/>
              <a:t>，v</a:t>
            </a:r>
            <a:r>
              <a:rPr lang="en-US" altLang="zh-CN" sz="2400" b="1" baseline="-25000" dirty="0"/>
              <a:t>4</a:t>
            </a:r>
            <a:r>
              <a:rPr lang="en-US" altLang="zh-CN" sz="2400" b="1" dirty="0"/>
              <a:t>，v</a:t>
            </a:r>
            <a:r>
              <a:rPr lang="en-US" altLang="zh-CN" sz="2400" b="1" baseline="-25000" dirty="0"/>
              <a:t>5</a:t>
            </a:r>
            <a:r>
              <a:rPr lang="en-US" altLang="zh-CN" sz="2400" b="1" dirty="0"/>
              <a:t>，v</a:t>
            </a:r>
            <a:r>
              <a:rPr lang="en-US" altLang="zh-CN" sz="2400" b="1" baseline="-25000" dirty="0"/>
              <a:t>6</a:t>
            </a:r>
            <a:r>
              <a:rPr lang="en-US" altLang="zh-CN" sz="2400" b="1" dirty="0"/>
              <a:t>}</a:t>
            </a:r>
            <a:r>
              <a:rPr lang="zh-CN" altLang="en-US" sz="2400" b="1" dirty="0"/>
              <a:t>的</a:t>
            </a:r>
            <a:r>
              <a:rPr lang="zh-CN" altLang="en-US" sz="2400" dirty="0">
                <a:solidFill>
                  <a:srgbClr val="FF0000"/>
                </a:solidFill>
              </a:rPr>
              <a:t>导出</a:t>
            </a:r>
            <a:r>
              <a:rPr lang="zh-CN" altLang="en-US" sz="2400" b="1" dirty="0"/>
              <a:t>子图。</a:t>
            </a:r>
            <a:endParaRPr lang="en-US" altLang="zh-CN" sz="2400" b="1" dirty="0"/>
          </a:p>
          <a:p>
            <a:pPr marL="0" indent="0"/>
            <a:r>
              <a:rPr lang="en-US" altLang="zh-CN" sz="2400" b="1" dirty="0"/>
              <a:t>G''</a:t>
            </a:r>
            <a:r>
              <a:rPr lang="zh-CN" altLang="en-US" sz="2400" b="1" dirty="0"/>
              <a:t>是边集{</a:t>
            </a:r>
            <a:r>
              <a:rPr lang="en-US" altLang="zh-CN" sz="2400" b="1" dirty="0"/>
              <a:t>(v</a:t>
            </a:r>
            <a:r>
              <a:rPr lang="en-US" altLang="zh-CN" sz="2400" b="1" baseline="-25000" dirty="0"/>
              <a:t>1</a:t>
            </a:r>
            <a:r>
              <a:rPr lang="en-US" altLang="zh-CN" sz="2400" b="1" dirty="0"/>
              <a:t>，v</a:t>
            </a:r>
            <a:r>
              <a:rPr lang="en-US" altLang="zh-CN" sz="2400" b="1" baseline="-25000" dirty="0"/>
              <a:t>6</a:t>
            </a:r>
            <a:r>
              <a:rPr lang="en-US" altLang="zh-CN" sz="2400" b="1" dirty="0"/>
              <a:t>),(v</a:t>
            </a:r>
            <a:r>
              <a:rPr lang="en-US" altLang="zh-CN" sz="2400" b="1" baseline="-25000" dirty="0"/>
              <a:t>1</a:t>
            </a:r>
            <a:r>
              <a:rPr lang="en-US" altLang="zh-CN" sz="2400" b="1" dirty="0"/>
              <a:t>，v</a:t>
            </a:r>
            <a:r>
              <a:rPr lang="en-US" altLang="zh-CN" sz="2400" b="1" baseline="-25000" dirty="0"/>
              <a:t>2</a:t>
            </a:r>
            <a:r>
              <a:rPr lang="en-US" altLang="zh-CN" sz="2400" b="1" dirty="0"/>
              <a:t>),(v</a:t>
            </a:r>
            <a:r>
              <a:rPr lang="en-US" altLang="zh-CN" sz="2400" b="1" baseline="-25000" dirty="0"/>
              <a:t>2</a:t>
            </a:r>
            <a:r>
              <a:rPr lang="en-US" altLang="zh-CN" sz="2400" b="1" dirty="0"/>
              <a:t>，v</a:t>
            </a:r>
            <a:r>
              <a:rPr lang="en-US" altLang="zh-CN" sz="2400" b="1" baseline="-25000" dirty="0"/>
              <a:t>5</a:t>
            </a:r>
            <a:r>
              <a:rPr lang="en-US" altLang="zh-CN" sz="2400" b="1" dirty="0"/>
              <a:t>),(v</a:t>
            </a:r>
            <a:r>
              <a:rPr lang="en-US" altLang="zh-CN" sz="2400" b="1" baseline="-25000" dirty="0"/>
              <a:t>3</a:t>
            </a:r>
            <a:r>
              <a:rPr lang="en-US" altLang="zh-CN" sz="2400" b="1" dirty="0"/>
              <a:t>，v</a:t>
            </a:r>
            <a:r>
              <a:rPr lang="en-US" altLang="zh-CN" sz="2400" b="1" baseline="-25000" dirty="0"/>
              <a:t>4</a:t>
            </a:r>
            <a:r>
              <a:rPr lang="en-US" altLang="zh-CN" sz="2400" b="1" dirty="0"/>
              <a:t>),(v</a:t>
            </a:r>
            <a:r>
              <a:rPr lang="en-US" altLang="zh-CN" sz="2400" b="1" baseline="-25000" dirty="0"/>
              <a:t>4</a:t>
            </a:r>
            <a:r>
              <a:rPr lang="en-US" altLang="zh-CN" sz="2400" b="1" dirty="0"/>
              <a:t>，v</a:t>
            </a:r>
            <a:r>
              <a:rPr lang="en-US" altLang="zh-CN" sz="2400" b="1" baseline="-25000" dirty="0"/>
              <a:t>5</a:t>
            </a:r>
            <a:r>
              <a:rPr lang="en-US" altLang="zh-CN" sz="2400" b="1" dirty="0"/>
              <a:t>)}</a:t>
            </a:r>
            <a:r>
              <a:rPr lang="zh-CN" altLang="en-US" sz="2400" b="1" dirty="0"/>
              <a:t>的</a:t>
            </a:r>
            <a:r>
              <a:rPr lang="zh-CN" altLang="en-US" sz="2400" dirty="0">
                <a:solidFill>
                  <a:srgbClr val="FF0000"/>
                </a:solidFill>
              </a:rPr>
              <a:t>导出</a:t>
            </a:r>
            <a:r>
              <a:rPr lang="zh-CN" altLang="en-US" sz="2400" b="1" dirty="0"/>
              <a:t>子图。</a:t>
            </a:r>
          </a:p>
          <a:p>
            <a:pPr marL="0" indent="0"/>
            <a:endParaRPr lang="zh-CN" alt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67618">
                                            <p:txEl>
                                              <p:pRg st="0" end="0"/>
                                            </p:txEl>
                                          </p:spTgt>
                                        </p:tgtEl>
                                        <p:attrNameLst>
                                          <p:attrName>style.visibility</p:attrName>
                                        </p:attrNameLst>
                                      </p:cBhvr>
                                      <p:to>
                                        <p:strVal val="visible"/>
                                      </p:to>
                                    </p:set>
                                    <p:anim calcmode="lin" valueType="num">
                                      <p:cBhvr additive="base">
                                        <p:cTn id="7" dur="500" fill="hold"/>
                                        <p:tgtEl>
                                          <p:spTgt spid="36761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6761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67618">
                                            <p:txEl>
                                              <p:pRg st="1" end="1"/>
                                            </p:txEl>
                                          </p:spTgt>
                                        </p:tgtEl>
                                        <p:attrNameLst>
                                          <p:attrName>style.visibility</p:attrName>
                                        </p:attrNameLst>
                                      </p:cBhvr>
                                      <p:to>
                                        <p:strVal val="visible"/>
                                      </p:to>
                                    </p:set>
                                    <p:anim calcmode="lin" valueType="num">
                                      <p:cBhvr additive="base">
                                        <p:cTn id="13" dur="500" fill="hold"/>
                                        <p:tgtEl>
                                          <p:spTgt spid="367618">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6761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67618">
                                            <p:txEl>
                                              <p:pRg st="2" end="2"/>
                                            </p:txEl>
                                          </p:spTgt>
                                        </p:tgtEl>
                                        <p:attrNameLst>
                                          <p:attrName>style.visibility</p:attrName>
                                        </p:attrNameLst>
                                      </p:cBhvr>
                                      <p:to>
                                        <p:strVal val="visible"/>
                                      </p:to>
                                    </p:set>
                                    <p:anim calcmode="lin" valueType="num">
                                      <p:cBhvr additive="base">
                                        <p:cTn id="19" dur="500" fill="hold"/>
                                        <p:tgtEl>
                                          <p:spTgt spid="367618">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67618">
                                            <p:txEl>
                                              <p:pRg st="2" end="2"/>
                                            </p:txEl>
                                          </p:spTgt>
                                        </p:tgtEl>
                                        <p:attrNameLst>
                                          <p:attrName>ppt_y</p:attrName>
                                        </p:attrNameLst>
                                      </p:cBhvr>
                                      <p:tavLst>
                                        <p:tav tm="0">
                                          <p:val>
                                            <p:strVal val="#ppt_y"/>
                                          </p:val>
                                        </p:tav>
                                        <p:tav tm="100000">
                                          <p:val>
                                            <p:strVal val="#ppt_y"/>
                                          </p:val>
                                        </p:tav>
                                      </p:tavLst>
                                    </p:anim>
                                  </p:childTnLst>
                                </p:cTn>
                              </p:par>
                            </p:childTnLst>
                          </p:cTn>
                        </p:par>
                        <p:par>
                          <p:cTn id="21" fill="hold" nodeType="afterGroup">
                            <p:stCondLst>
                              <p:cond delay="500"/>
                            </p:stCondLst>
                            <p:childTnLst>
                              <p:par>
                                <p:cTn id="22" presetID="15" presetClass="entr" presetSubtype="0" fill="hold" nodeType="afterEffect">
                                  <p:stCondLst>
                                    <p:cond delay="0"/>
                                  </p:stCondLst>
                                  <p:childTnLst>
                                    <p:set>
                                      <p:cBhvr>
                                        <p:cTn id="23" dur="1" fill="hold">
                                          <p:stCondLst>
                                            <p:cond delay="0"/>
                                          </p:stCondLst>
                                        </p:cTn>
                                        <p:tgtEl>
                                          <p:spTgt spid="367619"/>
                                        </p:tgtEl>
                                        <p:attrNameLst>
                                          <p:attrName>style.visibility</p:attrName>
                                        </p:attrNameLst>
                                      </p:cBhvr>
                                      <p:to>
                                        <p:strVal val="visible"/>
                                      </p:to>
                                    </p:set>
                                    <p:anim calcmode="lin" valueType="num">
                                      <p:cBhvr>
                                        <p:cTn id="24" dur="1000" fill="hold"/>
                                        <p:tgtEl>
                                          <p:spTgt spid="367619"/>
                                        </p:tgtEl>
                                        <p:attrNameLst>
                                          <p:attrName>ppt_w</p:attrName>
                                        </p:attrNameLst>
                                      </p:cBhvr>
                                      <p:tavLst>
                                        <p:tav tm="0">
                                          <p:val>
                                            <p:fltVal val="0"/>
                                          </p:val>
                                        </p:tav>
                                        <p:tav tm="100000">
                                          <p:val>
                                            <p:strVal val="#ppt_w"/>
                                          </p:val>
                                        </p:tav>
                                      </p:tavLst>
                                    </p:anim>
                                    <p:anim calcmode="lin" valueType="num">
                                      <p:cBhvr>
                                        <p:cTn id="25" dur="1000" fill="hold"/>
                                        <p:tgtEl>
                                          <p:spTgt spid="367619"/>
                                        </p:tgtEl>
                                        <p:attrNameLst>
                                          <p:attrName>ppt_h</p:attrName>
                                        </p:attrNameLst>
                                      </p:cBhvr>
                                      <p:tavLst>
                                        <p:tav tm="0">
                                          <p:val>
                                            <p:fltVal val="0"/>
                                          </p:val>
                                        </p:tav>
                                        <p:tav tm="100000">
                                          <p:val>
                                            <p:strVal val="#ppt_h"/>
                                          </p:val>
                                        </p:tav>
                                      </p:tavLst>
                                    </p:anim>
                                    <p:anim calcmode="lin" valueType="num">
                                      <p:cBhvr>
                                        <p:cTn id="26" dur="1000" fill="hold"/>
                                        <p:tgtEl>
                                          <p:spTgt spid="367619"/>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367619"/>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7618" grpId="0" build="p" bldLvl="5"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思考题</a:t>
            </a:r>
          </a:p>
        </p:txBody>
      </p:sp>
      <p:sp>
        <p:nvSpPr>
          <p:cNvPr id="3" name="内容占位符 2"/>
          <p:cNvSpPr>
            <a:spLocks noGrp="1"/>
          </p:cNvSpPr>
          <p:nvPr>
            <p:ph sz="quarter" idx="1"/>
          </p:nvPr>
        </p:nvSpPr>
        <p:spPr/>
        <p:txBody>
          <a:bodyPr/>
          <a:lstStyle/>
          <a:p>
            <a:r>
              <a:rPr lang="en-US" altLang="zh-CN" dirty="0"/>
              <a:t>1.</a:t>
            </a:r>
            <a:r>
              <a:rPr lang="zh-CN" altLang="zh-CN" dirty="0"/>
              <a:t>至少带有</a:t>
            </a:r>
            <a:r>
              <a:rPr lang="en-US" altLang="zh-CN" dirty="0"/>
              <a:t>1</a:t>
            </a:r>
            <a:r>
              <a:rPr lang="zh-CN" altLang="zh-CN" dirty="0"/>
              <a:t>个顶点的</a:t>
            </a:r>
            <a:r>
              <a:rPr lang="en-US" altLang="zh-CN" dirty="0"/>
              <a:t>K</a:t>
            </a:r>
            <a:r>
              <a:rPr lang="en-US" altLang="zh-CN" baseline="-25000" dirty="0"/>
              <a:t>3</a:t>
            </a:r>
            <a:r>
              <a:rPr lang="zh-CN" altLang="zh-CN" dirty="0"/>
              <a:t>的子图有多少个？</a:t>
            </a:r>
            <a:endParaRPr lang="en-US" altLang="zh-CN" dirty="0"/>
          </a:p>
          <a:p>
            <a:r>
              <a:rPr lang="zh-CN" altLang="zh-CN" b="0" dirty="0"/>
              <a:t>解：</a:t>
            </a:r>
            <a:r>
              <a:rPr lang="en-US" altLang="zh-CN" b="0" dirty="0"/>
              <a:t>17</a:t>
            </a:r>
            <a:r>
              <a:rPr lang="zh-CN" altLang="zh-CN" b="0" dirty="0"/>
              <a:t>个。</a:t>
            </a:r>
            <a:r>
              <a:rPr lang="en-US" altLang="zh-CN" b="0" dirty="0"/>
              <a:t>3 3 1 3 3 3 1</a:t>
            </a:r>
            <a:endParaRPr lang="zh-CN" altLang="zh-CN" dirty="0"/>
          </a:p>
          <a:p>
            <a:r>
              <a:rPr lang="en-US" altLang="zh-CN" dirty="0"/>
              <a:t>2.</a:t>
            </a:r>
            <a:r>
              <a:rPr lang="zh-CN" altLang="zh-CN" dirty="0"/>
              <a:t>若简单图</a:t>
            </a:r>
            <a:r>
              <a:rPr lang="en-US" altLang="zh-CN" dirty="0"/>
              <a:t>G</a:t>
            </a:r>
            <a:r>
              <a:rPr lang="zh-CN" altLang="zh-CN" dirty="0"/>
              <a:t>有</a:t>
            </a:r>
            <a:r>
              <a:rPr lang="en-US" altLang="zh-CN" dirty="0"/>
              <a:t>v</a:t>
            </a:r>
            <a:r>
              <a:rPr lang="zh-CN" altLang="zh-CN" dirty="0"/>
              <a:t>个顶点和</a:t>
            </a:r>
            <a:r>
              <a:rPr lang="en-US" altLang="zh-CN" dirty="0"/>
              <a:t>e</a:t>
            </a:r>
            <a:r>
              <a:rPr lang="zh-CN" altLang="zh-CN" dirty="0"/>
              <a:t>条边，则</a:t>
            </a:r>
            <a:r>
              <a:rPr lang="en-US" altLang="zh-CN" dirty="0"/>
              <a:t>G</a:t>
            </a:r>
            <a:r>
              <a:rPr lang="zh-CN" altLang="zh-CN" dirty="0"/>
              <a:t>的补图有多少条边？</a:t>
            </a:r>
          </a:p>
          <a:p>
            <a:r>
              <a:rPr lang="zh-CN" altLang="zh-CN" dirty="0"/>
              <a:t>解：</a:t>
            </a:r>
            <a:r>
              <a:rPr lang="en-US" altLang="zh-CN" dirty="0"/>
              <a:t>v(v-1)/</a:t>
            </a:r>
            <a:r>
              <a:rPr lang="en-US" altLang="zh-CN"/>
              <a:t>2-e</a:t>
            </a:r>
            <a:r>
              <a:rPr lang="zh-CN" altLang="zh-CN"/>
              <a:t>。</a:t>
            </a:r>
            <a:endParaRPr lang="en-US" altLang="zh-CN"/>
          </a:p>
          <a:p>
            <a:r>
              <a:rPr lang="zh-CN" altLang="en-US"/>
              <a:t>完全图有</a:t>
            </a:r>
            <a:r>
              <a:rPr lang="en-US" altLang="zh-CN"/>
              <a:t>v(v-1)/2</a:t>
            </a:r>
            <a:r>
              <a:rPr lang="zh-CN" altLang="en-US"/>
              <a:t>条边</a:t>
            </a:r>
            <a:endParaRPr lang="zh-CN" altLang="zh-CN" dirty="0"/>
          </a:p>
        </p:txBody>
      </p:sp>
    </p:spTree>
    <p:extLst>
      <p:ext uri="{BB962C8B-B14F-4D97-AF65-F5344CB8AC3E}">
        <p14:creationId xmlns:p14="http://schemas.microsoft.com/office/powerpoint/2010/main" val="15059869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zh-CN" altLang="en-US"/>
              <a:t>补图</a:t>
            </a:r>
          </a:p>
        </p:txBody>
      </p:sp>
      <mc:AlternateContent xmlns:mc="http://schemas.openxmlformats.org/markup-compatibility/2006" xmlns:a14="http://schemas.microsoft.com/office/drawing/2010/main">
        <mc:Choice Requires="a14">
          <p:sp>
            <p:nvSpPr>
              <p:cNvPr id="69635" name="Rectangle 3"/>
              <p:cNvSpPr>
                <a:spLocks noGrp="1" noChangeArrowheads="1"/>
              </p:cNvSpPr>
              <p:nvPr>
                <p:ph sz="quarter" idx="1"/>
              </p:nvPr>
            </p:nvSpPr>
            <p:spPr/>
            <p:txBody>
              <a:bodyPr/>
              <a:lstStyle/>
              <a:p>
                <a:pPr eaLnBrk="1" hangingPunct="1"/>
                <a:r>
                  <a:rPr lang="zh-CN" altLang="en-US" dirty="0"/>
                  <a:t>定义</a:t>
                </a:r>
                <a:r>
                  <a:rPr lang="en-US" altLang="zh-CN" dirty="0"/>
                  <a:t>10.9 </a:t>
                </a:r>
              </a:p>
              <a:p>
                <a:pPr lvl="1" eaLnBrk="1" hangingPunct="1"/>
                <a:r>
                  <a:rPr lang="zh-CN" altLang="en-US" dirty="0"/>
                  <a:t>设</a:t>
                </a:r>
                <a:r>
                  <a:rPr lang="en-US" altLang="zh-CN" dirty="0"/>
                  <a:t>G=&lt;V,E&gt;</a:t>
                </a:r>
                <a:r>
                  <a:rPr lang="zh-CN" altLang="en-US" dirty="0"/>
                  <a:t>是</a:t>
                </a:r>
                <a:r>
                  <a:rPr lang="en-US" altLang="zh-CN" dirty="0"/>
                  <a:t>n</a:t>
                </a:r>
                <a:r>
                  <a:rPr lang="zh-CN" altLang="en-US" dirty="0"/>
                  <a:t>阶无向简单图.以</a:t>
                </a:r>
                <a:r>
                  <a:rPr lang="en-US" altLang="zh-CN" dirty="0"/>
                  <a:t>V</a:t>
                </a:r>
                <a:r>
                  <a:rPr lang="zh-CN" altLang="en-US" dirty="0"/>
                  <a:t>为顶点集,以</a:t>
                </a:r>
                <a:r>
                  <a:rPr lang="zh-CN" altLang="en-US" dirty="0">
                    <a:solidFill>
                      <a:srgbClr val="FF0000"/>
                    </a:solidFill>
                  </a:rPr>
                  <a:t>所有能使</a:t>
                </a:r>
                <a:r>
                  <a:rPr lang="en-US" altLang="zh-CN" dirty="0">
                    <a:solidFill>
                      <a:srgbClr val="FF0000"/>
                    </a:solidFill>
                  </a:rPr>
                  <a:t>G</a:t>
                </a:r>
                <a:r>
                  <a:rPr lang="zh-CN" altLang="en-US" dirty="0">
                    <a:solidFill>
                      <a:srgbClr val="FF0000"/>
                    </a:solidFill>
                  </a:rPr>
                  <a:t>成为完全图</a:t>
                </a:r>
                <a:r>
                  <a:rPr lang="en-US" altLang="zh-CN" dirty="0" err="1">
                    <a:solidFill>
                      <a:srgbClr val="FF0000"/>
                    </a:solidFill>
                  </a:rPr>
                  <a:t>K</a:t>
                </a:r>
                <a:r>
                  <a:rPr lang="en-US" altLang="zh-CN" baseline="-22000" dirty="0" err="1">
                    <a:solidFill>
                      <a:srgbClr val="FF0000"/>
                    </a:solidFill>
                  </a:rPr>
                  <a:t>n</a:t>
                </a:r>
                <a:r>
                  <a:rPr lang="zh-CN" altLang="en-US" dirty="0">
                    <a:solidFill>
                      <a:srgbClr val="FF0000"/>
                    </a:solidFill>
                  </a:rPr>
                  <a:t>的添加边</a:t>
                </a:r>
                <a:r>
                  <a:rPr lang="zh-CN" altLang="en-US" dirty="0"/>
                  <a:t>组成的集合为边集的图,称为</a:t>
                </a:r>
                <a:r>
                  <a:rPr lang="en-US" altLang="zh-CN" dirty="0"/>
                  <a:t>G</a:t>
                </a:r>
                <a:r>
                  <a:rPr lang="zh-CN" altLang="en-US" dirty="0">
                    <a:solidFill>
                      <a:schemeClr val="accent2"/>
                    </a:solidFill>
                  </a:rPr>
                  <a:t>相对于完全图</a:t>
                </a:r>
                <a:r>
                  <a:rPr lang="en-US" altLang="zh-CN" dirty="0" err="1">
                    <a:solidFill>
                      <a:schemeClr val="accent2"/>
                    </a:solidFill>
                  </a:rPr>
                  <a:t>K</a:t>
                </a:r>
                <a:r>
                  <a:rPr lang="en-US" altLang="zh-CN" baseline="-22000" dirty="0" err="1">
                    <a:solidFill>
                      <a:schemeClr val="accent2"/>
                    </a:solidFill>
                  </a:rPr>
                  <a:t>n</a:t>
                </a:r>
                <a:r>
                  <a:rPr lang="zh-CN" altLang="en-US" dirty="0">
                    <a:solidFill>
                      <a:schemeClr val="accent2"/>
                    </a:solidFill>
                  </a:rPr>
                  <a:t>的补图</a:t>
                </a:r>
                <a:r>
                  <a:rPr lang="zh-CN" altLang="en-US" dirty="0"/>
                  <a:t>,简称</a:t>
                </a:r>
                <a:r>
                  <a:rPr lang="en-US" altLang="zh-CN" dirty="0"/>
                  <a:t>G</a:t>
                </a:r>
                <a:r>
                  <a:rPr lang="zh-CN" altLang="en-US" dirty="0"/>
                  <a:t>的</a:t>
                </a:r>
                <a:r>
                  <a:rPr lang="zh-CN" altLang="en-US" dirty="0">
                    <a:solidFill>
                      <a:srgbClr val="FF0000"/>
                    </a:solidFill>
                  </a:rPr>
                  <a:t>补图</a:t>
                </a:r>
                <a:r>
                  <a:rPr lang="zh-CN" altLang="en-US" dirty="0"/>
                  <a:t>,记作</a:t>
                </a:r>
                <a14:m>
                  <m:oMath xmlns:m="http://schemas.openxmlformats.org/officeDocument/2006/math">
                    <m:acc>
                      <m:accPr>
                        <m:chr m:val="̅"/>
                        <m:ctrlPr>
                          <a:rPr lang="zh-CN" altLang="en-US" i="1" smtClean="0">
                            <a:latin typeface="Cambria Math" panose="02040503050406030204" pitchFamily="18" charset="0"/>
                          </a:rPr>
                        </m:ctrlPr>
                      </m:accPr>
                      <m:e>
                        <m:r>
                          <m:rPr>
                            <m:sty m:val="p"/>
                          </m:rPr>
                          <a:rPr lang="en-US" altLang="zh-CN" i="1">
                            <a:latin typeface="Cambria Math" panose="02040503050406030204" pitchFamily="18" charset="0"/>
                          </a:rPr>
                          <m:t>G</m:t>
                        </m:r>
                      </m:e>
                    </m:acc>
                  </m:oMath>
                </a14:m>
                <a:r>
                  <a:rPr lang="zh-CN" altLang="en-US" dirty="0"/>
                  <a:t>.</a:t>
                </a:r>
              </a:p>
              <a:p>
                <a:pPr eaLnBrk="1" hangingPunct="1"/>
                <a:r>
                  <a:rPr lang="zh-CN" altLang="en-US" dirty="0">
                    <a:highlight>
                      <a:srgbClr val="FFFF00"/>
                    </a:highlight>
                  </a:rPr>
                  <a:t>自补图</a:t>
                </a:r>
                <a:r>
                  <a:rPr lang="en-US" altLang="zh-CN" dirty="0">
                    <a:highlight>
                      <a:srgbClr val="FFFF00"/>
                    </a:highlight>
                  </a:rPr>
                  <a:t>:G</a:t>
                </a:r>
                <a:r>
                  <a:rPr lang="zh-CN" altLang="en-US" dirty="0">
                    <a:highlight>
                      <a:srgbClr val="FFFF00"/>
                    </a:highlight>
                  </a:rPr>
                  <a:t>与</a:t>
                </a:r>
                <a:r>
                  <a:rPr lang="en-US" altLang="zh-CN" dirty="0">
                    <a:highlight>
                      <a:srgbClr val="FFFF00"/>
                    </a:highlight>
                  </a:rPr>
                  <a:t>G</a:t>
                </a:r>
                <a:r>
                  <a:rPr lang="zh-CN" altLang="en-US" dirty="0">
                    <a:highlight>
                      <a:srgbClr val="FFFF00"/>
                    </a:highlight>
                  </a:rPr>
                  <a:t>的</a:t>
                </a:r>
                <a:r>
                  <a:rPr lang="zh-CN" altLang="en-US" dirty="0">
                    <a:solidFill>
                      <a:srgbClr val="FF0000"/>
                    </a:solidFill>
                    <a:highlight>
                      <a:srgbClr val="FFFF00"/>
                    </a:highlight>
                  </a:rPr>
                  <a:t>补图同构</a:t>
                </a:r>
                <a:endParaRPr lang="zh-CN" altLang="en-US" dirty="0">
                  <a:highlight>
                    <a:srgbClr val="FFFF00"/>
                  </a:highlight>
                </a:endParaRPr>
              </a:p>
              <a:p>
                <a:pPr eaLnBrk="1" hangingPunct="1"/>
                <a:r>
                  <a:rPr lang="zh-CN" altLang="en-US" dirty="0"/>
                  <a:t>有向简单图的补图可类似定义.</a:t>
                </a:r>
              </a:p>
            </p:txBody>
          </p:sp>
        </mc:Choice>
        <mc:Fallback xmlns="">
          <p:sp>
            <p:nvSpPr>
              <p:cNvPr id="69635" name="Rectangle 3"/>
              <p:cNvSpPr>
                <a:spLocks noGrp="1" noRot="1" noChangeAspect="1" noMove="1" noResize="1" noEditPoints="1" noAdjustHandles="1" noChangeArrowheads="1" noChangeShapeType="1" noTextEdit="1"/>
              </p:cNvSpPr>
              <p:nvPr>
                <p:ph sz="quarter" idx="1"/>
              </p:nvPr>
            </p:nvSpPr>
            <p:spPr>
              <a:blipFill>
                <a:blip r:embed="rId2"/>
                <a:stretch>
                  <a:fillRect l="-280" t="-1493"/>
                </a:stretch>
              </a:blipFill>
            </p:spPr>
            <p:txBody>
              <a:bodyPr/>
              <a:lstStyle/>
              <a:p>
                <a:r>
                  <a:rPr lang="zh-CN" altLang="en-US">
                    <a:noFill/>
                  </a:rPr>
                  <a:t> </a:t>
                </a:r>
              </a:p>
            </p:txBody>
          </p:sp>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zh-CN" altLang="en-US"/>
              <a:t>补图</a:t>
            </a:r>
          </a:p>
        </p:txBody>
      </p:sp>
      <p:sp>
        <p:nvSpPr>
          <p:cNvPr id="70659" name="Rectangle 3"/>
          <p:cNvSpPr>
            <a:spLocks noGrp="1" noChangeArrowheads="1"/>
          </p:cNvSpPr>
          <p:nvPr>
            <p:ph sz="quarter" idx="1"/>
          </p:nvPr>
        </p:nvSpPr>
        <p:spPr/>
        <p:txBody>
          <a:bodyPr/>
          <a:lstStyle/>
          <a:p>
            <a:pPr eaLnBrk="1" hangingPunct="1"/>
            <a:r>
              <a:rPr lang="zh-CN" altLang="en-US" sz="2800" dirty="0"/>
              <a:t>无向简单图</a:t>
            </a:r>
            <a:r>
              <a:rPr lang="en-US" altLang="zh-CN" sz="2800" dirty="0"/>
              <a:t>G</a:t>
            </a:r>
            <a:r>
              <a:rPr lang="zh-CN" altLang="en-US" sz="2800" dirty="0"/>
              <a:t>与其补图</a:t>
            </a:r>
            <a:r>
              <a:rPr lang="en-US" altLang="zh-CN" sz="2800" dirty="0"/>
              <a:t>G'</a:t>
            </a:r>
            <a:r>
              <a:rPr lang="zh-CN" altLang="en-US" sz="2800" dirty="0"/>
              <a:t>具有相同的顶点集，其边集不相交，构成相应无向完全图边集的划分。</a:t>
            </a:r>
          </a:p>
          <a:p>
            <a:pPr eaLnBrk="1" hangingPunct="1"/>
            <a:r>
              <a:rPr lang="en-US" altLang="zh-CN" sz="2800" dirty="0">
                <a:solidFill>
                  <a:srgbClr val="FF0000"/>
                </a:solidFill>
              </a:rPr>
              <a:t>E'=(V&amp;V-I</a:t>
            </a:r>
            <a:r>
              <a:rPr lang="en-US" altLang="zh-CN" sz="2800" baseline="-25000" dirty="0">
                <a:solidFill>
                  <a:srgbClr val="FF0000"/>
                </a:solidFill>
              </a:rPr>
              <a:t>V</a:t>
            </a:r>
            <a:r>
              <a:rPr lang="en-US" altLang="zh-CN" sz="2800" dirty="0">
                <a:solidFill>
                  <a:srgbClr val="FF0000"/>
                </a:solidFill>
              </a:rPr>
              <a:t>)-E</a:t>
            </a:r>
          </a:p>
          <a:p>
            <a:pPr lvl="1"/>
            <a:r>
              <a:rPr lang="en-US" altLang="zh-CN" sz="2400" dirty="0">
                <a:solidFill>
                  <a:srgbClr val="FF0000"/>
                </a:solidFill>
              </a:rPr>
              <a:t>I</a:t>
            </a:r>
            <a:r>
              <a:rPr lang="en-US" altLang="zh-CN" sz="2400" baseline="-25000" dirty="0">
                <a:solidFill>
                  <a:srgbClr val="FF0000"/>
                </a:solidFill>
              </a:rPr>
              <a:t>V  </a:t>
            </a:r>
            <a:r>
              <a:rPr lang="en-US" altLang="zh-CN" sz="2800" dirty="0">
                <a:solidFill>
                  <a:srgbClr val="FF0000"/>
                </a:solidFill>
              </a:rPr>
              <a:t>V</a:t>
            </a:r>
            <a:r>
              <a:rPr lang="zh-CN" altLang="en-US" sz="2800" dirty="0">
                <a:solidFill>
                  <a:srgbClr val="FF0000"/>
                </a:solidFill>
              </a:rPr>
              <a:t>上的相等关系，去掉环</a:t>
            </a:r>
            <a:endParaRPr lang="en-US" altLang="zh-CN" sz="2500" dirty="0">
              <a:solidFill>
                <a:srgbClr val="FF0000"/>
              </a:solidFill>
            </a:endParaRPr>
          </a:p>
          <a:p>
            <a:pPr eaLnBrk="1" hangingPunct="1"/>
            <a:r>
              <a:rPr lang="zh-CN" altLang="en-US" sz="2800" dirty="0"/>
              <a:t>有向简单图</a:t>
            </a:r>
            <a:r>
              <a:rPr lang="en-US" altLang="zh-CN" sz="2800" dirty="0"/>
              <a:t>G</a:t>
            </a:r>
            <a:r>
              <a:rPr lang="zh-CN" altLang="en-US" sz="2800" dirty="0"/>
              <a:t>与其补图</a:t>
            </a:r>
            <a:r>
              <a:rPr lang="en-US" altLang="zh-CN" sz="2800" dirty="0"/>
              <a:t>G'</a:t>
            </a:r>
            <a:r>
              <a:rPr lang="zh-CN" altLang="en-US" sz="2800" dirty="0"/>
              <a:t>具有相同的顶点集，其边集不相交，构成相应有向完全图边集的划分。</a:t>
            </a:r>
          </a:p>
          <a:p>
            <a:pPr eaLnBrk="1" hangingPunct="1"/>
            <a:r>
              <a:rPr lang="en-US" altLang="zh-CN" sz="2800" dirty="0">
                <a:solidFill>
                  <a:srgbClr val="FF0000"/>
                </a:solidFill>
              </a:rPr>
              <a:t>E'=(V×V-I</a:t>
            </a:r>
            <a:r>
              <a:rPr lang="en-US" altLang="zh-CN" sz="2800" baseline="-25000" dirty="0">
                <a:solidFill>
                  <a:srgbClr val="FF0000"/>
                </a:solidFill>
              </a:rPr>
              <a:t>V</a:t>
            </a:r>
            <a:r>
              <a:rPr lang="en-US" altLang="zh-CN" sz="2800" dirty="0">
                <a:solidFill>
                  <a:srgbClr val="FF0000"/>
                </a:solidFill>
              </a:rPr>
              <a:t>)-E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zh-CN" altLang="en-US" dirty="0"/>
              <a:t>图</a:t>
            </a:r>
            <a:r>
              <a:rPr lang="en-US" altLang="zh-CN" dirty="0"/>
              <a:t>10.6</a:t>
            </a:r>
          </a:p>
        </p:txBody>
      </p:sp>
      <p:graphicFrame>
        <p:nvGraphicFramePr>
          <p:cNvPr id="71683" name="Object 3"/>
          <p:cNvGraphicFramePr>
            <a:graphicFrameLocks noGrp="1" noChangeAspect="1"/>
          </p:cNvGraphicFramePr>
          <p:nvPr>
            <p:ph sz="quarter" idx="1"/>
            <p:extLst>
              <p:ext uri="{D42A27DB-BD31-4B8C-83A1-F6EECF244321}">
                <p14:modId xmlns:p14="http://schemas.microsoft.com/office/powerpoint/2010/main" val="320099733"/>
              </p:ext>
            </p:extLst>
          </p:nvPr>
        </p:nvGraphicFramePr>
        <p:xfrm>
          <a:off x="2495600" y="2204864"/>
          <a:ext cx="6696744" cy="1883919"/>
        </p:xfrm>
        <a:graphic>
          <a:graphicData uri="http://schemas.openxmlformats.org/presentationml/2006/ole">
            <mc:AlternateContent xmlns:mc="http://schemas.openxmlformats.org/markup-compatibility/2006">
              <mc:Choice xmlns:v="urn:schemas-microsoft-com:vml" Requires="v">
                <p:oleObj name="位图图像" r:id="rId2" imgW="4334480" imgH="1219370" progId="Paint.Picture">
                  <p:embed/>
                </p:oleObj>
              </mc:Choice>
              <mc:Fallback>
                <p:oleObj name="位图图像" r:id="rId2" imgW="4334480" imgH="1219370" progId="Paint.Picture">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5600" y="2204864"/>
                        <a:ext cx="6696744" cy="1883919"/>
                      </a:xfrm>
                      <a:prstGeom prst="rect">
                        <a:avLst/>
                      </a:prstGeom>
                      <a:noFill/>
                      <a:ln>
                        <a:noFill/>
                      </a:ln>
                      <a:effectLst/>
                    </p:spPr>
                  </p:pic>
                </p:oleObj>
              </mc:Fallback>
            </mc:AlternateContent>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zh-CN" altLang="en-US" dirty="0"/>
              <a:t>图的运算</a:t>
            </a:r>
          </a:p>
        </p:txBody>
      </p:sp>
      <p:sp>
        <p:nvSpPr>
          <p:cNvPr id="72707" name="Rectangle 3"/>
          <p:cNvSpPr>
            <a:spLocks noGrp="1" noChangeArrowheads="1"/>
          </p:cNvSpPr>
          <p:nvPr>
            <p:ph sz="quarter" idx="1"/>
          </p:nvPr>
        </p:nvSpPr>
        <p:spPr/>
        <p:txBody>
          <a:bodyPr/>
          <a:lstStyle/>
          <a:p>
            <a:pPr algn="just" eaLnBrk="1" hangingPunct="1"/>
            <a:r>
              <a:rPr lang="zh-CN" altLang="en-US" sz="2800" dirty="0"/>
              <a:t>减边或边集</a:t>
            </a:r>
            <a:r>
              <a:rPr lang="en-US" altLang="zh-CN" sz="2800" dirty="0"/>
              <a:t>:G-</a:t>
            </a:r>
            <a:r>
              <a:rPr lang="en-US" altLang="zh-CN" sz="2800" i="1" dirty="0"/>
              <a:t>e、 </a:t>
            </a:r>
            <a:r>
              <a:rPr lang="en-US" altLang="zh-CN" sz="2800" dirty="0"/>
              <a:t>G-E</a:t>
            </a:r>
          </a:p>
          <a:p>
            <a:pPr algn="just" eaLnBrk="1" hangingPunct="1"/>
            <a:r>
              <a:rPr lang="zh-CN" altLang="en-US" sz="2800" dirty="0"/>
              <a:t>减点或点集</a:t>
            </a:r>
            <a:r>
              <a:rPr lang="en-US" altLang="zh-CN" sz="2800" dirty="0"/>
              <a:t>:</a:t>
            </a:r>
            <a:r>
              <a:rPr lang="zh-CN" altLang="en-US" sz="2800" dirty="0"/>
              <a:t> </a:t>
            </a:r>
            <a:r>
              <a:rPr lang="en-US" altLang="zh-CN" sz="2800" dirty="0"/>
              <a:t>G-</a:t>
            </a:r>
            <a:r>
              <a:rPr lang="en-US" altLang="zh-CN" sz="2800" i="1" dirty="0"/>
              <a:t>v、 </a:t>
            </a:r>
            <a:r>
              <a:rPr lang="en-US" altLang="zh-CN" sz="2800" dirty="0"/>
              <a:t>G-V</a:t>
            </a:r>
          </a:p>
          <a:p>
            <a:pPr algn="just" eaLnBrk="1" hangingPunct="1"/>
            <a:r>
              <a:rPr lang="zh-CN" altLang="en-US" sz="2800" dirty="0"/>
              <a:t>边的收缩</a:t>
            </a:r>
            <a:r>
              <a:rPr lang="en-US" altLang="zh-CN" sz="2800" dirty="0"/>
              <a:t>:</a:t>
            </a:r>
            <a:r>
              <a:rPr lang="zh-CN" altLang="en-US" sz="2800" dirty="0"/>
              <a:t> </a:t>
            </a:r>
            <a:r>
              <a:rPr lang="en-US" altLang="zh-CN" sz="2800" dirty="0"/>
              <a:t>G\e</a:t>
            </a:r>
          </a:p>
          <a:p>
            <a:pPr algn="just" eaLnBrk="1" hangingPunct="1"/>
            <a:r>
              <a:rPr lang="zh-CN" altLang="en-US" sz="2800" dirty="0"/>
              <a:t>加新边</a:t>
            </a:r>
            <a:r>
              <a:rPr lang="en-US" altLang="zh-CN" sz="2800" dirty="0"/>
              <a:t>:</a:t>
            </a:r>
            <a:r>
              <a:rPr lang="en-US" altLang="zh-CN" sz="2800" dirty="0" err="1"/>
              <a:t>G+e</a:t>
            </a:r>
            <a:endParaRPr lang="en-US" altLang="zh-CN" sz="2800" dirty="0"/>
          </a:p>
          <a:p>
            <a:pPr algn="just" eaLnBrk="1" hangingPunct="1"/>
            <a:r>
              <a:rPr lang="zh-CN" altLang="en-US" sz="2800" dirty="0">
                <a:solidFill>
                  <a:srgbClr val="FF0000"/>
                </a:solidFill>
              </a:rPr>
              <a:t>并图、交图、差图、环和、联图、积图</a:t>
            </a:r>
            <a:r>
              <a:rPr lang="zh-CN" altLang="en-US" dirty="0">
                <a:solidFill>
                  <a:srgbClr val="FF0000"/>
                </a:solidFill>
              </a:rPr>
              <a:t>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zh-CN" altLang="en-US"/>
              <a:t>图的运算</a:t>
            </a:r>
          </a:p>
        </p:txBody>
      </p:sp>
      <p:sp>
        <p:nvSpPr>
          <p:cNvPr id="73731" name="Rectangle 3"/>
          <p:cNvSpPr>
            <a:spLocks noGrp="1" noChangeArrowheads="1"/>
          </p:cNvSpPr>
          <p:nvPr>
            <p:ph sz="quarter" idx="1"/>
          </p:nvPr>
        </p:nvSpPr>
        <p:spPr/>
        <p:txBody>
          <a:bodyPr/>
          <a:lstStyle/>
          <a:p>
            <a:pPr eaLnBrk="1" hangingPunct="1"/>
            <a:r>
              <a:rPr lang="zh-CN" altLang="en-US" sz="2800" dirty="0">
                <a:solidFill>
                  <a:srgbClr val="000000"/>
                </a:solidFill>
                <a:ea typeface=""/>
                <a:cs typeface=""/>
              </a:rPr>
              <a:t>定义</a:t>
            </a:r>
            <a:r>
              <a:rPr lang="en-US" altLang="zh-CN" sz="2800" dirty="0">
                <a:solidFill>
                  <a:srgbClr val="000000"/>
                </a:solidFill>
                <a:ea typeface=""/>
                <a:cs typeface=""/>
              </a:rPr>
              <a:t>10.9 </a:t>
            </a:r>
            <a:r>
              <a:rPr lang="zh-CN" altLang="en-US" sz="2800" dirty="0"/>
              <a:t>设</a:t>
            </a:r>
            <a:r>
              <a:rPr lang="en-US" altLang="zh-CN" sz="2800" dirty="0"/>
              <a:t>G=&lt;V，E&gt;</a:t>
            </a:r>
            <a:r>
              <a:rPr lang="zh-CN" altLang="en-US" sz="2800" dirty="0"/>
              <a:t>为无向图。</a:t>
            </a:r>
          </a:p>
          <a:p>
            <a:pPr marL="366713" lvl="1" indent="0" eaLnBrk="1" hangingPunct="1">
              <a:buNone/>
            </a:pPr>
            <a:r>
              <a:rPr lang="en-US" altLang="zh-CN" sz="2400" dirty="0"/>
              <a:t>(</a:t>
            </a:r>
            <a:r>
              <a:rPr lang="zh-CN" altLang="en-US" sz="2400" dirty="0"/>
              <a:t>1</a:t>
            </a:r>
            <a:r>
              <a:rPr lang="en-US" altLang="zh-CN" sz="2400" dirty="0"/>
              <a:t>)</a:t>
            </a:r>
            <a:r>
              <a:rPr lang="zh-CN" altLang="en-US" sz="2400" dirty="0"/>
              <a:t> 设</a:t>
            </a:r>
            <a:r>
              <a:rPr lang="en-US" altLang="zh-CN" sz="2400" dirty="0" err="1"/>
              <a:t>e∈E</a:t>
            </a:r>
            <a:r>
              <a:rPr lang="en-US" altLang="zh-CN" sz="2400" dirty="0"/>
              <a:t>，</a:t>
            </a:r>
            <a:r>
              <a:rPr lang="zh-CN" altLang="en-US" sz="2400" dirty="0"/>
              <a:t>从</a:t>
            </a:r>
            <a:r>
              <a:rPr lang="en-US" altLang="zh-CN" sz="2400" dirty="0"/>
              <a:t>G</a:t>
            </a:r>
            <a:r>
              <a:rPr lang="zh-CN" altLang="en-US" sz="2400" dirty="0"/>
              <a:t>中去掉边</a:t>
            </a:r>
            <a:r>
              <a:rPr lang="en-US" altLang="zh-CN" sz="2400" dirty="0"/>
              <a:t>e，</a:t>
            </a:r>
            <a:r>
              <a:rPr lang="zh-CN" altLang="en-US" sz="2400" dirty="0"/>
              <a:t>称为</a:t>
            </a:r>
            <a:r>
              <a:rPr lang="zh-CN" altLang="en-US" sz="2400" dirty="0">
                <a:solidFill>
                  <a:srgbClr val="FF9900"/>
                </a:solidFill>
                <a:ea typeface=""/>
                <a:cs typeface=""/>
              </a:rPr>
              <a:t>删除</a:t>
            </a:r>
            <a:r>
              <a:rPr lang="en-US" altLang="zh-CN" sz="2400" dirty="0">
                <a:solidFill>
                  <a:srgbClr val="FF9900"/>
                </a:solidFill>
                <a:ea typeface=""/>
                <a:cs typeface=""/>
              </a:rPr>
              <a:t>e</a:t>
            </a:r>
            <a:r>
              <a:rPr lang="en-US" altLang="zh-CN" sz="2400" dirty="0"/>
              <a:t>，</a:t>
            </a:r>
            <a:r>
              <a:rPr lang="zh-CN" altLang="en-US" sz="2400" dirty="0"/>
              <a:t>并用</a:t>
            </a:r>
            <a:r>
              <a:rPr lang="en-US" altLang="zh-CN" sz="2400" dirty="0"/>
              <a:t>G-e</a:t>
            </a:r>
            <a:r>
              <a:rPr lang="zh-CN" altLang="en-US" sz="2400" dirty="0"/>
              <a:t>表示从</a:t>
            </a:r>
            <a:r>
              <a:rPr lang="en-US" altLang="zh-CN" sz="2400" dirty="0"/>
              <a:t>G</a:t>
            </a:r>
            <a:r>
              <a:rPr lang="zh-CN" altLang="en-US" sz="2400" dirty="0"/>
              <a:t>中删除</a:t>
            </a:r>
            <a:r>
              <a:rPr lang="en-US" altLang="zh-CN" sz="2400" dirty="0"/>
              <a:t>e</a:t>
            </a:r>
            <a:r>
              <a:rPr lang="zh-CN" altLang="en-US" sz="2400" dirty="0"/>
              <a:t>所得子图。又设</a:t>
            </a:r>
            <a:r>
              <a:rPr lang="en-US" altLang="zh-CN" sz="2400" dirty="0"/>
              <a:t>E'</a:t>
            </a:r>
            <a:r>
              <a:rPr lang="en-US" altLang="zh-CN" sz="2400" dirty="0">
                <a:sym typeface="Symbol" panose="05050102010706020507" pitchFamily="18" charset="2"/>
              </a:rPr>
              <a:t></a:t>
            </a:r>
            <a:r>
              <a:rPr lang="en-US" altLang="zh-CN" sz="2400" dirty="0"/>
              <a:t> E，</a:t>
            </a:r>
            <a:r>
              <a:rPr lang="zh-CN" altLang="en-US" sz="2400" dirty="0"/>
              <a:t>从</a:t>
            </a:r>
            <a:r>
              <a:rPr lang="en-US" altLang="zh-CN" sz="2400" dirty="0"/>
              <a:t>G</a:t>
            </a:r>
            <a:r>
              <a:rPr lang="zh-CN" altLang="en-US" sz="2400" dirty="0"/>
              <a:t>中删除</a:t>
            </a:r>
            <a:r>
              <a:rPr lang="en-US" altLang="zh-CN" sz="2400" dirty="0"/>
              <a:t>E'</a:t>
            </a:r>
            <a:r>
              <a:rPr lang="zh-CN" altLang="en-US" sz="2400" dirty="0"/>
              <a:t>中所有的边，称为</a:t>
            </a:r>
            <a:r>
              <a:rPr lang="zh-CN" altLang="en-US" sz="2400" dirty="0">
                <a:solidFill>
                  <a:srgbClr val="FF9900"/>
                </a:solidFill>
                <a:ea typeface=""/>
                <a:cs typeface=""/>
              </a:rPr>
              <a:t>删除</a:t>
            </a:r>
            <a:r>
              <a:rPr lang="en-US" altLang="zh-CN" sz="2400" dirty="0">
                <a:solidFill>
                  <a:srgbClr val="FF9900"/>
                </a:solidFill>
                <a:ea typeface=""/>
                <a:cs typeface=""/>
              </a:rPr>
              <a:t>E'</a:t>
            </a:r>
            <a:r>
              <a:rPr lang="en-US" altLang="zh-CN" sz="2400" dirty="0"/>
              <a:t>，</a:t>
            </a:r>
            <a:r>
              <a:rPr lang="zh-CN" altLang="en-US" sz="2400" dirty="0"/>
              <a:t>并用</a:t>
            </a:r>
            <a:r>
              <a:rPr lang="en-US" altLang="zh-CN" sz="2400" dirty="0"/>
              <a:t>G-E'</a:t>
            </a:r>
            <a:r>
              <a:rPr lang="zh-CN" altLang="en-US" sz="2400" dirty="0"/>
              <a:t>表示删除</a:t>
            </a:r>
            <a:r>
              <a:rPr lang="en-US" altLang="zh-CN" sz="2400" dirty="0"/>
              <a:t>E'</a:t>
            </a:r>
            <a:r>
              <a:rPr lang="zh-CN" altLang="en-US" sz="2400" dirty="0"/>
              <a:t>后所得子图。</a:t>
            </a:r>
          </a:p>
          <a:p>
            <a:pPr marL="366713" lvl="1" indent="0" eaLnBrk="1" hangingPunct="1">
              <a:buNone/>
            </a:pPr>
            <a:r>
              <a:rPr lang="en-US" altLang="zh-CN" sz="2400" dirty="0"/>
              <a:t>(</a:t>
            </a:r>
            <a:r>
              <a:rPr lang="zh-CN" altLang="en-US" sz="2400" dirty="0"/>
              <a:t>2</a:t>
            </a:r>
            <a:r>
              <a:rPr lang="en-US" altLang="zh-CN" sz="2400" dirty="0"/>
              <a:t>)</a:t>
            </a:r>
            <a:r>
              <a:rPr lang="zh-CN" altLang="en-US" sz="2400" dirty="0"/>
              <a:t> 设</a:t>
            </a:r>
            <a:r>
              <a:rPr lang="en-US" altLang="zh-CN" sz="2400" dirty="0" err="1"/>
              <a:t>v∈V</a:t>
            </a:r>
            <a:r>
              <a:rPr lang="en-US" altLang="zh-CN" sz="2400" dirty="0"/>
              <a:t>，</a:t>
            </a:r>
            <a:r>
              <a:rPr lang="zh-CN" altLang="en-US" sz="2400" dirty="0"/>
              <a:t>从</a:t>
            </a:r>
            <a:r>
              <a:rPr lang="en-US" altLang="zh-CN" sz="2400" dirty="0"/>
              <a:t>G</a:t>
            </a:r>
            <a:r>
              <a:rPr lang="zh-CN" altLang="en-US" sz="2400" dirty="0"/>
              <a:t>中</a:t>
            </a:r>
            <a:r>
              <a:rPr lang="zh-CN" altLang="en-US" sz="2400" dirty="0">
                <a:solidFill>
                  <a:srgbClr val="FF0000"/>
                </a:solidFill>
              </a:rPr>
              <a:t>去掉</a:t>
            </a:r>
            <a:r>
              <a:rPr lang="en-US" altLang="zh-CN" sz="2400" dirty="0">
                <a:solidFill>
                  <a:srgbClr val="FF0000"/>
                </a:solidFill>
              </a:rPr>
              <a:t>v</a:t>
            </a:r>
            <a:r>
              <a:rPr lang="zh-CN" altLang="en-US" sz="2400" dirty="0">
                <a:solidFill>
                  <a:srgbClr val="FF0000"/>
                </a:solidFill>
              </a:rPr>
              <a:t>及所关联的一切边</a:t>
            </a:r>
            <a:r>
              <a:rPr lang="zh-CN" altLang="en-US" sz="2400" dirty="0"/>
              <a:t>称为</a:t>
            </a:r>
            <a:r>
              <a:rPr lang="zh-CN" altLang="en-US" sz="2400" dirty="0">
                <a:solidFill>
                  <a:srgbClr val="FF9900"/>
                </a:solidFill>
                <a:ea typeface=""/>
                <a:cs typeface=""/>
              </a:rPr>
              <a:t>删除顶点</a:t>
            </a:r>
            <a:r>
              <a:rPr lang="en-US" altLang="zh-CN" sz="2400" dirty="0">
                <a:solidFill>
                  <a:srgbClr val="FF9900"/>
                </a:solidFill>
                <a:ea typeface=""/>
                <a:cs typeface=""/>
              </a:rPr>
              <a:t>v</a:t>
            </a:r>
            <a:r>
              <a:rPr lang="en-US" altLang="zh-CN" sz="2400" dirty="0"/>
              <a:t>，</a:t>
            </a:r>
            <a:r>
              <a:rPr lang="zh-CN" altLang="en-US" sz="2400" dirty="0"/>
              <a:t>并用</a:t>
            </a:r>
            <a:r>
              <a:rPr lang="en-US" altLang="zh-CN" sz="2400" dirty="0"/>
              <a:t>G-v</a:t>
            </a:r>
            <a:r>
              <a:rPr lang="zh-CN" altLang="en-US" sz="2400" dirty="0"/>
              <a:t>表示删除</a:t>
            </a:r>
            <a:r>
              <a:rPr lang="en-US" altLang="zh-CN" sz="2400" dirty="0"/>
              <a:t>v</a:t>
            </a:r>
            <a:r>
              <a:rPr lang="zh-CN" altLang="en-US" sz="2400" dirty="0"/>
              <a:t>后所得子图。又设</a:t>
            </a:r>
            <a:r>
              <a:rPr lang="en-US" altLang="zh-CN" sz="2400" dirty="0"/>
              <a:t>V'</a:t>
            </a:r>
            <a:r>
              <a:rPr lang="en-US" altLang="zh-CN" sz="2400" dirty="0">
                <a:sym typeface="Symbol" panose="05050102010706020507" pitchFamily="18" charset="2"/>
              </a:rPr>
              <a:t></a:t>
            </a:r>
            <a:r>
              <a:rPr lang="en-US" altLang="zh-CN" sz="2400" dirty="0"/>
              <a:t>V，</a:t>
            </a:r>
            <a:r>
              <a:rPr lang="zh-CN" altLang="en-US" sz="2400" dirty="0"/>
              <a:t>称从</a:t>
            </a:r>
            <a:r>
              <a:rPr lang="en-US" altLang="zh-CN" sz="2400" dirty="0"/>
              <a:t>G</a:t>
            </a:r>
            <a:r>
              <a:rPr lang="zh-CN" altLang="en-US" sz="2400" dirty="0"/>
              <a:t>中删除</a:t>
            </a:r>
            <a:r>
              <a:rPr lang="en-US" altLang="zh-CN" sz="2400" dirty="0"/>
              <a:t>V'</a:t>
            </a:r>
            <a:r>
              <a:rPr lang="zh-CN" altLang="en-US" sz="2400" dirty="0"/>
              <a:t>中所有顶点为</a:t>
            </a:r>
            <a:r>
              <a:rPr lang="zh-CN" altLang="en-US" sz="2400" dirty="0">
                <a:solidFill>
                  <a:srgbClr val="FF9900"/>
                </a:solidFill>
                <a:ea typeface=""/>
                <a:cs typeface=""/>
              </a:rPr>
              <a:t>删除</a:t>
            </a:r>
            <a:r>
              <a:rPr lang="en-US" altLang="zh-CN" sz="2400" dirty="0">
                <a:solidFill>
                  <a:srgbClr val="FF9900"/>
                </a:solidFill>
                <a:ea typeface=""/>
                <a:cs typeface=""/>
              </a:rPr>
              <a:t>V'</a:t>
            </a:r>
            <a:r>
              <a:rPr lang="en-US" altLang="zh-CN" sz="2400" dirty="0"/>
              <a:t>，</a:t>
            </a:r>
            <a:r>
              <a:rPr lang="zh-CN" altLang="en-US" sz="2400" dirty="0"/>
              <a:t>并用</a:t>
            </a:r>
            <a:r>
              <a:rPr lang="en-US" altLang="zh-CN" sz="2400" dirty="0"/>
              <a:t>G-V'</a:t>
            </a:r>
            <a:r>
              <a:rPr lang="zh-CN" altLang="en-US" sz="2400" dirty="0"/>
              <a:t>表示所得子图。</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zh-CN" altLang="en-US"/>
              <a:t>图的运算</a:t>
            </a:r>
          </a:p>
        </p:txBody>
      </p:sp>
      <p:sp>
        <p:nvSpPr>
          <p:cNvPr id="74755" name="Rectangle 3"/>
          <p:cNvSpPr>
            <a:spLocks noGrp="1" noChangeArrowheads="1"/>
          </p:cNvSpPr>
          <p:nvPr>
            <p:ph sz="quarter" idx="1"/>
          </p:nvPr>
        </p:nvSpPr>
        <p:spPr/>
        <p:txBody>
          <a:bodyPr/>
          <a:lstStyle/>
          <a:p>
            <a:pPr eaLnBrk="1" hangingPunct="1"/>
            <a:r>
              <a:rPr lang="zh-CN" altLang="en-US" sz="2800" dirty="0">
                <a:solidFill>
                  <a:srgbClr val="000000"/>
                </a:solidFill>
                <a:ea typeface=""/>
                <a:cs typeface=""/>
              </a:rPr>
              <a:t>定义</a:t>
            </a:r>
            <a:r>
              <a:rPr lang="en-US" altLang="zh-CN" sz="2800" dirty="0">
                <a:solidFill>
                  <a:srgbClr val="000000"/>
                </a:solidFill>
                <a:ea typeface=""/>
                <a:cs typeface=""/>
              </a:rPr>
              <a:t>10.9 </a:t>
            </a:r>
            <a:r>
              <a:rPr lang="zh-CN" altLang="en-US" sz="2800" dirty="0"/>
              <a:t>设</a:t>
            </a:r>
            <a:r>
              <a:rPr lang="en-US" altLang="zh-CN" sz="2800" dirty="0"/>
              <a:t>G=&lt;V，E&gt;</a:t>
            </a:r>
            <a:r>
              <a:rPr lang="zh-CN" altLang="en-US" sz="2800" dirty="0"/>
              <a:t>为</a:t>
            </a:r>
            <a:r>
              <a:rPr lang="zh-CN" altLang="en-US" sz="2800" dirty="0">
                <a:solidFill>
                  <a:srgbClr val="FF9900"/>
                </a:solidFill>
                <a:ea typeface=""/>
                <a:cs typeface=""/>
              </a:rPr>
              <a:t>无向图</a:t>
            </a:r>
            <a:r>
              <a:rPr lang="zh-CN" altLang="en-US" sz="2800" dirty="0"/>
              <a:t>。</a:t>
            </a:r>
          </a:p>
          <a:p>
            <a:pPr marL="366713" lvl="1" indent="0" eaLnBrk="1" hangingPunct="1">
              <a:buNone/>
            </a:pPr>
            <a:r>
              <a:rPr lang="en-US" altLang="zh-CN" sz="2400" dirty="0"/>
              <a:t>(</a:t>
            </a:r>
            <a:r>
              <a:rPr lang="zh-CN" altLang="en-US" sz="2400" dirty="0"/>
              <a:t>3</a:t>
            </a:r>
            <a:r>
              <a:rPr lang="en-US" altLang="zh-CN" sz="2400" dirty="0"/>
              <a:t>)</a:t>
            </a:r>
            <a:r>
              <a:rPr lang="zh-CN" altLang="en-US" sz="2400" dirty="0"/>
              <a:t> 设边</a:t>
            </a:r>
            <a:r>
              <a:rPr lang="en-US" altLang="zh-CN" sz="2400" dirty="0"/>
              <a:t>e=(</a:t>
            </a:r>
            <a:r>
              <a:rPr lang="en-US" altLang="zh-CN" sz="2400" dirty="0" err="1"/>
              <a:t>u，v</a:t>
            </a:r>
            <a:r>
              <a:rPr lang="en-US" altLang="zh-CN" sz="2400" dirty="0"/>
              <a:t>)∈E，</a:t>
            </a:r>
            <a:r>
              <a:rPr lang="zh-CN" altLang="en-US" sz="2400" dirty="0"/>
              <a:t>先从</a:t>
            </a:r>
            <a:r>
              <a:rPr lang="en-US" altLang="zh-CN" sz="2400" dirty="0"/>
              <a:t>G</a:t>
            </a:r>
            <a:r>
              <a:rPr lang="zh-CN" altLang="en-US" sz="2400" dirty="0"/>
              <a:t>中删除</a:t>
            </a:r>
            <a:r>
              <a:rPr lang="en-US" altLang="zh-CN" sz="2400" dirty="0"/>
              <a:t>e，</a:t>
            </a:r>
            <a:r>
              <a:rPr lang="zh-CN" altLang="en-US" sz="2400" dirty="0"/>
              <a:t>然后将</a:t>
            </a:r>
            <a:r>
              <a:rPr lang="en-US" altLang="zh-CN" sz="2400" dirty="0"/>
              <a:t>e</a:t>
            </a:r>
            <a:r>
              <a:rPr lang="zh-CN" altLang="en-US" sz="2400" dirty="0"/>
              <a:t>的两个端点</a:t>
            </a:r>
            <a:r>
              <a:rPr lang="en-US" altLang="zh-CN" sz="2400" dirty="0" err="1"/>
              <a:t>u、v</a:t>
            </a:r>
            <a:r>
              <a:rPr lang="zh-CN" altLang="en-US" sz="2400" dirty="0"/>
              <a:t>用一个新的顶点</a:t>
            </a:r>
            <a:r>
              <a:rPr lang="en-US" altLang="zh-CN" sz="2400" dirty="0"/>
              <a:t>w(</a:t>
            </a:r>
            <a:r>
              <a:rPr lang="zh-CN" altLang="en-US" sz="2400" dirty="0"/>
              <a:t>或用</a:t>
            </a:r>
            <a:r>
              <a:rPr lang="en-US" altLang="zh-CN" sz="2400" dirty="0"/>
              <a:t>u</a:t>
            </a:r>
            <a:r>
              <a:rPr lang="zh-CN" altLang="en-US" sz="2400" dirty="0"/>
              <a:t>或</a:t>
            </a:r>
            <a:r>
              <a:rPr lang="en-US" altLang="zh-CN" sz="2400" dirty="0"/>
              <a:t>v</a:t>
            </a:r>
            <a:r>
              <a:rPr lang="zh-CN" altLang="en-US" sz="2400" dirty="0"/>
              <a:t>充当</a:t>
            </a:r>
            <a:r>
              <a:rPr lang="en-US" altLang="zh-CN" sz="2400" dirty="0"/>
              <a:t>w)</a:t>
            </a:r>
            <a:r>
              <a:rPr lang="zh-CN" altLang="en-US" sz="2400" dirty="0"/>
              <a:t>代替，使</a:t>
            </a:r>
            <a:r>
              <a:rPr lang="en-US" altLang="zh-CN" sz="2400" dirty="0"/>
              <a:t>w</a:t>
            </a:r>
            <a:r>
              <a:rPr lang="zh-CN" altLang="en-US" sz="2400" dirty="0"/>
              <a:t>关联除</a:t>
            </a:r>
            <a:r>
              <a:rPr lang="en-US" altLang="zh-CN" sz="2400" dirty="0"/>
              <a:t>e</a:t>
            </a:r>
            <a:r>
              <a:rPr lang="zh-CN" altLang="en-US" sz="2400" dirty="0"/>
              <a:t>外</a:t>
            </a:r>
            <a:r>
              <a:rPr lang="en-US" altLang="zh-CN" sz="2400" dirty="0" err="1"/>
              <a:t>u、v</a:t>
            </a:r>
            <a:r>
              <a:rPr lang="zh-CN" altLang="en-US" sz="2400" dirty="0"/>
              <a:t>关联的一切边，称为</a:t>
            </a:r>
            <a:r>
              <a:rPr lang="zh-CN" altLang="en-US" sz="2400" dirty="0">
                <a:solidFill>
                  <a:srgbClr val="FF9900"/>
                </a:solidFill>
                <a:ea typeface=""/>
                <a:cs typeface=""/>
              </a:rPr>
              <a:t>收缩边</a:t>
            </a:r>
            <a:r>
              <a:rPr lang="en-US" altLang="zh-CN" sz="2400" dirty="0">
                <a:solidFill>
                  <a:srgbClr val="FF9900"/>
                </a:solidFill>
                <a:ea typeface=""/>
                <a:cs typeface=""/>
              </a:rPr>
              <a:t>e</a:t>
            </a:r>
            <a:r>
              <a:rPr lang="en-US" altLang="zh-CN" sz="2400" dirty="0"/>
              <a:t>，</a:t>
            </a:r>
            <a:r>
              <a:rPr lang="zh-CN" altLang="en-US" sz="2400" dirty="0"/>
              <a:t>并用</a:t>
            </a:r>
            <a:r>
              <a:rPr lang="en-US" altLang="zh-CN" sz="2400" dirty="0"/>
              <a:t>G\e</a:t>
            </a:r>
            <a:r>
              <a:rPr lang="zh-CN" altLang="en-US" sz="2400" dirty="0"/>
              <a:t>表示所得新图。</a:t>
            </a:r>
          </a:p>
          <a:p>
            <a:pPr marL="366713" lvl="1" indent="0" eaLnBrk="1" hangingPunct="1">
              <a:buNone/>
            </a:pPr>
            <a:r>
              <a:rPr lang="en-US" altLang="zh-CN" sz="2400" dirty="0"/>
              <a:t>(</a:t>
            </a:r>
            <a:r>
              <a:rPr lang="zh-CN" altLang="en-US" sz="2400" dirty="0"/>
              <a:t>4</a:t>
            </a:r>
            <a:r>
              <a:rPr lang="en-US" altLang="zh-CN" sz="2400" dirty="0"/>
              <a:t>)</a:t>
            </a:r>
            <a:r>
              <a:rPr lang="zh-CN" altLang="en-US" sz="2400" dirty="0"/>
              <a:t> 设</a:t>
            </a:r>
            <a:r>
              <a:rPr lang="en-US" altLang="zh-CN" sz="2400" dirty="0" err="1"/>
              <a:t>u，v∈V</a:t>
            </a:r>
            <a:r>
              <a:rPr lang="en-US" altLang="zh-CN" sz="2400" dirty="0"/>
              <a:t>(</a:t>
            </a:r>
            <a:r>
              <a:rPr lang="en-US" altLang="zh-CN" sz="2400" dirty="0" err="1"/>
              <a:t>u，v</a:t>
            </a:r>
            <a:r>
              <a:rPr lang="zh-CN" altLang="en-US" sz="2400" dirty="0"/>
              <a:t>可能相邻，也可能不相邻，且</a:t>
            </a:r>
            <a:r>
              <a:rPr lang="en-US" altLang="zh-CN" sz="2400" dirty="0" err="1"/>
              <a:t>u≠v</a:t>
            </a:r>
            <a:r>
              <a:rPr lang="en-US" altLang="zh-CN" sz="2400" dirty="0"/>
              <a:t>)，</a:t>
            </a:r>
            <a:r>
              <a:rPr lang="zh-CN" altLang="en-US" sz="2400" dirty="0"/>
              <a:t>在</a:t>
            </a:r>
            <a:r>
              <a:rPr lang="en-US" altLang="zh-CN" sz="2400" dirty="0" err="1"/>
              <a:t>u，v</a:t>
            </a:r>
            <a:r>
              <a:rPr lang="zh-CN" altLang="en-US" sz="2400" dirty="0"/>
              <a:t>之间加新边</a:t>
            </a:r>
            <a:r>
              <a:rPr lang="en-US" altLang="zh-CN" sz="2400" dirty="0"/>
              <a:t>(</a:t>
            </a:r>
            <a:r>
              <a:rPr lang="en-US" altLang="zh-CN" sz="2400" dirty="0" err="1"/>
              <a:t>u，v</a:t>
            </a:r>
            <a:r>
              <a:rPr lang="en-US" altLang="zh-CN" sz="2400" dirty="0"/>
              <a:t>)，</a:t>
            </a:r>
            <a:r>
              <a:rPr lang="zh-CN" altLang="en-US" sz="2400" dirty="0"/>
              <a:t>称为</a:t>
            </a:r>
            <a:r>
              <a:rPr lang="zh-CN" altLang="en-US" sz="2400" dirty="0">
                <a:solidFill>
                  <a:srgbClr val="FF9900"/>
                </a:solidFill>
                <a:ea typeface=""/>
                <a:cs typeface=""/>
              </a:rPr>
              <a:t>加新边</a:t>
            </a:r>
            <a:r>
              <a:rPr lang="zh-CN" altLang="en-US" sz="2400" dirty="0"/>
              <a:t>，并用</a:t>
            </a:r>
            <a:r>
              <a:rPr lang="en-US" altLang="zh-CN" sz="2400" dirty="0"/>
              <a:t>G∪(</a:t>
            </a:r>
            <a:r>
              <a:rPr lang="en-US" altLang="zh-CN" sz="2400" dirty="0" err="1"/>
              <a:t>u，v</a:t>
            </a:r>
            <a:r>
              <a:rPr lang="en-US" altLang="zh-CN" sz="2400" dirty="0"/>
              <a:t>) (</a:t>
            </a:r>
            <a:r>
              <a:rPr lang="zh-CN" altLang="en-US" sz="2400" dirty="0"/>
              <a:t>或</a:t>
            </a:r>
            <a:r>
              <a:rPr lang="en-US" altLang="zh-CN" sz="2400" dirty="0"/>
              <a:t>G＋(</a:t>
            </a:r>
            <a:r>
              <a:rPr lang="en-US" altLang="zh-CN" sz="2400" dirty="0" err="1"/>
              <a:t>u，v</a:t>
            </a:r>
            <a:r>
              <a:rPr lang="en-US" altLang="zh-CN" sz="2400" dirty="0"/>
              <a:t>))</a:t>
            </a:r>
            <a:r>
              <a:rPr lang="zh-CN" altLang="en-US" sz="2400" dirty="0"/>
              <a:t>表示所得新图。</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zh-CN" altLang="en-US"/>
              <a:t>图的运算</a:t>
            </a:r>
          </a:p>
        </p:txBody>
      </p:sp>
      <p:sp>
        <p:nvSpPr>
          <p:cNvPr id="423939" name="Rectangle 3"/>
          <p:cNvSpPr>
            <a:spLocks noGrp="1" noChangeArrowheads="1"/>
          </p:cNvSpPr>
          <p:nvPr>
            <p:ph sz="quarter" idx="1"/>
          </p:nvPr>
        </p:nvSpPr>
        <p:spPr/>
        <p:txBody>
          <a:bodyPr/>
          <a:lstStyle/>
          <a:p>
            <a:pPr eaLnBrk="1" hangingPunct="1"/>
            <a:r>
              <a:rPr lang="zh-CN" altLang="en-US" sz="2400" dirty="0"/>
              <a:t>设</a:t>
            </a:r>
            <a:r>
              <a:rPr lang="en-US" altLang="zh-CN" sz="2400" dirty="0"/>
              <a:t>(</a:t>
            </a:r>
            <a:r>
              <a:rPr lang="zh-CN" altLang="en-US" sz="2400" dirty="0"/>
              <a:t>1</a:t>
            </a:r>
            <a:r>
              <a:rPr lang="en-US" altLang="zh-CN" sz="2400" dirty="0"/>
              <a:t>)</a:t>
            </a:r>
            <a:r>
              <a:rPr lang="zh-CN" altLang="en-US" sz="2400" dirty="0"/>
              <a:t>中图为</a:t>
            </a:r>
            <a:r>
              <a:rPr lang="en-US" altLang="zh-CN" sz="2400" dirty="0"/>
              <a:t>G，</a:t>
            </a:r>
            <a:r>
              <a:rPr lang="zh-CN" altLang="en-US" sz="2400" dirty="0"/>
              <a:t>则</a:t>
            </a:r>
            <a:r>
              <a:rPr lang="en-US" altLang="zh-CN" sz="2400" dirty="0"/>
              <a:t>(</a:t>
            </a:r>
            <a:r>
              <a:rPr lang="zh-CN" altLang="en-US" sz="2400" dirty="0"/>
              <a:t>2</a:t>
            </a:r>
            <a:r>
              <a:rPr lang="en-US" altLang="zh-CN" sz="2400" dirty="0"/>
              <a:t>)</a:t>
            </a:r>
            <a:r>
              <a:rPr lang="zh-CN" altLang="en-US" sz="2400" dirty="0"/>
              <a:t>为</a:t>
            </a:r>
            <a:r>
              <a:rPr lang="en-US" altLang="zh-CN" sz="2400" dirty="0"/>
              <a:t>G-e</a:t>
            </a:r>
            <a:r>
              <a:rPr lang="en-US" altLang="zh-CN" sz="2400" baseline="-30000" dirty="0"/>
              <a:t>5</a:t>
            </a:r>
            <a:r>
              <a:rPr lang="en-US" altLang="zh-CN" sz="2400" dirty="0"/>
              <a:t>，(3)</a:t>
            </a:r>
            <a:r>
              <a:rPr lang="zh-CN" altLang="en-US" sz="2400" dirty="0"/>
              <a:t>为</a:t>
            </a:r>
            <a:r>
              <a:rPr lang="en-US" altLang="zh-CN" sz="2400" dirty="0"/>
              <a:t>G-{e</a:t>
            </a:r>
            <a:r>
              <a:rPr lang="en-US" altLang="zh-CN" sz="2400" baseline="-30000" dirty="0"/>
              <a:t>1</a:t>
            </a:r>
            <a:r>
              <a:rPr lang="en-US" altLang="zh-CN" sz="2400" dirty="0"/>
              <a:t>，e</a:t>
            </a:r>
            <a:r>
              <a:rPr lang="en-US" altLang="zh-CN" sz="2400" baseline="-30000" dirty="0"/>
              <a:t>4</a:t>
            </a:r>
            <a:r>
              <a:rPr lang="en-US" altLang="zh-CN" sz="2400" dirty="0"/>
              <a:t>}，(4)</a:t>
            </a:r>
            <a:r>
              <a:rPr lang="zh-CN" altLang="en-US" sz="2400" dirty="0"/>
              <a:t>为</a:t>
            </a:r>
            <a:r>
              <a:rPr lang="en-US" altLang="zh-CN" sz="2400" dirty="0"/>
              <a:t>G-v</a:t>
            </a:r>
            <a:r>
              <a:rPr lang="en-US" altLang="zh-CN" sz="2400" baseline="-30000" dirty="0"/>
              <a:t>5</a:t>
            </a:r>
            <a:r>
              <a:rPr lang="en-US" altLang="zh-CN" sz="2400" dirty="0"/>
              <a:t> ，(5)</a:t>
            </a:r>
            <a:r>
              <a:rPr lang="zh-CN" altLang="en-US" sz="2400" dirty="0"/>
              <a:t>为</a:t>
            </a:r>
            <a:r>
              <a:rPr lang="en-US" altLang="zh-CN" sz="2400" dirty="0"/>
              <a:t>G-{v</a:t>
            </a:r>
            <a:r>
              <a:rPr lang="en-US" altLang="zh-CN" sz="2400" baseline="-30000" dirty="0"/>
              <a:t>4</a:t>
            </a:r>
            <a:r>
              <a:rPr lang="en-US" altLang="zh-CN" sz="2400" dirty="0"/>
              <a:t>,v</a:t>
            </a:r>
            <a:r>
              <a:rPr lang="en-US" altLang="zh-CN" sz="2400" baseline="-30000" dirty="0"/>
              <a:t>5</a:t>
            </a:r>
            <a:r>
              <a:rPr lang="en-US" altLang="zh-CN" sz="2400" dirty="0"/>
              <a:t>}，</a:t>
            </a:r>
            <a:r>
              <a:rPr lang="zh-CN" altLang="en-US" sz="2400" dirty="0"/>
              <a:t>而</a:t>
            </a:r>
            <a:r>
              <a:rPr lang="en-US" altLang="zh-CN" sz="2400" dirty="0"/>
              <a:t>(</a:t>
            </a:r>
            <a:r>
              <a:rPr lang="zh-CN" altLang="en-US" sz="2400" dirty="0"/>
              <a:t>6</a:t>
            </a:r>
            <a:r>
              <a:rPr lang="en-US" altLang="zh-CN" sz="2400" dirty="0"/>
              <a:t>)</a:t>
            </a:r>
            <a:r>
              <a:rPr lang="zh-CN" altLang="en-US" sz="2400" dirty="0"/>
              <a:t>为</a:t>
            </a:r>
            <a:r>
              <a:rPr lang="en-US" altLang="zh-CN" sz="2400" dirty="0"/>
              <a:t>G\e</a:t>
            </a:r>
            <a:r>
              <a:rPr lang="en-US" altLang="zh-CN" sz="2400" baseline="-30000" dirty="0"/>
              <a:t>5</a:t>
            </a:r>
            <a:r>
              <a:rPr lang="en-US" altLang="zh-CN" sz="2400" dirty="0"/>
              <a:t>.</a:t>
            </a:r>
            <a:endParaRPr lang="zh-CN" altLang="en-US" sz="2400" dirty="0"/>
          </a:p>
        </p:txBody>
      </p:sp>
      <p:pic>
        <p:nvPicPr>
          <p:cNvPr id="423941" name="Picture 5" descr="14_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5760" y="2432056"/>
            <a:ext cx="5273824" cy="4043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23941"/>
                                        </p:tgtEl>
                                        <p:attrNameLst>
                                          <p:attrName>style.visibility</p:attrName>
                                        </p:attrNameLst>
                                      </p:cBhvr>
                                      <p:to>
                                        <p:strVal val="visible"/>
                                      </p:to>
                                    </p:set>
                                    <p:anim calcmode="lin" valueType="num">
                                      <p:cBhvr additive="base">
                                        <p:cTn id="7" dur="500" fill="hold"/>
                                        <p:tgtEl>
                                          <p:spTgt spid="423941"/>
                                        </p:tgtEl>
                                        <p:attrNameLst>
                                          <p:attrName>ppt_x</p:attrName>
                                        </p:attrNameLst>
                                      </p:cBhvr>
                                      <p:tavLst>
                                        <p:tav tm="0">
                                          <p:val>
                                            <p:strVal val="0-#ppt_w/2"/>
                                          </p:val>
                                        </p:tav>
                                        <p:tav tm="100000">
                                          <p:val>
                                            <p:strVal val="#ppt_x"/>
                                          </p:val>
                                        </p:tav>
                                      </p:tavLst>
                                    </p:anim>
                                    <p:anim calcmode="lin" valueType="num">
                                      <p:cBhvr additive="base">
                                        <p:cTn id="8" dur="500" fill="hold"/>
                                        <p:tgtEl>
                                          <p:spTgt spid="42394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23939">
                                            <p:txEl>
                                              <p:pRg st="0" end="0"/>
                                            </p:txEl>
                                          </p:spTgt>
                                        </p:tgtEl>
                                        <p:attrNameLst>
                                          <p:attrName>style.visibility</p:attrName>
                                        </p:attrNameLst>
                                      </p:cBhvr>
                                      <p:to>
                                        <p:strVal val="visible"/>
                                      </p:to>
                                    </p:set>
                                    <p:anim calcmode="lin" valueType="num">
                                      <p:cBhvr additive="base">
                                        <p:cTn id="13" dur="500" fill="hold"/>
                                        <p:tgtEl>
                                          <p:spTgt spid="423939">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2393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939" grpId="0" build="p" bldLvl="5"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zh-CN" dirty="0"/>
              <a:t>10.1 </a:t>
            </a:r>
            <a:r>
              <a:rPr lang="zh-CN" altLang="en-US" dirty="0"/>
              <a:t>图</a:t>
            </a:r>
            <a:r>
              <a:rPr lang="en-US" altLang="zh-CN" dirty="0"/>
              <a:t>(Graph)</a:t>
            </a:r>
            <a:endParaRPr lang="zh-CN" altLang="en-US" dirty="0"/>
          </a:p>
        </p:txBody>
      </p:sp>
      <p:sp>
        <p:nvSpPr>
          <p:cNvPr id="10243" name="Rectangle 3"/>
          <p:cNvSpPr>
            <a:spLocks noGrp="1" noChangeArrowheads="1"/>
          </p:cNvSpPr>
          <p:nvPr>
            <p:ph sz="quarter" idx="1"/>
          </p:nvPr>
        </p:nvSpPr>
        <p:spPr/>
        <p:txBody>
          <a:bodyPr/>
          <a:lstStyle/>
          <a:p>
            <a:pPr algn="just" eaLnBrk="1" hangingPunct="1"/>
            <a:r>
              <a:rPr lang="zh-CN" altLang="en-US" sz="2800" dirty="0"/>
              <a:t>无序积、有序积的定义</a:t>
            </a:r>
          </a:p>
          <a:p>
            <a:pPr algn="just"/>
            <a:r>
              <a:rPr lang="zh-CN" altLang="en-US" sz="2800" dirty="0"/>
              <a:t>设</a:t>
            </a:r>
            <a:r>
              <a:rPr lang="en-US" altLang="zh-CN" sz="2800" dirty="0"/>
              <a:t>A、B</a:t>
            </a:r>
            <a:r>
              <a:rPr lang="zh-CN" altLang="en-US" sz="2800" dirty="0"/>
              <a:t>为任意两个集合，称</a:t>
            </a:r>
            <a:r>
              <a:rPr lang="en-US" altLang="zh-CN" sz="2800" dirty="0"/>
              <a:t>:</a:t>
            </a:r>
            <a:endParaRPr lang="zh-CN" altLang="en-US" sz="2800" dirty="0"/>
          </a:p>
          <a:p>
            <a:pPr lvl="1" algn="just"/>
            <a:r>
              <a:rPr lang="zh-CN" altLang="en-US" sz="2500" dirty="0"/>
              <a:t>{{</a:t>
            </a:r>
            <a:r>
              <a:rPr lang="en-US" altLang="zh-CN" sz="2500" dirty="0" err="1"/>
              <a:t>a,b</a:t>
            </a:r>
            <a:r>
              <a:rPr lang="en-US" altLang="zh-CN" sz="2500" dirty="0"/>
              <a:t>} | </a:t>
            </a:r>
            <a:r>
              <a:rPr lang="en-US" altLang="zh-CN" sz="2500" dirty="0" err="1"/>
              <a:t>a</a:t>
            </a:r>
            <a:r>
              <a:rPr lang="en-US" altLang="zh-CN" sz="2500" dirty="0" err="1">
                <a:sym typeface="Symbol" panose="05050102010706020507" pitchFamily="18" charset="2"/>
              </a:rPr>
              <a:t></a:t>
            </a:r>
            <a:r>
              <a:rPr lang="en-US" altLang="zh-CN" sz="2500" dirty="0" err="1"/>
              <a:t>A</a:t>
            </a:r>
            <a:r>
              <a:rPr lang="en-US" altLang="zh-CN" sz="2500" dirty="0" err="1">
                <a:sym typeface="Symbol" panose="05050102010706020507" pitchFamily="18" charset="2"/>
              </a:rPr>
              <a:t></a:t>
            </a:r>
            <a:r>
              <a:rPr lang="en-US" altLang="zh-CN" sz="2500" dirty="0" err="1"/>
              <a:t>b</a:t>
            </a:r>
            <a:r>
              <a:rPr lang="en-US" altLang="zh-CN" sz="2500" dirty="0" err="1">
                <a:sym typeface="Symbol" panose="05050102010706020507" pitchFamily="18" charset="2"/>
              </a:rPr>
              <a:t></a:t>
            </a:r>
            <a:r>
              <a:rPr lang="en-US" altLang="zh-CN" sz="2500" dirty="0" err="1"/>
              <a:t>B</a:t>
            </a:r>
            <a:r>
              <a:rPr lang="en-US" altLang="zh-CN" sz="2500" dirty="0"/>
              <a:t>}</a:t>
            </a:r>
            <a:r>
              <a:rPr lang="zh-CN" altLang="en-US" sz="2500" dirty="0"/>
              <a:t>为</a:t>
            </a:r>
            <a:r>
              <a:rPr lang="en-US" altLang="zh-CN" sz="2500" dirty="0"/>
              <a:t>A</a:t>
            </a:r>
            <a:r>
              <a:rPr lang="zh-CN" altLang="en-US" sz="2500" dirty="0"/>
              <a:t>与</a:t>
            </a:r>
            <a:r>
              <a:rPr lang="en-US" altLang="zh-CN" sz="2500" dirty="0"/>
              <a:t>B</a:t>
            </a:r>
            <a:r>
              <a:rPr lang="zh-CN" altLang="en-US" sz="2500" dirty="0"/>
              <a:t>的无序积，记作</a:t>
            </a:r>
            <a:r>
              <a:rPr lang="en-US" altLang="zh-CN" sz="2500" dirty="0"/>
              <a:t>A&amp;B</a:t>
            </a:r>
          </a:p>
          <a:p>
            <a:pPr lvl="1" algn="just"/>
            <a:r>
              <a:rPr lang="zh-CN" altLang="en-US" sz="2500" dirty="0"/>
              <a:t>{&lt;</a:t>
            </a:r>
            <a:r>
              <a:rPr lang="en-US" altLang="zh-CN" sz="2500" dirty="0" err="1"/>
              <a:t>a,b</a:t>
            </a:r>
            <a:r>
              <a:rPr lang="en-US" altLang="zh-CN" sz="2500" dirty="0"/>
              <a:t>&gt; | </a:t>
            </a:r>
            <a:r>
              <a:rPr lang="en-US" altLang="zh-CN" sz="2500" dirty="0" err="1"/>
              <a:t>a</a:t>
            </a:r>
            <a:r>
              <a:rPr lang="en-US" altLang="zh-CN" sz="2500" dirty="0" err="1">
                <a:sym typeface="Symbol" panose="05050102010706020507" pitchFamily="18" charset="2"/>
              </a:rPr>
              <a:t></a:t>
            </a:r>
            <a:r>
              <a:rPr lang="en-US" altLang="zh-CN" sz="2500" dirty="0" err="1"/>
              <a:t>A</a:t>
            </a:r>
            <a:r>
              <a:rPr lang="en-US" altLang="zh-CN" sz="2500" dirty="0" err="1">
                <a:sym typeface="Symbol" panose="05050102010706020507" pitchFamily="18" charset="2"/>
              </a:rPr>
              <a:t></a:t>
            </a:r>
            <a:r>
              <a:rPr lang="en-US" altLang="zh-CN" sz="2500" dirty="0" err="1"/>
              <a:t>b</a:t>
            </a:r>
            <a:r>
              <a:rPr lang="en-US" altLang="zh-CN" sz="2500" dirty="0" err="1">
                <a:sym typeface="Symbol" panose="05050102010706020507" pitchFamily="18" charset="2"/>
              </a:rPr>
              <a:t></a:t>
            </a:r>
            <a:r>
              <a:rPr lang="en-US" altLang="zh-CN" sz="2500" dirty="0" err="1"/>
              <a:t>B</a:t>
            </a:r>
            <a:r>
              <a:rPr lang="en-US" altLang="zh-CN" sz="2500" dirty="0"/>
              <a:t>}</a:t>
            </a:r>
            <a:r>
              <a:rPr lang="zh-CN" altLang="en-US" sz="2500" dirty="0"/>
              <a:t>为</a:t>
            </a:r>
            <a:r>
              <a:rPr lang="en-US" altLang="zh-CN" sz="2500" dirty="0"/>
              <a:t>A</a:t>
            </a:r>
            <a:r>
              <a:rPr lang="zh-CN" altLang="en-US" sz="2500" dirty="0"/>
              <a:t>与</a:t>
            </a:r>
            <a:r>
              <a:rPr lang="en-US" altLang="zh-CN" sz="2500" dirty="0"/>
              <a:t>B</a:t>
            </a:r>
            <a:r>
              <a:rPr lang="zh-CN" altLang="en-US" sz="2500" dirty="0"/>
              <a:t>的有序积，记作</a:t>
            </a:r>
            <a:r>
              <a:rPr lang="en-US" altLang="zh-CN" sz="2500" dirty="0"/>
              <a:t>A×B</a:t>
            </a:r>
          </a:p>
          <a:p>
            <a:pPr algn="just"/>
            <a:r>
              <a:rPr lang="zh-CN" altLang="en-US" sz="2800" dirty="0"/>
              <a:t>{</a:t>
            </a:r>
            <a:r>
              <a:rPr lang="en-US" altLang="zh-CN" sz="2800" dirty="0" err="1"/>
              <a:t>a,b</a:t>
            </a:r>
            <a:r>
              <a:rPr lang="en-US" altLang="zh-CN" sz="2800" dirty="0"/>
              <a:t>}</a:t>
            </a:r>
            <a:r>
              <a:rPr lang="zh-CN" altLang="en-US" sz="2800" dirty="0"/>
              <a:t>通常写作</a:t>
            </a:r>
            <a:r>
              <a:rPr lang="en-US" altLang="zh-CN" sz="2800" dirty="0"/>
              <a:t>(</a:t>
            </a:r>
            <a:r>
              <a:rPr lang="en-US" altLang="zh-CN" sz="2800" dirty="0" err="1"/>
              <a:t>a,b</a:t>
            </a:r>
            <a:r>
              <a:rPr lang="en-US" altLang="zh-CN" sz="2800" dirty="0"/>
              <a:t>) </a:t>
            </a:r>
          </a:p>
          <a:p>
            <a:pPr algn="just"/>
            <a:r>
              <a:rPr lang="en-US" altLang="zh-CN" sz="2800" dirty="0"/>
              <a:t>(</a:t>
            </a:r>
            <a:r>
              <a:rPr lang="en-US" altLang="zh-CN" sz="2800" dirty="0" err="1"/>
              <a:t>a,b</a:t>
            </a:r>
            <a:r>
              <a:rPr lang="en-US" altLang="zh-CN" sz="2800" dirty="0"/>
              <a:t>) = (</a:t>
            </a:r>
            <a:r>
              <a:rPr lang="en-US" altLang="zh-CN" sz="2800" dirty="0" err="1"/>
              <a:t>b,a</a:t>
            </a:r>
            <a:r>
              <a:rPr lang="en-US" altLang="zh-CN" sz="2800" dirty="0"/>
              <a:t>)</a:t>
            </a:r>
            <a:endParaRPr lang="zh-CN" altLang="en-US" sz="28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5" name="Rectangle 3"/>
          <p:cNvSpPr>
            <a:spLocks noGrp="1" noChangeArrowheads="1"/>
          </p:cNvSpPr>
          <p:nvPr>
            <p:ph type="title"/>
          </p:nvPr>
        </p:nvSpPr>
        <p:spPr/>
        <p:txBody>
          <a:bodyPr/>
          <a:lstStyle/>
          <a:p>
            <a:pPr eaLnBrk="1" hangingPunct="1"/>
            <a:r>
              <a:rPr lang="zh-CN" altLang="en-US">
                <a:latin typeface="宋体" panose="02010600030101010101" pitchFamily="2" charset="-122"/>
              </a:rPr>
              <a:t>图的同构</a:t>
            </a:r>
          </a:p>
        </p:txBody>
      </p:sp>
      <p:pic>
        <p:nvPicPr>
          <p:cNvPr id="409602" name="Picture 2" descr="427"/>
          <p:cNvPicPr>
            <a:picLocks noGrp="1" noChangeAspect="1" noChangeArrowheads="1"/>
          </p:cNvPicPr>
          <p:nvPr>
            <p:ph sz="quarter" idx="1"/>
          </p:nvPr>
        </p:nvPicPr>
        <p:blipFill>
          <a:blip r:embed="rId2">
            <a:lum contrast="12000"/>
            <a:extLst>
              <a:ext uri="{28A0092B-C50C-407E-A947-70E740481C1C}">
                <a14:useLocalDpi xmlns:a14="http://schemas.microsoft.com/office/drawing/2010/main" val="0"/>
              </a:ext>
            </a:extLst>
          </a:blip>
          <a:stretch>
            <a:fillRect/>
          </a:stretch>
        </p:blipFill>
        <p:spPr>
          <a:xfrm>
            <a:off x="695400" y="3212976"/>
            <a:ext cx="10185242" cy="3044502"/>
          </a:xfrm>
          <a:noFill/>
        </p:spPr>
      </p:pic>
      <p:sp>
        <p:nvSpPr>
          <p:cNvPr id="409605" name="Rectangle 5"/>
          <p:cNvSpPr>
            <a:spLocks noGrp="1" noChangeArrowheads="1"/>
          </p:cNvSpPr>
          <p:nvPr>
            <p:ph type="body" sz="half" idx="4294967295"/>
          </p:nvPr>
        </p:nvSpPr>
        <p:spPr>
          <a:xfrm>
            <a:off x="983432" y="1582737"/>
            <a:ext cx="6864350" cy="4530725"/>
          </a:xfrm>
        </p:spPr>
        <p:txBody>
          <a:bodyPr/>
          <a:lstStyle/>
          <a:p>
            <a:pPr eaLnBrk="1" hangingPunct="1"/>
            <a:r>
              <a:rPr lang="zh-CN" altLang="en-US" sz="2800" b="1" dirty="0"/>
              <a:t>例如下图</a:t>
            </a:r>
            <a:r>
              <a:rPr lang="en-US" altLang="zh-CN" sz="2800" b="1" dirty="0"/>
              <a:t>(a)、(b)、(c)、(d)</a:t>
            </a:r>
            <a:r>
              <a:rPr lang="zh-CN" altLang="en-US" sz="2800" b="1" dirty="0"/>
              <a:t>所示，</a:t>
            </a:r>
          </a:p>
          <a:p>
            <a:pPr eaLnBrk="1" hangingPunct="1"/>
            <a:r>
              <a:rPr lang="zh-CN" altLang="en-US" sz="2800" b="1" dirty="0"/>
              <a:t>图</a:t>
            </a:r>
            <a:r>
              <a:rPr lang="en-US" altLang="zh-CN" sz="2800" b="1" dirty="0"/>
              <a:t>(a)、</a:t>
            </a:r>
            <a:r>
              <a:rPr lang="zh-CN" altLang="en-US" sz="2800" b="1" dirty="0"/>
              <a:t>图</a:t>
            </a:r>
            <a:r>
              <a:rPr lang="en-US" altLang="zh-CN" sz="2800" b="1" dirty="0"/>
              <a:t>(b)、</a:t>
            </a:r>
            <a:r>
              <a:rPr lang="zh-CN" altLang="en-US" sz="2800" b="1" dirty="0"/>
              <a:t>图</a:t>
            </a:r>
            <a:r>
              <a:rPr lang="en-US" altLang="zh-CN" sz="2800" b="1" dirty="0"/>
              <a:t>(c)</a:t>
            </a:r>
            <a:r>
              <a:rPr lang="zh-CN" altLang="en-US" sz="2800" b="1" dirty="0"/>
              <a:t>和图</a:t>
            </a:r>
            <a:r>
              <a:rPr lang="en-US" altLang="zh-CN" sz="2800" b="1" dirty="0"/>
              <a:t>(d)</a:t>
            </a:r>
            <a:r>
              <a:rPr lang="zh-CN" altLang="en-US" sz="2800" b="1" dirty="0"/>
              <a:t>所表示的图形实际上都是一样的。</a:t>
            </a:r>
          </a:p>
        </p:txBody>
      </p:sp>
    </p:spTree>
    <p:extLst>
      <p:ext uri="{BB962C8B-B14F-4D97-AF65-F5344CB8AC3E}">
        <p14:creationId xmlns:p14="http://schemas.microsoft.com/office/powerpoint/2010/main" val="12504228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9605">
                                            <p:txEl>
                                              <p:pRg st="0" end="0"/>
                                            </p:txEl>
                                          </p:spTgt>
                                        </p:tgtEl>
                                        <p:attrNameLst>
                                          <p:attrName>style.visibility</p:attrName>
                                        </p:attrNameLst>
                                      </p:cBhvr>
                                      <p:to>
                                        <p:strVal val="visible"/>
                                      </p:to>
                                    </p:set>
                                    <p:anim calcmode="lin" valueType="num">
                                      <p:cBhvr additive="base">
                                        <p:cTn id="7" dur="500" fill="hold"/>
                                        <p:tgtEl>
                                          <p:spTgt spid="40960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0960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09605">
                                            <p:txEl>
                                              <p:pRg st="1" end="1"/>
                                            </p:txEl>
                                          </p:spTgt>
                                        </p:tgtEl>
                                        <p:attrNameLst>
                                          <p:attrName>style.visibility</p:attrName>
                                        </p:attrNameLst>
                                      </p:cBhvr>
                                      <p:to>
                                        <p:strVal val="visible"/>
                                      </p:to>
                                    </p:set>
                                    <p:anim calcmode="lin" valueType="num">
                                      <p:cBhvr additive="base">
                                        <p:cTn id="13" dur="500" fill="hold"/>
                                        <p:tgtEl>
                                          <p:spTgt spid="40960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09605">
                                            <p:txEl>
                                              <p:pRg st="1" end="1"/>
                                            </p:txEl>
                                          </p:spTgt>
                                        </p:tgtEl>
                                        <p:attrNameLst>
                                          <p:attrName>ppt_y</p:attrName>
                                        </p:attrNameLst>
                                      </p:cBhvr>
                                      <p:tavLst>
                                        <p:tav tm="0">
                                          <p:val>
                                            <p:strVal val="#ppt_y"/>
                                          </p:val>
                                        </p:tav>
                                        <p:tav tm="100000">
                                          <p:val>
                                            <p:strVal val="#ppt_y"/>
                                          </p:val>
                                        </p:tav>
                                      </p:tavLst>
                                    </p:anim>
                                  </p:childTnLst>
                                </p:cTn>
                              </p:par>
                            </p:childTnLst>
                          </p:cTn>
                        </p:par>
                        <p:par>
                          <p:cTn id="15" fill="hold" nodeType="afterGroup">
                            <p:stCondLst>
                              <p:cond delay="500"/>
                            </p:stCondLst>
                            <p:childTnLst>
                              <p:par>
                                <p:cTn id="16" presetID="15" presetClass="entr" presetSubtype="0" fill="hold" nodeType="afterEffect">
                                  <p:stCondLst>
                                    <p:cond delay="0"/>
                                  </p:stCondLst>
                                  <p:childTnLst>
                                    <p:set>
                                      <p:cBhvr>
                                        <p:cTn id="17" dur="1" fill="hold">
                                          <p:stCondLst>
                                            <p:cond delay="0"/>
                                          </p:stCondLst>
                                        </p:cTn>
                                        <p:tgtEl>
                                          <p:spTgt spid="409602"/>
                                        </p:tgtEl>
                                        <p:attrNameLst>
                                          <p:attrName>style.visibility</p:attrName>
                                        </p:attrNameLst>
                                      </p:cBhvr>
                                      <p:to>
                                        <p:strVal val="visible"/>
                                      </p:to>
                                    </p:set>
                                    <p:anim calcmode="lin" valueType="num">
                                      <p:cBhvr>
                                        <p:cTn id="18" dur="1000" fill="hold"/>
                                        <p:tgtEl>
                                          <p:spTgt spid="409602"/>
                                        </p:tgtEl>
                                        <p:attrNameLst>
                                          <p:attrName>ppt_w</p:attrName>
                                        </p:attrNameLst>
                                      </p:cBhvr>
                                      <p:tavLst>
                                        <p:tav tm="0">
                                          <p:val>
                                            <p:fltVal val="0"/>
                                          </p:val>
                                        </p:tav>
                                        <p:tav tm="100000">
                                          <p:val>
                                            <p:strVal val="#ppt_w"/>
                                          </p:val>
                                        </p:tav>
                                      </p:tavLst>
                                    </p:anim>
                                    <p:anim calcmode="lin" valueType="num">
                                      <p:cBhvr>
                                        <p:cTn id="19" dur="1000" fill="hold"/>
                                        <p:tgtEl>
                                          <p:spTgt spid="409602"/>
                                        </p:tgtEl>
                                        <p:attrNameLst>
                                          <p:attrName>ppt_h</p:attrName>
                                        </p:attrNameLst>
                                      </p:cBhvr>
                                      <p:tavLst>
                                        <p:tav tm="0">
                                          <p:val>
                                            <p:fltVal val="0"/>
                                          </p:val>
                                        </p:tav>
                                        <p:tav tm="100000">
                                          <p:val>
                                            <p:strVal val="#ppt_h"/>
                                          </p:val>
                                        </p:tav>
                                      </p:tavLst>
                                    </p:anim>
                                    <p:anim calcmode="lin" valueType="num">
                                      <p:cBhvr>
                                        <p:cTn id="20" dur="1000" fill="hold"/>
                                        <p:tgtEl>
                                          <p:spTgt spid="409602"/>
                                        </p:tgtEl>
                                        <p:attrNameLst>
                                          <p:attrName>ppt_x</p:attrName>
                                        </p:attrNameLst>
                                      </p:cBhvr>
                                      <p:tavLst>
                                        <p:tav tm="0" fmla="#ppt_x+(cos(-2*pi*(1-$))*-#ppt_x-sin(-2*pi*(1-$))*(1-#ppt_y))*(1-$)">
                                          <p:val>
                                            <p:fltVal val="0"/>
                                          </p:val>
                                        </p:tav>
                                        <p:tav tm="100000">
                                          <p:val>
                                            <p:fltVal val="1"/>
                                          </p:val>
                                        </p:tav>
                                      </p:tavLst>
                                    </p:anim>
                                    <p:anim calcmode="lin" valueType="num">
                                      <p:cBhvr>
                                        <p:cTn id="21" dur="1000" fill="hold"/>
                                        <p:tgtEl>
                                          <p:spTgt spid="409602"/>
                                        </p:tgtEl>
                                        <p:attrNameLst>
                                          <p:attrName>ppt_y</p:attrName>
                                        </p:attrNameLst>
                                      </p:cBhvr>
                                      <p:tavLst>
                                        <p:tav tm="0" fmla="#ppt_y+(sin(-2*pi*(1-$))*-#ppt_x+cos(-2*pi*(1-$))*(1-#ppt_y))*(1-$)">
                                          <p:val>
                                            <p:fltVal val="0"/>
                                          </p:val>
                                        </p:tav>
                                        <p:tav tm="100000">
                                          <p:val>
                                            <p:fltVal val="1"/>
                                          </p:val>
                                        </p:tav>
                                      </p:tavLst>
                                    </p:anim>
                                  </p:childTnLst>
                                  <p:subTnLst>
                                    <p:set>
                                      <p:cBhvr override="childStyle">
                                        <p:cTn dur="1" fill="hold" display="0" masterRel="nextClick" afterEffect="1"/>
                                        <p:tgtEl>
                                          <p:spTgt spid="40960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5" grpId="0" build="p" bldLvl="5"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zh-CN" altLang="en-US"/>
              <a:t>两图同构的定义 </a:t>
            </a:r>
          </a:p>
        </p:txBody>
      </p:sp>
      <p:sp>
        <p:nvSpPr>
          <p:cNvPr id="50179" name="Rectangle 3"/>
          <p:cNvSpPr>
            <a:spLocks noGrp="1" noChangeArrowheads="1"/>
          </p:cNvSpPr>
          <p:nvPr>
            <p:ph sz="quarter" idx="1"/>
          </p:nvPr>
        </p:nvSpPr>
        <p:spPr/>
        <p:txBody>
          <a:bodyPr/>
          <a:lstStyle/>
          <a:p>
            <a:pPr>
              <a:lnSpc>
                <a:spcPct val="120000"/>
              </a:lnSpc>
              <a:spcBef>
                <a:spcPts val="550"/>
              </a:spcBef>
            </a:pPr>
            <a:r>
              <a:rPr lang="zh-CN" altLang="en-US" sz="2800" dirty="0">
                <a:solidFill>
                  <a:srgbClr val="000000"/>
                </a:solidFill>
                <a:ea typeface=""/>
                <a:cs typeface=""/>
              </a:rPr>
              <a:t>定义</a:t>
            </a:r>
            <a:r>
              <a:rPr lang="en-US" altLang="zh-CN" sz="2800" dirty="0">
                <a:solidFill>
                  <a:srgbClr val="000000"/>
                </a:solidFill>
                <a:ea typeface=""/>
                <a:cs typeface=""/>
              </a:rPr>
              <a:t>10.5  </a:t>
            </a:r>
            <a:r>
              <a:rPr lang="zh-CN" altLang="en-US" sz="2800" dirty="0"/>
              <a:t>设</a:t>
            </a:r>
            <a:r>
              <a:rPr lang="en-US" altLang="zh-CN" sz="2800" dirty="0"/>
              <a:t>G</a:t>
            </a:r>
            <a:r>
              <a:rPr lang="en-US" altLang="zh-CN" sz="2800" baseline="-30000" dirty="0"/>
              <a:t>1</a:t>
            </a:r>
            <a:r>
              <a:rPr lang="en-US" altLang="zh-CN" sz="2800" dirty="0"/>
              <a:t>=&lt;V</a:t>
            </a:r>
            <a:r>
              <a:rPr lang="en-US" altLang="zh-CN" sz="2800" baseline="-30000" dirty="0"/>
              <a:t>1</a:t>
            </a:r>
            <a:r>
              <a:rPr lang="en-US" altLang="zh-CN" sz="2800" dirty="0"/>
              <a:t>，E</a:t>
            </a:r>
            <a:r>
              <a:rPr lang="en-US" altLang="zh-CN" sz="2800" baseline="-30000" dirty="0"/>
              <a:t>1</a:t>
            </a:r>
            <a:r>
              <a:rPr lang="en-US" altLang="zh-CN" sz="2800" dirty="0"/>
              <a:t>&gt;，G</a:t>
            </a:r>
            <a:r>
              <a:rPr lang="en-US" altLang="zh-CN" sz="2800" baseline="-30000" dirty="0"/>
              <a:t>2</a:t>
            </a:r>
            <a:r>
              <a:rPr lang="en-US" altLang="zh-CN" sz="2800" dirty="0"/>
              <a:t>=&lt;V</a:t>
            </a:r>
            <a:r>
              <a:rPr lang="en-US" altLang="zh-CN" sz="2800" baseline="-30000" dirty="0"/>
              <a:t>2</a:t>
            </a:r>
            <a:r>
              <a:rPr lang="en-US" altLang="zh-CN" sz="2800" dirty="0"/>
              <a:t>，E</a:t>
            </a:r>
            <a:r>
              <a:rPr lang="en-US" altLang="zh-CN" sz="2800" baseline="-30000" dirty="0"/>
              <a:t>2</a:t>
            </a:r>
            <a:r>
              <a:rPr lang="en-US" altLang="zh-CN" sz="2800" dirty="0"/>
              <a:t>&gt;</a:t>
            </a:r>
            <a:r>
              <a:rPr lang="zh-CN" altLang="en-US" sz="2800" dirty="0"/>
              <a:t>为两个无向图</a:t>
            </a:r>
            <a:r>
              <a:rPr lang="en-US" altLang="zh-CN" sz="2800" dirty="0"/>
              <a:t>(</a:t>
            </a:r>
            <a:r>
              <a:rPr lang="zh-CN" altLang="en-US" sz="2800" dirty="0"/>
              <a:t>两个有向图</a:t>
            </a:r>
            <a:r>
              <a:rPr lang="en-US" altLang="zh-CN" sz="2800" dirty="0"/>
              <a:t>)</a:t>
            </a:r>
            <a:r>
              <a:rPr lang="zh-CN" altLang="en-US" sz="2800" dirty="0"/>
              <a:t>，若</a:t>
            </a:r>
            <a:r>
              <a:rPr lang="zh-CN" altLang="en-US" sz="2800" dirty="0">
                <a:solidFill>
                  <a:srgbClr val="FF0000"/>
                </a:solidFill>
              </a:rPr>
              <a:t>存在双射函数</a:t>
            </a:r>
            <a:r>
              <a:rPr lang="en-US" altLang="zh-CN" sz="2800" dirty="0"/>
              <a:t>f:V</a:t>
            </a:r>
            <a:r>
              <a:rPr lang="en-US" altLang="zh-CN" sz="2800" baseline="-30000" dirty="0"/>
              <a:t>1</a:t>
            </a:r>
            <a:r>
              <a:rPr lang="en-US" altLang="zh-CN" sz="2800" dirty="0"/>
              <a:t>→V</a:t>
            </a:r>
            <a:r>
              <a:rPr lang="en-US" altLang="zh-CN" sz="2800" baseline="-30000" dirty="0"/>
              <a:t>2</a:t>
            </a:r>
            <a:r>
              <a:rPr lang="en-US" altLang="zh-CN" sz="2800" dirty="0"/>
              <a:t>，</a:t>
            </a:r>
            <a:r>
              <a:rPr lang="zh-CN" altLang="en-US" sz="2800" dirty="0"/>
              <a:t>对于 </a:t>
            </a:r>
            <a:r>
              <a:rPr lang="en-US" altLang="zh-CN" sz="2800" dirty="0" err="1"/>
              <a:t>v</a:t>
            </a:r>
            <a:r>
              <a:rPr lang="en-US" altLang="zh-CN" sz="2800" baseline="-30000" dirty="0" err="1"/>
              <a:t>i</a:t>
            </a:r>
            <a:r>
              <a:rPr lang="en-US" altLang="zh-CN" sz="2800" dirty="0" err="1"/>
              <a:t>，v</a:t>
            </a:r>
            <a:r>
              <a:rPr lang="en-US" altLang="zh-CN" sz="2800" baseline="-30000" dirty="0" err="1"/>
              <a:t>j</a:t>
            </a:r>
            <a:r>
              <a:rPr lang="en-US" altLang="zh-CN" sz="2800" dirty="0"/>
              <a:t> ∈V</a:t>
            </a:r>
            <a:r>
              <a:rPr lang="en-US" altLang="zh-CN" sz="2800" baseline="-30000" dirty="0"/>
              <a:t>1</a:t>
            </a:r>
            <a:r>
              <a:rPr lang="en-US" altLang="zh-CN" sz="2800" dirty="0"/>
              <a:t>，(</a:t>
            </a:r>
            <a:r>
              <a:rPr lang="en-US" altLang="zh-CN" sz="2800" dirty="0" err="1"/>
              <a:t>v</a:t>
            </a:r>
            <a:r>
              <a:rPr lang="en-US" altLang="zh-CN" sz="2800" baseline="-30000" dirty="0" err="1"/>
              <a:t>i</a:t>
            </a:r>
            <a:r>
              <a:rPr lang="en-US" altLang="zh-CN" sz="2800" dirty="0" err="1"/>
              <a:t>，v</a:t>
            </a:r>
            <a:r>
              <a:rPr lang="en-US" altLang="zh-CN" sz="2800" baseline="-30000" dirty="0" err="1"/>
              <a:t>j</a:t>
            </a:r>
            <a:r>
              <a:rPr lang="en-US" altLang="zh-CN" sz="2800" dirty="0"/>
              <a:t>)∈E</a:t>
            </a:r>
            <a:r>
              <a:rPr lang="en-US" altLang="zh-CN" sz="2800" baseline="-30000" dirty="0"/>
              <a:t>1</a:t>
            </a:r>
            <a:r>
              <a:rPr lang="en-US" altLang="zh-CN" sz="2800" dirty="0"/>
              <a:t>(&lt;</a:t>
            </a:r>
            <a:r>
              <a:rPr lang="en-US" altLang="zh-CN" sz="2800" dirty="0" err="1"/>
              <a:t>v</a:t>
            </a:r>
            <a:r>
              <a:rPr lang="en-US" altLang="zh-CN" sz="2800" baseline="-30000" dirty="0" err="1"/>
              <a:t>i</a:t>
            </a:r>
            <a:r>
              <a:rPr lang="en-US" altLang="zh-CN" sz="2800" dirty="0" err="1"/>
              <a:t>，v</a:t>
            </a:r>
            <a:r>
              <a:rPr lang="en-US" altLang="zh-CN" sz="2800" baseline="-30000" dirty="0" err="1"/>
              <a:t>j</a:t>
            </a:r>
            <a:r>
              <a:rPr lang="en-US" altLang="zh-CN" sz="2800" dirty="0"/>
              <a:t>&gt;∈E</a:t>
            </a:r>
            <a:r>
              <a:rPr lang="en-US" altLang="zh-CN" sz="2800" baseline="-30000" dirty="0"/>
              <a:t>1</a:t>
            </a:r>
            <a:r>
              <a:rPr lang="en-US" altLang="zh-CN" sz="2800" dirty="0"/>
              <a:t>)</a:t>
            </a:r>
            <a:r>
              <a:rPr lang="zh-CN" altLang="en-US" sz="2800" dirty="0"/>
              <a:t>当且仅当</a:t>
            </a:r>
            <a:r>
              <a:rPr lang="en-US" altLang="zh-CN" sz="2800" dirty="0"/>
              <a:t>(f(v</a:t>
            </a:r>
            <a:r>
              <a:rPr lang="en-US" altLang="zh-CN" sz="2800" baseline="-30000" dirty="0"/>
              <a:t>i</a:t>
            </a:r>
            <a:r>
              <a:rPr lang="en-US" altLang="zh-CN" sz="2800" dirty="0"/>
              <a:t>)，f(</a:t>
            </a:r>
            <a:r>
              <a:rPr lang="en-US" altLang="zh-CN" sz="2800" dirty="0" err="1"/>
              <a:t>v</a:t>
            </a:r>
            <a:r>
              <a:rPr lang="en-US" altLang="zh-CN" sz="2800" baseline="-30000" dirty="0" err="1"/>
              <a:t>j</a:t>
            </a:r>
            <a:r>
              <a:rPr lang="en-US" altLang="zh-CN" sz="2800" dirty="0"/>
              <a:t>))∈E</a:t>
            </a:r>
            <a:r>
              <a:rPr lang="en-US" altLang="zh-CN" sz="2800" baseline="-30000" dirty="0"/>
              <a:t>2</a:t>
            </a:r>
            <a:r>
              <a:rPr lang="en-US" altLang="zh-CN" sz="2800" dirty="0"/>
              <a:t>(&lt;f(v</a:t>
            </a:r>
            <a:r>
              <a:rPr lang="en-US" altLang="zh-CN" sz="2800" baseline="-30000" dirty="0"/>
              <a:t>i</a:t>
            </a:r>
            <a:r>
              <a:rPr lang="en-US" altLang="zh-CN" sz="2800" dirty="0"/>
              <a:t>)，f(</a:t>
            </a:r>
            <a:r>
              <a:rPr lang="en-US" altLang="zh-CN" sz="2800" dirty="0" err="1"/>
              <a:t>v</a:t>
            </a:r>
            <a:r>
              <a:rPr lang="en-US" altLang="zh-CN" sz="2800" baseline="-30000" dirty="0" err="1"/>
              <a:t>j</a:t>
            </a:r>
            <a:r>
              <a:rPr lang="en-US" altLang="zh-CN" sz="2800" dirty="0"/>
              <a:t>)&gt;∈E</a:t>
            </a:r>
            <a:r>
              <a:rPr lang="en-US" altLang="zh-CN" sz="2800" baseline="-30000" dirty="0"/>
              <a:t>2</a:t>
            </a:r>
            <a:r>
              <a:rPr lang="en-US" altLang="zh-CN" sz="2800" dirty="0"/>
              <a:t>)，</a:t>
            </a:r>
            <a:r>
              <a:rPr lang="zh-CN" altLang="en-US" sz="2800" dirty="0"/>
              <a:t>并且</a:t>
            </a:r>
            <a:r>
              <a:rPr lang="en-US" altLang="zh-CN" sz="2800" dirty="0"/>
              <a:t>(</a:t>
            </a:r>
            <a:r>
              <a:rPr lang="en-US" altLang="zh-CN" sz="2800" dirty="0" err="1"/>
              <a:t>v</a:t>
            </a:r>
            <a:r>
              <a:rPr lang="en-US" altLang="zh-CN" sz="2800" baseline="-30000" dirty="0" err="1"/>
              <a:t>i</a:t>
            </a:r>
            <a:r>
              <a:rPr lang="en-US" altLang="zh-CN" sz="2800" dirty="0" err="1"/>
              <a:t>，v</a:t>
            </a:r>
            <a:r>
              <a:rPr lang="en-US" altLang="zh-CN" sz="2800" baseline="-30000" dirty="0" err="1"/>
              <a:t>j</a:t>
            </a:r>
            <a:r>
              <a:rPr lang="en-US" altLang="zh-CN" sz="2800" dirty="0"/>
              <a:t>)(&lt;</a:t>
            </a:r>
            <a:r>
              <a:rPr lang="en-US" altLang="zh-CN" sz="2800" dirty="0" err="1"/>
              <a:t>v</a:t>
            </a:r>
            <a:r>
              <a:rPr lang="en-US" altLang="zh-CN" sz="2800" baseline="-30000" dirty="0" err="1"/>
              <a:t>i</a:t>
            </a:r>
            <a:r>
              <a:rPr lang="en-US" altLang="zh-CN" sz="2800" dirty="0" err="1"/>
              <a:t>，v</a:t>
            </a:r>
            <a:r>
              <a:rPr lang="en-US" altLang="zh-CN" sz="2800" baseline="-30000" dirty="0" err="1"/>
              <a:t>j</a:t>
            </a:r>
            <a:r>
              <a:rPr lang="en-US" altLang="zh-CN" sz="2800" dirty="0"/>
              <a:t>&gt;)</a:t>
            </a:r>
            <a:r>
              <a:rPr lang="zh-CN" altLang="en-US" sz="2800" dirty="0"/>
              <a:t>与</a:t>
            </a:r>
            <a:r>
              <a:rPr lang="en-US" altLang="zh-CN" sz="2800" dirty="0"/>
              <a:t>(f(v</a:t>
            </a:r>
            <a:r>
              <a:rPr lang="en-US" altLang="zh-CN" sz="2800" baseline="-30000" dirty="0"/>
              <a:t>i</a:t>
            </a:r>
            <a:r>
              <a:rPr lang="en-US" altLang="zh-CN" sz="2800" dirty="0"/>
              <a:t>)，f(</a:t>
            </a:r>
            <a:r>
              <a:rPr lang="en-US" altLang="zh-CN" sz="2800" dirty="0" err="1"/>
              <a:t>v</a:t>
            </a:r>
            <a:r>
              <a:rPr lang="en-US" altLang="zh-CN" sz="2800" baseline="-30000" dirty="0" err="1"/>
              <a:t>j</a:t>
            </a:r>
            <a:r>
              <a:rPr lang="en-US" altLang="zh-CN" sz="2800" dirty="0"/>
              <a:t>))(&lt;f(v</a:t>
            </a:r>
            <a:r>
              <a:rPr lang="en-US" altLang="zh-CN" sz="2800" baseline="-30000" dirty="0"/>
              <a:t>i</a:t>
            </a:r>
            <a:r>
              <a:rPr lang="en-US" altLang="zh-CN" sz="2800" dirty="0"/>
              <a:t>)，f(</a:t>
            </a:r>
            <a:r>
              <a:rPr lang="en-US" altLang="zh-CN" sz="2800" dirty="0" err="1"/>
              <a:t>v</a:t>
            </a:r>
            <a:r>
              <a:rPr lang="en-US" altLang="zh-CN" sz="2800" baseline="-30000" dirty="0" err="1"/>
              <a:t>j</a:t>
            </a:r>
            <a:r>
              <a:rPr lang="en-US" altLang="zh-CN" sz="2800" dirty="0"/>
              <a:t>)&gt;)</a:t>
            </a:r>
            <a:r>
              <a:rPr lang="zh-CN" altLang="en-US" sz="2800" dirty="0"/>
              <a:t>的</a:t>
            </a:r>
            <a:r>
              <a:rPr lang="zh-CN" altLang="en-US" sz="2800" i="1" dirty="0">
                <a:solidFill>
                  <a:srgbClr val="FF0000"/>
                </a:solidFill>
              </a:rPr>
              <a:t>重数相同</a:t>
            </a:r>
            <a:r>
              <a:rPr lang="zh-CN" altLang="en-US" sz="2800" dirty="0"/>
              <a:t>，则称</a:t>
            </a:r>
            <a:r>
              <a:rPr lang="en-US" altLang="zh-CN" sz="2800" dirty="0"/>
              <a:t>G</a:t>
            </a:r>
            <a:r>
              <a:rPr lang="en-US" altLang="zh-CN" sz="2800" baseline="-30000" dirty="0"/>
              <a:t>1</a:t>
            </a:r>
            <a:r>
              <a:rPr lang="zh-CN" altLang="en-US" sz="2800" dirty="0"/>
              <a:t>与</a:t>
            </a:r>
            <a:r>
              <a:rPr lang="en-US" altLang="zh-CN" sz="2800" dirty="0"/>
              <a:t>G</a:t>
            </a:r>
            <a:r>
              <a:rPr lang="en-US" altLang="zh-CN" sz="2800" baseline="-30000" dirty="0"/>
              <a:t>2</a:t>
            </a:r>
            <a:r>
              <a:rPr lang="zh-CN" altLang="en-US" sz="2800" dirty="0"/>
              <a:t>是</a:t>
            </a:r>
            <a:r>
              <a:rPr lang="zh-CN" altLang="en-US" sz="2800" dirty="0">
                <a:solidFill>
                  <a:srgbClr val="FF9900"/>
                </a:solidFill>
                <a:ea typeface=""/>
                <a:cs typeface=""/>
              </a:rPr>
              <a:t>同构</a:t>
            </a:r>
            <a:r>
              <a:rPr lang="zh-CN" altLang="en-US" sz="2800" dirty="0"/>
              <a:t>的，记做</a:t>
            </a:r>
            <a:r>
              <a:rPr lang="en-US" altLang="zh-CN" sz="2800" dirty="0"/>
              <a:t>G</a:t>
            </a:r>
            <a:r>
              <a:rPr lang="en-US" altLang="zh-CN" sz="2800" baseline="-30000" dirty="0"/>
              <a:t>1</a:t>
            </a:r>
            <a:r>
              <a:rPr lang="en-US" altLang="zh-CN" sz="2800" dirty="0"/>
              <a:t>≌ G</a:t>
            </a:r>
            <a:r>
              <a:rPr lang="en-US" altLang="zh-CN" sz="2800" baseline="-30000" dirty="0"/>
              <a:t>2</a:t>
            </a:r>
            <a:r>
              <a:rPr lang="en-US" altLang="zh-CN" sz="2800" dirty="0"/>
              <a:t> .</a:t>
            </a:r>
            <a:endParaRPr lang="zh-CN" altLang="en-US" sz="2800" dirty="0"/>
          </a:p>
        </p:txBody>
      </p:sp>
    </p:spTree>
    <p:extLst>
      <p:ext uri="{BB962C8B-B14F-4D97-AF65-F5344CB8AC3E}">
        <p14:creationId xmlns:p14="http://schemas.microsoft.com/office/powerpoint/2010/main" val="5385953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zh-CN" altLang="en-US" dirty="0"/>
              <a:t>两图同构的定义 </a:t>
            </a:r>
          </a:p>
        </p:txBody>
      </p:sp>
      <p:sp>
        <p:nvSpPr>
          <p:cNvPr id="51203" name="Rectangle 3"/>
          <p:cNvSpPr>
            <a:spLocks noGrp="1" noChangeArrowheads="1"/>
          </p:cNvSpPr>
          <p:nvPr>
            <p:ph sz="quarter" idx="1"/>
          </p:nvPr>
        </p:nvSpPr>
        <p:spPr/>
        <p:txBody>
          <a:bodyPr/>
          <a:lstStyle/>
          <a:p>
            <a:pPr eaLnBrk="1" hangingPunct="1"/>
            <a:r>
              <a:rPr lang="zh-CN" altLang="en-US" dirty="0"/>
              <a:t>图的同构关系是等价关系</a:t>
            </a:r>
          </a:p>
          <a:p>
            <a:r>
              <a:rPr lang="zh-CN" altLang="en-US" dirty="0"/>
              <a:t>两图同构可推知同构的必要条件（非充要条件）</a:t>
            </a:r>
            <a:r>
              <a:rPr lang="en-US" altLang="zh-CN" dirty="0"/>
              <a:t>:</a:t>
            </a:r>
            <a:endParaRPr lang="zh-CN" altLang="en-US" dirty="0"/>
          </a:p>
          <a:p>
            <a:pPr marL="366713" lvl="1" indent="0" eaLnBrk="1" hangingPunct="1">
              <a:buNone/>
            </a:pPr>
            <a:r>
              <a:rPr lang="zh-CN" altLang="en-US" dirty="0"/>
              <a:t>1、顶点个数相同</a:t>
            </a:r>
          </a:p>
          <a:p>
            <a:pPr marL="366713" lvl="1" indent="0" eaLnBrk="1" hangingPunct="1">
              <a:buNone/>
            </a:pPr>
            <a:r>
              <a:rPr lang="zh-CN" altLang="en-US" dirty="0"/>
              <a:t>2、边的条数相同</a:t>
            </a:r>
          </a:p>
          <a:p>
            <a:pPr marL="366713" lvl="1" indent="0" eaLnBrk="1" hangingPunct="1">
              <a:buNone/>
            </a:pPr>
            <a:r>
              <a:rPr lang="zh-CN" altLang="en-US" dirty="0"/>
              <a:t>3、度数相同的顶点数相同</a:t>
            </a:r>
          </a:p>
          <a:p>
            <a:pPr eaLnBrk="1" hangingPunct="1"/>
            <a:r>
              <a:rPr lang="zh-CN" altLang="en-US" dirty="0">
                <a:solidFill>
                  <a:srgbClr val="FF0000"/>
                </a:solidFill>
                <a:latin typeface="宋体" panose="02010600030101010101" pitchFamily="2" charset="-122"/>
              </a:rPr>
              <a:t>度数序列相同的有限图是</a:t>
            </a:r>
            <a:r>
              <a:rPr lang="zh-CN" altLang="en-US" dirty="0"/>
              <a:t>同构</a:t>
            </a:r>
            <a:r>
              <a:rPr lang="zh-CN" altLang="en-US" dirty="0">
                <a:solidFill>
                  <a:srgbClr val="FF0000"/>
                </a:solidFill>
                <a:latin typeface="宋体" panose="02010600030101010101" pitchFamily="2" charset="-122"/>
              </a:rPr>
              <a:t>的</a:t>
            </a:r>
            <a:r>
              <a:rPr lang="en-US" altLang="zh-CN" dirty="0">
                <a:solidFill>
                  <a:srgbClr val="FF0000"/>
                </a:solidFill>
                <a:latin typeface="宋体" panose="02010600030101010101" pitchFamily="2" charset="-122"/>
              </a:rPr>
              <a:t>?</a:t>
            </a:r>
          </a:p>
          <a:p>
            <a:pPr lvl="1"/>
            <a:r>
              <a:rPr lang="zh-CN" altLang="en-US" dirty="0">
                <a:solidFill>
                  <a:srgbClr val="FF0000"/>
                </a:solidFill>
                <a:latin typeface="宋体" panose="02010600030101010101" pitchFamily="2" charset="-122"/>
              </a:rPr>
              <a:t>不一定，（</a:t>
            </a:r>
            <a:r>
              <a:rPr lang="en-US" altLang="zh-CN" dirty="0">
                <a:solidFill>
                  <a:srgbClr val="FF0000"/>
                </a:solidFill>
                <a:latin typeface="宋体" panose="02010600030101010101" pitchFamily="2" charset="-122"/>
              </a:rPr>
              <a:t>2</a:t>
            </a:r>
            <a:r>
              <a:rPr lang="zh-CN" altLang="en-US" dirty="0">
                <a:solidFill>
                  <a:srgbClr val="FF0000"/>
                </a:solidFill>
                <a:latin typeface="宋体" panose="02010600030101010101" pitchFamily="2" charset="-122"/>
              </a:rPr>
              <a:t>，</a:t>
            </a:r>
            <a:r>
              <a:rPr lang="en-US" altLang="zh-CN" dirty="0">
                <a:solidFill>
                  <a:srgbClr val="FF0000"/>
                </a:solidFill>
                <a:latin typeface="宋体" panose="02010600030101010101" pitchFamily="2" charset="-122"/>
              </a:rPr>
              <a:t>2</a:t>
            </a:r>
            <a:r>
              <a:rPr lang="zh-CN" altLang="en-US" dirty="0">
                <a:solidFill>
                  <a:srgbClr val="FF0000"/>
                </a:solidFill>
                <a:latin typeface="宋体" panose="02010600030101010101" pitchFamily="2" charset="-122"/>
              </a:rPr>
              <a:t>）</a:t>
            </a:r>
            <a:endParaRPr lang="en-US" altLang="zh-CN" dirty="0">
              <a:solidFill>
                <a:srgbClr val="FF0000"/>
              </a:solidFill>
              <a:latin typeface="宋体" panose="02010600030101010101" pitchFamily="2" charset="-122"/>
            </a:endParaRPr>
          </a:p>
          <a:p>
            <a:r>
              <a:rPr lang="zh-CN" altLang="en-US" dirty="0">
                <a:solidFill>
                  <a:srgbClr val="FF0000"/>
                </a:solidFill>
                <a:latin typeface="宋体" panose="02010600030101010101" pitchFamily="2" charset="-122"/>
              </a:rPr>
              <a:t>度数序列相同的有限简单图是</a:t>
            </a:r>
            <a:r>
              <a:rPr lang="zh-CN" altLang="en-US" dirty="0"/>
              <a:t>同构</a:t>
            </a:r>
            <a:r>
              <a:rPr lang="zh-CN" altLang="en-US" dirty="0">
                <a:solidFill>
                  <a:srgbClr val="FF0000"/>
                </a:solidFill>
                <a:latin typeface="宋体" panose="02010600030101010101" pitchFamily="2" charset="-122"/>
              </a:rPr>
              <a:t>的</a:t>
            </a:r>
            <a:r>
              <a:rPr lang="en-US" altLang="zh-CN" dirty="0">
                <a:solidFill>
                  <a:srgbClr val="FF0000"/>
                </a:solidFill>
                <a:latin typeface="宋体" panose="02010600030101010101" pitchFamily="2" charset="-122"/>
              </a:rPr>
              <a:t>? </a:t>
            </a:r>
          </a:p>
          <a:p>
            <a:pPr lvl="1"/>
            <a:r>
              <a:rPr lang="zh-CN" altLang="en-US" dirty="0">
                <a:solidFill>
                  <a:srgbClr val="FF0000"/>
                </a:solidFill>
                <a:latin typeface="宋体" panose="02010600030101010101" pitchFamily="2" charset="-122"/>
              </a:rPr>
              <a:t>不一定</a:t>
            </a:r>
            <a:endParaRPr lang="en-US" altLang="zh-CN" dirty="0">
              <a:solidFill>
                <a:srgbClr val="FF0000"/>
              </a:solidFill>
              <a:latin typeface="宋体" panose="02010600030101010101" pitchFamily="2" charset="-122"/>
            </a:endParaRPr>
          </a:p>
        </p:txBody>
      </p:sp>
      <p:pic>
        <p:nvPicPr>
          <p:cNvPr id="2" name="图片 1"/>
          <p:cNvPicPr>
            <a:picLocks noChangeAspect="1"/>
          </p:cNvPicPr>
          <p:nvPr/>
        </p:nvPicPr>
        <p:blipFill>
          <a:blip r:embed="rId2"/>
          <a:stretch>
            <a:fillRect/>
          </a:stretch>
        </p:blipFill>
        <p:spPr>
          <a:xfrm>
            <a:off x="8616280" y="3927770"/>
            <a:ext cx="2592288" cy="2194749"/>
          </a:xfrm>
          <a:prstGeom prst="rect">
            <a:avLst/>
          </a:prstGeom>
        </p:spPr>
      </p:pic>
    </p:spTree>
    <p:extLst>
      <p:ext uri="{BB962C8B-B14F-4D97-AF65-F5344CB8AC3E}">
        <p14:creationId xmlns:p14="http://schemas.microsoft.com/office/powerpoint/2010/main" val="25650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0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20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20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20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120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120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20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20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solidFill>
                  <a:srgbClr val="010103"/>
                </a:solidFill>
                <a:latin typeface="Times New Roman" panose="02020603050405020304" pitchFamily="18" charset="0"/>
              </a:rPr>
              <a:t>图同构的例子</a:t>
            </a:r>
            <a:r>
              <a:rPr kumimoji="1" lang="en-US" altLang="zh-CN" dirty="0">
                <a:solidFill>
                  <a:srgbClr val="010103"/>
                </a:solidFill>
                <a:latin typeface="Times New Roman" panose="02020603050405020304" pitchFamily="18" charset="0"/>
              </a:rPr>
              <a:t>:</a:t>
            </a:r>
            <a:endParaRPr lang="zh-CN" altLang="en-US" dirty="0"/>
          </a:p>
        </p:txBody>
      </p:sp>
      <p:sp>
        <p:nvSpPr>
          <p:cNvPr id="3" name="内容占位符 2"/>
          <p:cNvSpPr>
            <a:spLocks noGrp="1"/>
          </p:cNvSpPr>
          <p:nvPr>
            <p:ph sz="quarter" idx="1"/>
          </p:nvPr>
        </p:nvSpPr>
        <p:spPr/>
        <p:txBody>
          <a:bodyPr/>
          <a:lstStyle/>
          <a:p>
            <a:pPr>
              <a:spcBef>
                <a:spcPct val="0"/>
              </a:spcBef>
              <a:buClrTx/>
              <a:buNone/>
            </a:pPr>
            <a:r>
              <a:rPr lang="en-US" altLang="zh-CN" sz="3200" dirty="0">
                <a:latin typeface="隶书" panose="02010509060101010101" pitchFamily="49" charset="-122"/>
                <a:ea typeface="隶书" panose="02010509060101010101" pitchFamily="49" charset="-122"/>
              </a:rPr>
              <a:t>(</a:t>
            </a:r>
            <a:r>
              <a:rPr lang="zh-CN" altLang="en-US" sz="3200" dirty="0">
                <a:latin typeface="隶书" panose="02010509060101010101" pitchFamily="49" charset="-122"/>
                <a:ea typeface="隶书" panose="02010509060101010101" pitchFamily="49" charset="-122"/>
              </a:rPr>
              <a:t>1</a:t>
            </a:r>
            <a:r>
              <a:rPr lang="en-US" altLang="zh-CN" sz="3200" dirty="0">
                <a:latin typeface="隶书" panose="02010509060101010101" pitchFamily="49" charset="-122"/>
                <a:ea typeface="隶书" panose="02010509060101010101" pitchFamily="49" charset="-122"/>
              </a:rPr>
              <a:t>)</a:t>
            </a:r>
            <a:r>
              <a:rPr lang="zh-CN" altLang="en-US" sz="3200" dirty="0">
                <a:latin typeface="隶书" panose="02010509060101010101" pitchFamily="49" charset="-122"/>
                <a:ea typeface="隶书" panose="02010509060101010101" pitchFamily="49" charset="-122"/>
              </a:rPr>
              <a:t>≌</a:t>
            </a:r>
            <a:r>
              <a:rPr lang="en-US" altLang="zh-CN" sz="3200" dirty="0">
                <a:latin typeface="隶书" panose="02010509060101010101" pitchFamily="49" charset="-122"/>
                <a:ea typeface="隶书" panose="02010509060101010101" pitchFamily="49" charset="-122"/>
              </a:rPr>
              <a:t>(</a:t>
            </a:r>
            <a:r>
              <a:rPr lang="zh-CN" altLang="en-US" sz="3200" dirty="0">
                <a:latin typeface="隶书" panose="02010509060101010101" pitchFamily="49" charset="-122"/>
                <a:ea typeface="隶书" panose="02010509060101010101" pitchFamily="49" charset="-122"/>
              </a:rPr>
              <a:t>2</a:t>
            </a:r>
            <a:r>
              <a:rPr lang="en-US" altLang="zh-CN" sz="3200" dirty="0">
                <a:latin typeface="隶书" panose="02010509060101010101" pitchFamily="49" charset="-122"/>
                <a:ea typeface="隶书" panose="02010509060101010101" pitchFamily="49" charset="-122"/>
              </a:rPr>
              <a:t>)</a:t>
            </a:r>
            <a:r>
              <a:rPr lang="zh-CN" altLang="en-US" sz="3200" dirty="0">
                <a:latin typeface="隶书" panose="02010509060101010101" pitchFamily="49" charset="-122"/>
                <a:ea typeface="隶书" panose="02010509060101010101" pitchFamily="49" charset="-122"/>
              </a:rPr>
              <a:t>,顶点之间的对应关系为</a:t>
            </a:r>
          </a:p>
          <a:p>
            <a:pPr>
              <a:spcBef>
                <a:spcPct val="0"/>
              </a:spcBef>
              <a:buClrTx/>
              <a:buNone/>
            </a:pPr>
            <a:r>
              <a:rPr lang="en-US" altLang="zh-CN" sz="3200" dirty="0">
                <a:latin typeface="隶书" panose="02010509060101010101" pitchFamily="49" charset="-122"/>
                <a:ea typeface="隶书" panose="02010509060101010101" pitchFamily="49" charset="-122"/>
              </a:rPr>
              <a:t>a</a:t>
            </a:r>
            <a:r>
              <a:rPr lang="en-US" altLang="zh-CN" sz="3200" dirty="0">
                <a:latin typeface="隶书" panose="02010509060101010101" pitchFamily="49" charset="-122"/>
                <a:ea typeface="隶书" panose="02010509060101010101" pitchFamily="49" charset="-122"/>
                <a:sym typeface="Symbol" panose="05050102010706020507" pitchFamily="18" charset="2"/>
              </a:rPr>
              <a:t></a:t>
            </a:r>
            <a:r>
              <a:rPr lang="en-US" altLang="zh-CN" sz="3200" dirty="0">
                <a:latin typeface="隶书" panose="02010509060101010101" pitchFamily="49" charset="-122"/>
                <a:ea typeface="隶书" panose="02010509060101010101" pitchFamily="49" charset="-122"/>
              </a:rPr>
              <a:t>v1,b </a:t>
            </a:r>
            <a:r>
              <a:rPr lang="en-US" altLang="zh-CN" sz="3200" dirty="0">
                <a:latin typeface="隶书" panose="02010509060101010101" pitchFamily="49" charset="-122"/>
                <a:ea typeface="隶书" panose="02010509060101010101" pitchFamily="49" charset="-122"/>
                <a:sym typeface="Symbol" panose="05050102010706020507" pitchFamily="18" charset="2"/>
              </a:rPr>
              <a:t></a:t>
            </a:r>
            <a:r>
              <a:rPr lang="en-US" altLang="zh-CN" sz="3200" dirty="0">
                <a:latin typeface="隶书" panose="02010509060101010101" pitchFamily="49" charset="-122"/>
                <a:ea typeface="隶书" panose="02010509060101010101" pitchFamily="49" charset="-122"/>
              </a:rPr>
              <a:t> v2,c </a:t>
            </a:r>
            <a:r>
              <a:rPr lang="en-US" altLang="zh-CN" sz="3200" dirty="0">
                <a:latin typeface="隶书" panose="02010509060101010101" pitchFamily="49" charset="-122"/>
                <a:ea typeface="隶书" panose="02010509060101010101" pitchFamily="49" charset="-122"/>
                <a:sym typeface="Symbol" panose="05050102010706020507" pitchFamily="18" charset="2"/>
              </a:rPr>
              <a:t></a:t>
            </a:r>
            <a:r>
              <a:rPr lang="en-US" altLang="zh-CN" sz="3200" dirty="0">
                <a:latin typeface="隶书" panose="02010509060101010101" pitchFamily="49" charset="-122"/>
                <a:ea typeface="隶书" panose="02010509060101010101" pitchFamily="49" charset="-122"/>
              </a:rPr>
              <a:t>v3,d </a:t>
            </a:r>
            <a:r>
              <a:rPr lang="en-US" altLang="zh-CN" sz="3200" dirty="0">
                <a:latin typeface="隶书" panose="02010509060101010101" pitchFamily="49" charset="-122"/>
                <a:ea typeface="隶书" panose="02010509060101010101" pitchFamily="49" charset="-122"/>
                <a:sym typeface="Symbol" panose="05050102010706020507" pitchFamily="18" charset="2"/>
              </a:rPr>
              <a:t></a:t>
            </a:r>
            <a:r>
              <a:rPr lang="en-US" altLang="zh-CN" sz="3200" dirty="0">
                <a:latin typeface="隶书" panose="02010509060101010101" pitchFamily="49" charset="-122"/>
                <a:ea typeface="隶书" panose="02010509060101010101" pitchFamily="49" charset="-122"/>
              </a:rPr>
              <a:t> v4,e </a:t>
            </a:r>
            <a:r>
              <a:rPr lang="en-US" altLang="zh-CN" sz="3200" dirty="0">
                <a:latin typeface="隶书" panose="02010509060101010101" pitchFamily="49" charset="-122"/>
                <a:ea typeface="隶书" panose="02010509060101010101" pitchFamily="49" charset="-122"/>
                <a:sym typeface="Symbol" panose="05050102010706020507" pitchFamily="18" charset="2"/>
              </a:rPr>
              <a:t></a:t>
            </a:r>
            <a:r>
              <a:rPr lang="en-US" altLang="zh-CN" sz="3200" dirty="0">
                <a:latin typeface="隶书" panose="02010509060101010101" pitchFamily="49" charset="-122"/>
                <a:ea typeface="隶书" panose="02010509060101010101" pitchFamily="49" charset="-122"/>
              </a:rPr>
              <a:t> v5.</a:t>
            </a:r>
          </a:p>
        </p:txBody>
      </p:sp>
      <p:pic>
        <p:nvPicPr>
          <p:cNvPr id="5" name="图片 4"/>
          <p:cNvPicPr>
            <a:picLocks noChangeAspect="1"/>
          </p:cNvPicPr>
          <p:nvPr/>
        </p:nvPicPr>
        <p:blipFill>
          <a:blip r:embed="rId2"/>
          <a:stretch>
            <a:fillRect/>
          </a:stretch>
        </p:blipFill>
        <p:spPr>
          <a:xfrm>
            <a:off x="2063552" y="2636912"/>
            <a:ext cx="7200800" cy="3877354"/>
          </a:xfrm>
          <a:prstGeom prst="rect">
            <a:avLst/>
          </a:prstGeom>
        </p:spPr>
      </p:pic>
    </p:spTree>
    <p:extLst>
      <p:ext uri="{BB962C8B-B14F-4D97-AF65-F5344CB8AC3E}">
        <p14:creationId xmlns:p14="http://schemas.microsoft.com/office/powerpoint/2010/main" val="13174775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zh-CN" altLang="en-US"/>
              <a:t>图同构的例子</a:t>
            </a:r>
          </a:p>
        </p:txBody>
      </p:sp>
      <p:sp>
        <p:nvSpPr>
          <p:cNvPr id="53251" name="Rectangle 3"/>
          <p:cNvSpPr>
            <a:spLocks noGrp="1" noChangeArrowheads="1"/>
          </p:cNvSpPr>
          <p:nvPr>
            <p:ph sz="quarter" idx="1"/>
          </p:nvPr>
        </p:nvSpPr>
        <p:spPr/>
        <p:txBody>
          <a:bodyPr/>
          <a:lstStyle/>
          <a:p>
            <a:pPr eaLnBrk="1" hangingPunct="1"/>
            <a:r>
              <a:rPr lang="zh-CN" altLang="en-US" dirty="0"/>
              <a:t>下面三个图同构</a:t>
            </a:r>
            <a:r>
              <a:rPr lang="en-US" altLang="zh-CN" dirty="0"/>
              <a:t>(</a:t>
            </a:r>
            <a:r>
              <a:rPr lang="zh-CN" altLang="en-US" dirty="0"/>
              <a:t>左图为</a:t>
            </a:r>
            <a:r>
              <a:rPr lang="en-US" altLang="zh-CN" dirty="0"/>
              <a:t>Petersen</a:t>
            </a:r>
            <a:r>
              <a:rPr lang="zh-CN" altLang="en-US" dirty="0"/>
              <a:t>图</a:t>
            </a:r>
            <a:r>
              <a:rPr lang="en-US" altLang="zh-CN" dirty="0"/>
              <a:t>)</a:t>
            </a:r>
            <a:endParaRPr lang="zh-CN" altLang="en-US" dirty="0"/>
          </a:p>
          <a:p>
            <a:pPr lvl="1" eaLnBrk="1" hangingPunct="1"/>
            <a:r>
              <a:rPr lang="zh-CN" altLang="en-US" dirty="0"/>
              <a:t>同颜色的点是同构映射下的对应点</a:t>
            </a:r>
            <a:endParaRPr lang="en-US" altLang="zh-CN" dirty="0"/>
          </a:p>
          <a:p>
            <a:pPr lvl="1"/>
            <a:r>
              <a:rPr lang="en-US" altLang="zh-CN" b="0" dirty="0"/>
              <a:t>Petersen</a:t>
            </a:r>
            <a:r>
              <a:rPr lang="zh-CN" altLang="en-US" b="0" dirty="0"/>
              <a:t>图的同构多种多样，形态各异，共</a:t>
            </a:r>
            <a:r>
              <a:rPr lang="en-US" altLang="zh-CN" b="0" dirty="0"/>
              <a:t>120</a:t>
            </a:r>
            <a:r>
              <a:rPr lang="zh-CN" altLang="en-US" b="0" dirty="0"/>
              <a:t>多种</a:t>
            </a:r>
            <a:endParaRPr lang="en-US" altLang="zh-CN" b="0" dirty="0"/>
          </a:p>
        </p:txBody>
      </p:sp>
      <p:graphicFrame>
        <p:nvGraphicFramePr>
          <p:cNvPr id="53252" name="Object 4"/>
          <p:cNvGraphicFramePr>
            <a:graphicFrameLocks noChangeAspect="1"/>
          </p:cNvGraphicFramePr>
          <p:nvPr>
            <p:extLst>
              <p:ext uri="{D42A27DB-BD31-4B8C-83A1-F6EECF244321}">
                <p14:modId xmlns:p14="http://schemas.microsoft.com/office/powerpoint/2010/main" val="3967731413"/>
              </p:ext>
            </p:extLst>
          </p:nvPr>
        </p:nvGraphicFramePr>
        <p:xfrm>
          <a:off x="1775520" y="3284984"/>
          <a:ext cx="9526877" cy="2664296"/>
        </p:xfrm>
        <a:graphic>
          <a:graphicData uri="http://schemas.openxmlformats.org/presentationml/2006/ole">
            <mc:AlternateContent xmlns:mc="http://schemas.openxmlformats.org/markup-compatibility/2006">
              <mc:Choice xmlns:v="urn:schemas-microsoft-com:vml" Requires="v">
                <p:oleObj name="Document" r:id="rId2" imgW="5419344" imgH="1478280" progId="Word.Document.8">
                  <p:embed/>
                </p:oleObj>
              </mc:Choice>
              <mc:Fallback>
                <p:oleObj name="Document" r:id="rId2" imgW="5419344" imgH="1478280" progId="Word.Document.8">
                  <p:embed/>
                  <p:pic>
                    <p:nvPicPr>
                      <p:cNvPr id="53252"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520" y="3284984"/>
                        <a:ext cx="9526877" cy="2664296"/>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1540344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补充其他领域同构的知识</a:t>
            </a:r>
          </a:p>
        </p:txBody>
      </p:sp>
      <p:sp>
        <p:nvSpPr>
          <p:cNvPr id="3" name="内容占位符 2"/>
          <p:cNvSpPr>
            <a:spLocks noGrp="1"/>
          </p:cNvSpPr>
          <p:nvPr>
            <p:ph sz="quarter" idx="1"/>
          </p:nvPr>
        </p:nvSpPr>
        <p:spPr/>
        <p:txBody>
          <a:bodyPr/>
          <a:lstStyle/>
          <a:p>
            <a:r>
              <a:rPr lang="zh-CN" altLang="en-US" dirty="0"/>
              <a:t>“心理同构”</a:t>
            </a:r>
            <a:r>
              <a:rPr lang="en-US" altLang="zh-CN" dirty="0"/>
              <a:t>(</a:t>
            </a:r>
            <a:r>
              <a:rPr lang="zh-CN" altLang="en-US" dirty="0"/>
              <a:t>介于“心理”和“神经”之间的同构</a:t>
            </a:r>
            <a:r>
              <a:rPr lang="en-US" altLang="zh-CN" dirty="0"/>
              <a:t>)</a:t>
            </a:r>
            <a:r>
              <a:rPr lang="zh-CN" altLang="en-US" dirty="0"/>
              <a:t> 、“组织同构”、“家国同构” 等相关理论属于异质同构观念的运用。</a:t>
            </a:r>
            <a:endParaRPr lang="en-US" altLang="zh-CN" dirty="0"/>
          </a:p>
          <a:p>
            <a:r>
              <a:rPr lang="zh-CN" altLang="zh-CN" dirty="0"/>
              <a:t>同构性被广泛应用于知识迁移，是知识创新的重要手段之一。</a:t>
            </a:r>
            <a:endParaRPr lang="en-US" altLang="zh-CN" dirty="0"/>
          </a:p>
        </p:txBody>
      </p:sp>
    </p:spTree>
    <p:extLst>
      <p:ext uri="{BB962C8B-B14F-4D97-AF65-F5344CB8AC3E}">
        <p14:creationId xmlns:p14="http://schemas.microsoft.com/office/powerpoint/2010/main" val="812517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补充其他领域同构的知识</a:t>
            </a:r>
          </a:p>
        </p:txBody>
      </p:sp>
      <p:sp>
        <p:nvSpPr>
          <p:cNvPr id="3" name="内容占位符 2"/>
          <p:cNvSpPr>
            <a:spLocks noGrp="1"/>
          </p:cNvSpPr>
          <p:nvPr>
            <p:ph sz="quarter" idx="1"/>
          </p:nvPr>
        </p:nvSpPr>
        <p:spPr/>
        <p:txBody>
          <a:bodyPr/>
          <a:lstStyle/>
          <a:p>
            <a:r>
              <a:rPr lang="zh-CN" altLang="zh-CN" sz="2800" dirty="0"/>
              <a:t>类比推理</a:t>
            </a:r>
            <a:r>
              <a:rPr lang="zh-CN" altLang="en-US" sz="2800" dirty="0"/>
              <a:t>与</a:t>
            </a:r>
            <a:r>
              <a:rPr lang="zh-CN" altLang="zh-CN" sz="2800" dirty="0"/>
              <a:t>同构</a:t>
            </a:r>
            <a:r>
              <a:rPr lang="zh-CN" altLang="en-US" sz="2800" dirty="0"/>
              <a:t>思想有关</a:t>
            </a:r>
            <a:r>
              <a:rPr lang="zh-CN" altLang="zh-CN" sz="2800" dirty="0"/>
              <a:t>。</a:t>
            </a:r>
            <a:endParaRPr lang="en-US" altLang="zh-CN" sz="2800" dirty="0"/>
          </a:p>
          <a:p>
            <a:r>
              <a:rPr lang="zh-CN" altLang="zh-CN" sz="2800" dirty="0"/>
              <a:t>类比推理的出发点是对象之间的相似性，即基于相似性从其中一个对象的已知特性类推出另一个对象也具有该特性的认知活动。</a:t>
            </a:r>
            <a:r>
              <a:rPr lang="en-US" altLang="zh-CN" sz="2800" dirty="0"/>
              <a:t>(</a:t>
            </a:r>
            <a:r>
              <a:rPr lang="zh-CN" altLang="en-US" sz="2800" dirty="0"/>
              <a:t>原子、星系</a:t>
            </a:r>
            <a:r>
              <a:rPr lang="en-US" altLang="zh-CN" sz="2800" dirty="0"/>
              <a:t>)</a:t>
            </a:r>
          </a:p>
          <a:p>
            <a:r>
              <a:rPr lang="zh-CN" altLang="zh-CN" sz="2800" dirty="0"/>
              <a:t>结构映射理论把类比分为三个阶段</a:t>
            </a:r>
            <a:r>
              <a:rPr lang="en-US" altLang="zh-CN" sz="2800" dirty="0"/>
              <a:t>:</a:t>
            </a:r>
          </a:p>
          <a:p>
            <a:pPr lvl="1"/>
            <a:r>
              <a:rPr lang="zh-CN" altLang="zh-CN" sz="2800" dirty="0"/>
              <a:t>第一阶段</a:t>
            </a:r>
            <a:r>
              <a:rPr lang="en-US" altLang="zh-CN" sz="2800" dirty="0"/>
              <a:t>,</a:t>
            </a:r>
            <a:r>
              <a:rPr lang="zh-CN" altLang="zh-CN" sz="2800" dirty="0"/>
              <a:t>建构源问题和目标问题的一种表征或图式；</a:t>
            </a:r>
            <a:endParaRPr lang="en-US" altLang="zh-CN" sz="2800" dirty="0"/>
          </a:p>
          <a:p>
            <a:pPr lvl="1"/>
            <a:r>
              <a:rPr lang="zh-CN" altLang="zh-CN" sz="2800" dirty="0"/>
              <a:t>第二阶段</a:t>
            </a:r>
            <a:r>
              <a:rPr lang="en-US" altLang="zh-CN" sz="2800" dirty="0"/>
              <a:t>,</a:t>
            </a:r>
            <a:r>
              <a:rPr lang="zh-CN" altLang="zh-CN" sz="2800" dirty="0"/>
              <a:t>发现类比关系和映射源问题和目标问题的对应关系；</a:t>
            </a:r>
            <a:endParaRPr lang="en-US" altLang="zh-CN" sz="2800" dirty="0"/>
          </a:p>
          <a:p>
            <a:pPr lvl="1"/>
            <a:r>
              <a:rPr lang="zh-CN" altLang="zh-CN" sz="2800" dirty="0"/>
              <a:t>第三阶段</a:t>
            </a:r>
            <a:r>
              <a:rPr lang="en-US" altLang="zh-CN" sz="2800" dirty="0"/>
              <a:t>,</a:t>
            </a:r>
            <a:r>
              <a:rPr lang="zh-CN" altLang="zh-CN" sz="2800" dirty="0"/>
              <a:t>用已获取的</a:t>
            </a:r>
            <a:r>
              <a:rPr lang="en-US" altLang="zh-CN" sz="2800" dirty="0"/>
              <a:t>“</a:t>
            </a:r>
            <a:r>
              <a:rPr lang="zh-CN" altLang="zh-CN" sz="2800" dirty="0"/>
              <a:t>工具</a:t>
            </a:r>
            <a:r>
              <a:rPr lang="en-US" altLang="zh-CN" sz="2800" dirty="0"/>
              <a:t>”</a:t>
            </a:r>
            <a:r>
              <a:rPr lang="zh-CN" altLang="zh-CN" sz="2800" dirty="0"/>
              <a:t>来解决目标问题。</a:t>
            </a:r>
            <a:endParaRPr lang="en-US" altLang="zh-CN" sz="2800" dirty="0"/>
          </a:p>
        </p:txBody>
      </p:sp>
    </p:spTree>
    <p:extLst>
      <p:ext uri="{BB962C8B-B14F-4D97-AF65-F5344CB8AC3E}">
        <p14:creationId xmlns:p14="http://schemas.microsoft.com/office/powerpoint/2010/main" val="22199264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补充其他领域同构的知识</a:t>
            </a:r>
          </a:p>
        </p:txBody>
      </p:sp>
      <p:sp>
        <p:nvSpPr>
          <p:cNvPr id="3" name="内容占位符 2"/>
          <p:cNvSpPr>
            <a:spLocks noGrp="1"/>
          </p:cNvSpPr>
          <p:nvPr>
            <p:ph sz="quarter" idx="1"/>
          </p:nvPr>
        </p:nvSpPr>
        <p:spPr/>
        <p:txBody>
          <a:bodyPr/>
          <a:lstStyle/>
          <a:p>
            <a:r>
              <a:rPr lang="en-US" altLang="zh-CN" dirty="0"/>
              <a:t>SNA</a:t>
            </a:r>
            <a:r>
              <a:rPr lang="zh-CN" altLang="en-US" dirty="0"/>
              <a:t>方法为什么能被广泛应用？（现实世界与图的同构）</a:t>
            </a:r>
            <a:endParaRPr lang="en-US" altLang="zh-CN" dirty="0"/>
          </a:p>
          <a:p>
            <a:pPr lvl="1"/>
            <a:r>
              <a:rPr lang="zh-CN" altLang="en-US" dirty="0"/>
              <a:t>在社交网络中，顶点代表个人或组织，边代表它们之间的关系。</a:t>
            </a:r>
            <a:endParaRPr lang="en-US" altLang="zh-CN" dirty="0"/>
          </a:p>
          <a:p>
            <a:pPr lvl="1"/>
            <a:r>
              <a:rPr lang="zh-CN" altLang="en-US" dirty="0"/>
              <a:t>社交网络的有用图形模型包括</a:t>
            </a:r>
            <a:r>
              <a:rPr lang="en-US" altLang="zh-CN" dirty="0"/>
              <a:t>:</a:t>
            </a:r>
          </a:p>
          <a:p>
            <a:pPr lvl="2"/>
            <a:r>
              <a:rPr lang="zh-CN" altLang="en-US" dirty="0"/>
              <a:t>朋友关系图</a:t>
            </a:r>
            <a:r>
              <a:rPr lang="en-US" altLang="zh-CN" dirty="0"/>
              <a:t>-</a:t>
            </a:r>
            <a:r>
              <a:rPr lang="zh-CN" altLang="en-US" dirty="0"/>
              <a:t>无向图。</a:t>
            </a:r>
            <a:endParaRPr lang="en-US" altLang="zh-CN" dirty="0"/>
          </a:p>
          <a:p>
            <a:pPr lvl="2"/>
            <a:r>
              <a:rPr lang="zh-CN" altLang="en-US" dirty="0"/>
              <a:t>协作图</a:t>
            </a:r>
            <a:r>
              <a:rPr lang="en-US" altLang="zh-CN" dirty="0"/>
              <a:t>-</a:t>
            </a:r>
            <a:r>
              <a:rPr lang="zh-CN" altLang="en-US" dirty="0"/>
              <a:t>无向图</a:t>
            </a:r>
            <a:endParaRPr lang="en-US" altLang="zh-CN" dirty="0"/>
          </a:p>
          <a:p>
            <a:pPr lvl="2"/>
            <a:r>
              <a:rPr lang="zh-CN" altLang="en-US" dirty="0"/>
              <a:t>影响图</a:t>
            </a:r>
            <a:r>
              <a:rPr lang="en-US" altLang="zh-CN" dirty="0"/>
              <a:t>-</a:t>
            </a:r>
            <a:r>
              <a:rPr lang="zh-CN" altLang="en-US" dirty="0"/>
              <a:t>有向图，如果第一个人可以影响第二个人，则一个人到另一个人有优势</a:t>
            </a:r>
            <a:endParaRPr lang="en-US" altLang="zh-CN" dirty="0"/>
          </a:p>
          <a:p>
            <a:pPr lvl="1"/>
            <a:r>
              <a:rPr lang="en-US" altLang="zh-CN" dirty="0"/>
              <a:t>PageRank</a:t>
            </a:r>
            <a:r>
              <a:rPr lang="zh-CN" altLang="en-US" dirty="0"/>
              <a:t>算法</a:t>
            </a:r>
            <a:endParaRPr lang="en-US" altLang="zh-CN" dirty="0"/>
          </a:p>
          <a:p>
            <a:pPr lvl="1"/>
            <a:r>
              <a:rPr lang="en-US" altLang="zh-CN" dirty="0"/>
              <a:t>HITS(Hypertext-Induced Topic Search)</a:t>
            </a:r>
            <a:r>
              <a:rPr lang="zh-CN" altLang="en-US" dirty="0"/>
              <a:t>算法</a:t>
            </a:r>
            <a:endParaRPr lang="en-US" altLang="zh-CN" dirty="0"/>
          </a:p>
          <a:p>
            <a:pPr lvl="1"/>
            <a:r>
              <a:rPr lang="zh-CN" altLang="en-US" dirty="0"/>
              <a:t>检索结果的排序</a:t>
            </a:r>
            <a:endParaRPr lang="en-US" altLang="zh-CN" dirty="0"/>
          </a:p>
        </p:txBody>
      </p:sp>
      <p:pic>
        <p:nvPicPr>
          <p:cNvPr id="4" name="图片 3"/>
          <p:cNvPicPr>
            <a:picLocks noChangeAspect="1"/>
          </p:cNvPicPr>
          <p:nvPr/>
        </p:nvPicPr>
        <p:blipFill>
          <a:blip r:embed="rId2"/>
          <a:stretch>
            <a:fillRect/>
          </a:stretch>
        </p:blipFill>
        <p:spPr>
          <a:xfrm>
            <a:off x="8400256" y="4365104"/>
            <a:ext cx="2934744" cy="1571360"/>
          </a:xfrm>
          <a:prstGeom prst="rect">
            <a:avLst/>
          </a:prstGeom>
        </p:spPr>
      </p:pic>
    </p:spTree>
    <p:extLst>
      <p:ext uri="{BB962C8B-B14F-4D97-AF65-F5344CB8AC3E}">
        <p14:creationId xmlns:p14="http://schemas.microsoft.com/office/powerpoint/2010/main" val="2392091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zh-CN" altLang="en-US"/>
              <a:t>图的同构</a:t>
            </a:r>
          </a:p>
        </p:txBody>
      </p:sp>
      <p:sp>
        <p:nvSpPr>
          <p:cNvPr id="54275" name="Rectangle 3"/>
          <p:cNvSpPr>
            <a:spLocks noGrp="1" noChangeArrowheads="1"/>
          </p:cNvSpPr>
          <p:nvPr>
            <p:ph sz="quarter" idx="1"/>
          </p:nvPr>
        </p:nvSpPr>
        <p:spPr/>
        <p:txBody>
          <a:bodyPr/>
          <a:lstStyle/>
          <a:p>
            <a:pPr eaLnBrk="1" hangingPunct="1"/>
            <a:r>
              <a:rPr lang="zh-CN" altLang="en-US" dirty="0"/>
              <a:t>对于给定的正整数</a:t>
            </a:r>
            <a:r>
              <a:rPr lang="en-US" altLang="zh-CN" dirty="0"/>
              <a:t>n</a:t>
            </a:r>
            <a:r>
              <a:rPr lang="zh-CN" altLang="en-US" dirty="0"/>
              <a:t>和</a:t>
            </a:r>
            <a:r>
              <a:rPr lang="en-US" altLang="zh-CN" dirty="0"/>
              <a:t>m(</a:t>
            </a:r>
            <a:r>
              <a:rPr lang="en-US" altLang="zh-CN" dirty="0" err="1"/>
              <a:t>m≤n</a:t>
            </a:r>
            <a:r>
              <a:rPr lang="en-US" altLang="zh-CN" dirty="0"/>
              <a:t>(n-1)/2)，</a:t>
            </a:r>
            <a:r>
              <a:rPr lang="zh-CN" altLang="en-US" dirty="0"/>
              <a:t>构造出所有非同构的</a:t>
            </a:r>
            <a:r>
              <a:rPr lang="en-US" altLang="zh-CN" dirty="0"/>
              <a:t>n</a:t>
            </a:r>
            <a:r>
              <a:rPr lang="zh-CN" altLang="en-US" dirty="0"/>
              <a:t>阶</a:t>
            </a:r>
            <a:r>
              <a:rPr lang="en-US" altLang="zh-CN" dirty="0"/>
              <a:t>m</a:t>
            </a:r>
            <a:r>
              <a:rPr lang="zh-CN" altLang="en-US" dirty="0"/>
              <a:t>条边的无向</a:t>
            </a:r>
            <a:r>
              <a:rPr lang="en-US" altLang="zh-CN" dirty="0"/>
              <a:t>(</a:t>
            </a:r>
            <a:r>
              <a:rPr lang="zh-CN" altLang="en-US" dirty="0"/>
              <a:t>有向</a:t>
            </a:r>
            <a:r>
              <a:rPr lang="en-US" altLang="zh-CN" dirty="0"/>
              <a:t>)</a:t>
            </a:r>
            <a:r>
              <a:rPr lang="zh-CN" altLang="en-US" dirty="0"/>
              <a:t>简单图，这是目前还没有解决的难题</a:t>
            </a:r>
          </a:p>
          <a:p>
            <a:pPr eaLnBrk="1" hangingPunct="1"/>
            <a:r>
              <a:rPr lang="zh-CN" altLang="en-US" dirty="0"/>
              <a:t>但对于比较小的</a:t>
            </a:r>
            <a:r>
              <a:rPr lang="en-US" altLang="zh-CN" dirty="0"/>
              <a:t>n</a:t>
            </a:r>
            <a:r>
              <a:rPr lang="zh-CN" altLang="en-US" dirty="0"/>
              <a:t>还是能构造出来的 </a:t>
            </a:r>
          </a:p>
        </p:txBody>
      </p:sp>
    </p:spTree>
    <p:extLst>
      <p:ext uri="{BB962C8B-B14F-4D97-AF65-F5344CB8AC3E}">
        <p14:creationId xmlns:p14="http://schemas.microsoft.com/office/powerpoint/2010/main" val="11525821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zh-CN" altLang="en-US"/>
              <a:t>图的同构</a:t>
            </a:r>
          </a:p>
        </p:txBody>
      </p:sp>
      <p:sp>
        <p:nvSpPr>
          <p:cNvPr id="55299" name="Rectangle 3"/>
          <p:cNvSpPr>
            <a:spLocks noGrp="1" noChangeArrowheads="1"/>
          </p:cNvSpPr>
          <p:nvPr>
            <p:ph sz="quarter" idx="1"/>
          </p:nvPr>
        </p:nvSpPr>
        <p:spPr/>
        <p:txBody>
          <a:bodyPr/>
          <a:lstStyle/>
          <a:p>
            <a:pPr eaLnBrk="1" hangingPunct="1">
              <a:lnSpc>
                <a:spcPct val="90000"/>
              </a:lnSpc>
            </a:pPr>
            <a:r>
              <a:rPr lang="zh-CN" altLang="en-US" dirty="0">
                <a:solidFill>
                  <a:srgbClr val="009900"/>
                </a:solidFill>
              </a:rPr>
              <a:t>例</a:t>
            </a:r>
            <a:r>
              <a:rPr lang="en-US" altLang="zh-CN" dirty="0">
                <a:solidFill>
                  <a:srgbClr val="009900"/>
                </a:solidFill>
              </a:rPr>
              <a:t>:</a:t>
            </a:r>
            <a:r>
              <a:rPr lang="zh-CN" altLang="en-US" dirty="0"/>
              <a:t> 画出4个顶点3条边的所有可能非同构的无向简单图；</a:t>
            </a:r>
          </a:p>
          <a:p>
            <a:pPr eaLnBrk="1" hangingPunct="1">
              <a:lnSpc>
                <a:spcPct val="90000"/>
              </a:lnSpc>
            </a:pPr>
            <a:r>
              <a:rPr lang="zh-CN" altLang="en-US" dirty="0"/>
              <a:t>问题</a:t>
            </a:r>
            <a:r>
              <a:rPr lang="en-US" altLang="zh-CN" dirty="0"/>
              <a:t>:</a:t>
            </a:r>
            <a:r>
              <a:rPr lang="zh-CN" altLang="en-US" dirty="0"/>
              <a:t>如何找出全部的图？</a:t>
            </a:r>
          </a:p>
          <a:p>
            <a:pPr lvl="1" eaLnBrk="1" hangingPunct="1">
              <a:lnSpc>
                <a:spcPct val="90000"/>
              </a:lnSpc>
            </a:pPr>
            <a:r>
              <a:rPr lang="zh-CN" altLang="en-US" sz="2400" dirty="0"/>
              <a:t>同构的必要条件</a:t>
            </a:r>
            <a:r>
              <a:rPr lang="en-US" altLang="zh-CN" sz="2400" dirty="0"/>
              <a:t>:</a:t>
            </a:r>
            <a:r>
              <a:rPr lang="zh-CN" altLang="en-US" sz="2400" dirty="0"/>
              <a:t>顶点个数相同;边的条数相同;度数相同的顶点数相同</a:t>
            </a:r>
          </a:p>
          <a:p>
            <a:pPr lvl="1" eaLnBrk="1" hangingPunct="1">
              <a:lnSpc>
                <a:spcPct val="90000"/>
              </a:lnSpc>
            </a:pPr>
            <a:r>
              <a:rPr lang="zh-CN" altLang="en-US" sz="2400" dirty="0"/>
              <a:t>找可图化的负整数序列，一个顶点对应一个分量</a:t>
            </a:r>
          </a:p>
          <a:p>
            <a:pPr lvl="1" eaLnBrk="1" hangingPunct="1">
              <a:lnSpc>
                <a:spcPct val="90000"/>
              </a:lnSpc>
            </a:pPr>
            <a:r>
              <a:rPr lang="en-US" altLang="zh-CN" sz="2400" dirty="0"/>
              <a:t>d1+d2+d3+d4=6,0≤di≤3,</a:t>
            </a:r>
            <a:r>
              <a:rPr lang="zh-CN" altLang="en-US" sz="2400" dirty="0"/>
              <a:t>枚举出所有情况</a:t>
            </a:r>
            <a:endParaRPr lang="en-US" altLang="zh-CN" sz="2400" dirty="0"/>
          </a:p>
          <a:p>
            <a:pPr lvl="2">
              <a:lnSpc>
                <a:spcPct val="90000"/>
              </a:lnSpc>
            </a:pPr>
            <a:r>
              <a:rPr lang="zh-CN" altLang="en-US" sz="2100" dirty="0"/>
              <a:t>为防止遗漏，可将序列降序（或升序）排列</a:t>
            </a:r>
          </a:p>
          <a:p>
            <a:pPr lvl="1" eaLnBrk="1" hangingPunct="1">
              <a:lnSpc>
                <a:spcPct val="90000"/>
              </a:lnSpc>
            </a:pPr>
            <a:r>
              <a:rPr lang="en-US" altLang="zh-CN" sz="2400" i="1" u="sng" dirty="0"/>
              <a:t>{3,2,1,0}</a:t>
            </a:r>
            <a:r>
              <a:rPr lang="zh-CN" altLang="en-US" sz="2400" i="1" u="sng" dirty="0"/>
              <a:t>非简单图，有平行边,</a:t>
            </a:r>
          </a:p>
          <a:p>
            <a:pPr lvl="1" eaLnBrk="1" hangingPunct="1">
              <a:lnSpc>
                <a:spcPct val="90000"/>
              </a:lnSpc>
            </a:pPr>
            <a:r>
              <a:rPr lang="zh-CN" altLang="en-US" sz="2400" dirty="0"/>
              <a:t>{2,</a:t>
            </a:r>
            <a:r>
              <a:rPr lang="en-US" altLang="zh-CN" sz="2400" dirty="0"/>
              <a:t>2</a:t>
            </a:r>
            <a:r>
              <a:rPr lang="zh-CN" altLang="en-US" sz="2400" dirty="0"/>
              <a:t>,</a:t>
            </a:r>
            <a:r>
              <a:rPr lang="en-US" altLang="zh-CN" sz="2400" dirty="0"/>
              <a:t>1</a:t>
            </a:r>
            <a:r>
              <a:rPr lang="zh-CN" altLang="en-US" sz="2400" dirty="0"/>
              <a:t>,1}, {3,1,1,1},{2,2,2,0}</a:t>
            </a:r>
          </a:p>
        </p:txBody>
      </p:sp>
      <p:graphicFrame>
        <p:nvGraphicFramePr>
          <p:cNvPr id="4" name="Object 2"/>
          <p:cNvGraphicFramePr>
            <a:graphicFrameLocks noChangeAspect="1"/>
          </p:cNvGraphicFramePr>
          <p:nvPr>
            <p:extLst>
              <p:ext uri="{D42A27DB-BD31-4B8C-83A1-F6EECF244321}">
                <p14:modId xmlns:p14="http://schemas.microsoft.com/office/powerpoint/2010/main" val="2273884279"/>
              </p:ext>
            </p:extLst>
          </p:nvPr>
        </p:nvGraphicFramePr>
        <p:xfrm>
          <a:off x="6265896" y="4509120"/>
          <a:ext cx="4680520" cy="1872208"/>
        </p:xfrm>
        <a:graphic>
          <a:graphicData uri="http://schemas.openxmlformats.org/presentationml/2006/ole">
            <mc:AlternateContent xmlns:mc="http://schemas.openxmlformats.org/markup-compatibility/2006">
              <mc:Choice xmlns:v="urn:schemas-microsoft-com:vml" Requires="v">
                <p:oleObj name="位图图像" r:id="rId3" imgW="2857899" imgH="1142857" progId="Paint.Picture">
                  <p:embed/>
                </p:oleObj>
              </mc:Choice>
              <mc:Fallback>
                <p:oleObj name="位图图像" r:id="rId3" imgW="2857899" imgH="1142857" progId="Paint.Picture">
                  <p:embed/>
                  <p:pic>
                    <p:nvPicPr>
                      <p:cNvPr id="5734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5896" y="4509120"/>
                        <a:ext cx="4680520" cy="187220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094899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2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29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529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29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29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529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5299">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5299">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zh-CN" dirty="0"/>
              <a:t>10.1 </a:t>
            </a:r>
            <a:r>
              <a:rPr lang="zh-CN" altLang="en-US" dirty="0"/>
              <a:t>图</a:t>
            </a:r>
            <a:r>
              <a:rPr lang="en-US" altLang="zh-CN" dirty="0"/>
              <a:t>(Graph)</a:t>
            </a:r>
            <a:endParaRPr lang="zh-CN" altLang="en-US" dirty="0"/>
          </a:p>
        </p:txBody>
      </p:sp>
      <p:sp>
        <p:nvSpPr>
          <p:cNvPr id="11267" name="Rectangle 3"/>
          <p:cNvSpPr>
            <a:spLocks noGrp="1" noChangeArrowheads="1"/>
          </p:cNvSpPr>
          <p:nvPr>
            <p:ph sz="quarter" idx="1"/>
          </p:nvPr>
        </p:nvSpPr>
        <p:spPr/>
        <p:txBody>
          <a:bodyPr/>
          <a:lstStyle/>
          <a:p>
            <a:pPr algn="just" eaLnBrk="1" hangingPunct="1"/>
            <a:r>
              <a:rPr lang="zh-CN" altLang="en-US" sz="2800" dirty="0"/>
              <a:t>多重集合的定义</a:t>
            </a:r>
          </a:p>
          <a:p>
            <a:pPr lvl="1" algn="just" eaLnBrk="1" hangingPunct="1"/>
            <a:r>
              <a:rPr lang="zh-CN" altLang="en-US" sz="2400" dirty="0"/>
              <a:t>元素可以重复出现的集合称为多重集合</a:t>
            </a:r>
          </a:p>
          <a:p>
            <a:pPr lvl="1" algn="just" eaLnBrk="1" hangingPunct="1"/>
            <a:r>
              <a:rPr lang="zh-CN" altLang="en-US" sz="2400" dirty="0"/>
              <a:t>某元素重复出现的次数称为该元素的重复度</a:t>
            </a:r>
          </a:p>
          <a:p>
            <a:pPr lvl="1" algn="just" eaLnBrk="1" hangingPunct="1"/>
            <a:r>
              <a:rPr lang="zh-CN" altLang="en-US" sz="2400" dirty="0"/>
              <a:t>多重集合{</a:t>
            </a:r>
            <a:r>
              <a:rPr lang="en-US" altLang="zh-CN" sz="2400" dirty="0" err="1"/>
              <a:t>a,a,b,b,b,c,d</a:t>
            </a:r>
            <a:r>
              <a:rPr lang="en-US" altLang="zh-CN" sz="2400" dirty="0"/>
              <a:t>}</a:t>
            </a:r>
            <a:r>
              <a:rPr lang="zh-CN" altLang="en-US" sz="2400" dirty="0"/>
              <a:t>中</a:t>
            </a:r>
            <a:r>
              <a:rPr lang="en-US" altLang="zh-CN" sz="2400" dirty="0" err="1"/>
              <a:t>a,b,c,d</a:t>
            </a:r>
            <a:r>
              <a:rPr lang="zh-CN" altLang="en-US" sz="2400" dirty="0"/>
              <a:t>的重复度分别为2,3,1,1</a:t>
            </a:r>
          </a:p>
          <a:p>
            <a:pPr lvl="1" algn="just" eaLnBrk="1" hangingPunct="1"/>
            <a:r>
              <a:rPr lang="zh-CN" altLang="en-US" sz="2400" dirty="0"/>
              <a:t>无元素重复出现的集合是每个元素重复度均为1的多重集</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zh-CN" altLang="en-US"/>
              <a:t>图的同构</a:t>
            </a:r>
          </a:p>
        </p:txBody>
      </p:sp>
      <p:sp>
        <p:nvSpPr>
          <p:cNvPr id="58371" name="Rectangle 3"/>
          <p:cNvSpPr>
            <a:spLocks noGrp="1" noChangeArrowheads="1"/>
          </p:cNvSpPr>
          <p:nvPr>
            <p:ph sz="quarter" idx="1"/>
          </p:nvPr>
        </p:nvSpPr>
        <p:spPr/>
        <p:txBody>
          <a:bodyPr/>
          <a:lstStyle/>
          <a:p>
            <a:pPr eaLnBrk="1" hangingPunct="1"/>
            <a:r>
              <a:rPr lang="zh-CN" altLang="en-US" dirty="0">
                <a:solidFill>
                  <a:srgbClr val="009900"/>
                </a:solidFill>
              </a:rPr>
              <a:t>例 ：</a:t>
            </a:r>
            <a:r>
              <a:rPr lang="en-US" altLang="zh-CN" dirty="0"/>
              <a:t>(</a:t>
            </a:r>
            <a:r>
              <a:rPr lang="zh-CN" altLang="en-US" dirty="0"/>
              <a:t>2</a:t>
            </a:r>
            <a:r>
              <a:rPr lang="en-US" altLang="zh-CN" dirty="0"/>
              <a:t>)</a:t>
            </a:r>
            <a:r>
              <a:rPr lang="zh-CN" altLang="en-US" dirty="0"/>
              <a:t>画出3个顶点2条边的所有可能非同构的有向简单图.</a:t>
            </a:r>
            <a:endParaRPr lang="en-US" altLang="zh-CN" dirty="0"/>
          </a:p>
          <a:p>
            <a:pPr eaLnBrk="1" hangingPunct="1"/>
            <a:r>
              <a:rPr lang="en-US" altLang="zh-CN" dirty="0"/>
              <a:t>(2,1,1),(2,2,0),(3,1,0),(4,0,0)</a:t>
            </a:r>
            <a:endParaRPr lang="zh-CN" alt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516782649"/>
              </p:ext>
            </p:extLst>
          </p:nvPr>
        </p:nvGraphicFramePr>
        <p:xfrm>
          <a:off x="2279576" y="3068960"/>
          <a:ext cx="5655431" cy="2235868"/>
        </p:xfrm>
        <a:graphic>
          <a:graphicData uri="http://schemas.openxmlformats.org/presentationml/2006/ole">
            <mc:AlternateContent xmlns:mc="http://schemas.openxmlformats.org/markup-compatibility/2006">
              <mc:Choice xmlns:v="urn:schemas-microsoft-com:vml" Requires="v">
                <p:oleObj name="位图图像" r:id="rId3" imgW="2866667" imgH="1133633" progId="Paint.Picture">
                  <p:embed/>
                </p:oleObj>
              </mc:Choice>
              <mc:Fallback>
                <p:oleObj name="位图图像" r:id="rId3" imgW="2866667" imgH="1133633" progId="Paint.Picture">
                  <p:embed/>
                  <p:pic>
                    <p:nvPicPr>
                      <p:cNvPr id="60418"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9576" y="3068960"/>
                        <a:ext cx="5655431" cy="223586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94213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3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3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1"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zh-CN" altLang="en-US"/>
              <a:t>两图同构的定义 </a:t>
            </a:r>
          </a:p>
        </p:txBody>
      </p:sp>
      <p:sp>
        <p:nvSpPr>
          <p:cNvPr id="50179" name="Rectangle 3"/>
          <p:cNvSpPr>
            <a:spLocks noGrp="1" noChangeArrowheads="1"/>
          </p:cNvSpPr>
          <p:nvPr>
            <p:ph sz="quarter" idx="1"/>
          </p:nvPr>
        </p:nvSpPr>
        <p:spPr/>
        <p:txBody>
          <a:bodyPr/>
          <a:lstStyle/>
          <a:p>
            <a:r>
              <a:rPr lang="zh-CN" altLang="en-US" dirty="0">
                <a:solidFill>
                  <a:srgbClr val="000000"/>
                </a:solidFill>
                <a:ea typeface=""/>
                <a:cs typeface=""/>
              </a:rPr>
              <a:t>定义</a:t>
            </a:r>
            <a:r>
              <a:rPr lang="en-US" altLang="zh-CN" dirty="0">
                <a:solidFill>
                  <a:srgbClr val="000000"/>
                </a:solidFill>
                <a:ea typeface=""/>
                <a:cs typeface=""/>
              </a:rPr>
              <a:t>1(</a:t>
            </a:r>
            <a:r>
              <a:rPr lang="zh-CN" altLang="en-US" dirty="0">
                <a:solidFill>
                  <a:srgbClr val="000000"/>
                </a:solidFill>
                <a:ea typeface=""/>
                <a:cs typeface=""/>
              </a:rPr>
              <a:t>参考书</a:t>
            </a:r>
            <a:r>
              <a:rPr lang="en-US" altLang="zh-CN" dirty="0">
                <a:solidFill>
                  <a:srgbClr val="000000"/>
                </a:solidFill>
                <a:ea typeface=""/>
                <a:cs typeface=""/>
              </a:rPr>
              <a:t>)  </a:t>
            </a:r>
            <a:r>
              <a:rPr lang="zh-CN" altLang="en-US" dirty="0"/>
              <a:t>设</a:t>
            </a:r>
            <a:r>
              <a:rPr lang="en-US" altLang="zh-CN" dirty="0"/>
              <a:t>G</a:t>
            </a:r>
            <a:r>
              <a:rPr lang="en-US" altLang="zh-CN" baseline="-30000" dirty="0"/>
              <a:t>1</a:t>
            </a:r>
            <a:r>
              <a:rPr lang="en-US" altLang="zh-CN" dirty="0"/>
              <a:t>=&lt;V</a:t>
            </a:r>
            <a:r>
              <a:rPr lang="en-US" altLang="zh-CN" baseline="-30000" dirty="0"/>
              <a:t>1</a:t>
            </a:r>
            <a:r>
              <a:rPr lang="en-US" altLang="zh-CN" dirty="0"/>
              <a:t>，E</a:t>
            </a:r>
            <a:r>
              <a:rPr lang="en-US" altLang="zh-CN" baseline="-30000" dirty="0"/>
              <a:t>1</a:t>
            </a:r>
            <a:r>
              <a:rPr lang="en-US" altLang="zh-CN" dirty="0"/>
              <a:t>&gt;，G</a:t>
            </a:r>
            <a:r>
              <a:rPr lang="en-US" altLang="zh-CN" baseline="-30000" dirty="0"/>
              <a:t>2</a:t>
            </a:r>
            <a:r>
              <a:rPr lang="en-US" altLang="zh-CN" dirty="0"/>
              <a:t>=&lt;V</a:t>
            </a:r>
            <a:r>
              <a:rPr lang="en-US" altLang="zh-CN" baseline="-30000" dirty="0"/>
              <a:t>2</a:t>
            </a:r>
            <a:r>
              <a:rPr lang="en-US" altLang="zh-CN" dirty="0"/>
              <a:t>，E</a:t>
            </a:r>
            <a:r>
              <a:rPr lang="en-US" altLang="zh-CN" baseline="-30000" dirty="0"/>
              <a:t>2</a:t>
            </a:r>
            <a:r>
              <a:rPr lang="en-US" altLang="zh-CN" dirty="0"/>
              <a:t>&gt;</a:t>
            </a:r>
            <a:r>
              <a:rPr lang="zh-CN" altLang="en-US" dirty="0"/>
              <a:t>是</a:t>
            </a:r>
            <a:r>
              <a:rPr lang="zh-CN" altLang="en-US" dirty="0">
                <a:solidFill>
                  <a:srgbClr val="FF0000"/>
                </a:solidFill>
              </a:rPr>
              <a:t>简单图</a:t>
            </a:r>
            <a:r>
              <a:rPr lang="zh-CN" altLang="en-US" dirty="0"/>
              <a:t>，若存在双射函数</a:t>
            </a:r>
            <a:r>
              <a:rPr lang="en-US" altLang="zh-CN" dirty="0"/>
              <a:t>f:V</a:t>
            </a:r>
            <a:r>
              <a:rPr lang="en-US" altLang="zh-CN" baseline="-30000" dirty="0"/>
              <a:t>1</a:t>
            </a:r>
            <a:r>
              <a:rPr lang="en-US" altLang="zh-CN" dirty="0"/>
              <a:t>→V</a:t>
            </a:r>
            <a:r>
              <a:rPr lang="en-US" altLang="zh-CN" baseline="-30000" dirty="0"/>
              <a:t>2</a:t>
            </a:r>
            <a:r>
              <a:rPr lang="en-US" altLang="zh-CN" dirty="0"/>
              <a:t>，</a:t>
            </a:r>
            <a:r>
              <a:rPr lang="zh-CN" altLang="en-US" dirty="0"/>
              <a:t>且</a:t>
            </a:r>
            <a:r>
              <a:rPr lang="en-US" altLang="zh-CN" dirty="0"/>
              <a:t>f</a:t>
            </a:r>
            <a:r>
              <a:rPr lang="zh-CN" altLang="en-US" dirty="0"/>
              <a:t>具有这样的性质</a:t>
            </a:r>
            <a:r>
              <a:rPr lang="en-US" altLang="zh-CN" dirty="0"/>
              <a:t>:</a:t>
            </a:r>
            <a:r>
              <a:rPr lang="zh-CN" altLang="en-US" dirty="0"/>
              <a:t>对</a:t>
            </a:r>
            <a:r>
              <a:rPr lang="en-US" altLang="zh-CN" dirty="0"/>
              <a:t>V</a:t>
            </a:r>
            <a:r>
              <a:rPr lang="en-US" altLang="zh-CN" baseline="-30000" dirty="0"/>
              <a:t>1</a:t>
            </a:r>
            <a:r>
              <a:rPr lang="zh-CN" altLang="en-US" dirty="0"/>
              <a:t>中所有的</a:t>
            </a:r>
            <a:r>
              <a:rPr lang="en-US" altLang="zh-CN" dirty="0"/>
              <a:t>a</a:t>
            </a:r>
            <a:r>
              <a:rPr lang="zh-CN" altLang="en-US" dirty="0"/>
              <a:t>和</a:t>
            </a:r>
            <a:r>
              <a:rPr lang="en-US" altLang="zh-CN" dirty="0"/>
              <a:t>b</a:t>
            </a:r>
            <a:r>
              <a:rPr lang="zh-CN" altLang="en-US" dirty="0"/>
              <a:t>来说，</a:t>
            </a:r>
            <a:r>
              <a:rPr lang="en-US" altLang="zh-CN" dirty="0"/>
              <a:t>a</a:t>
            </a:r>
            <a:r>
              <a:rPr lang="zh-CN" altLang="en-US" dirty="0"/>
              <a:t>和</a:t>
            </a:r>
            <a:r>
              <a:rPr lang="en-US" altLang="zh-CN" dirty="0"/>
              <a:t>b</a:t>
            </a:r>
            <a:r>
              <a:rPr lang="zh-CN" altLang="en-US" dirty="0"/>
              <a:t>在</a:t>
            </a:r>
            <a:r>
              <a:rPr lang="en-US" altLang="zh-CN" dirty="0"/>
              <a:t>G</a:t>
            </a:r>
            <a:r>
              <a:rPr lang="en-US" altLang="zh-CN" baseline="-30000" dirty="0"/>
              <a:t>1</a:t>
            </a:r>
            <a:r>
              <a:rPr lang="zh-CN" altLang="en-US" dirty="0"/>
              <a:t>中相邻当且仅当</a:t>
            </a:r>
            <a:r>
              <a:rPr lang="en-US" altLang="zh-CN" dirty="0"/>
              <a:t>f(a)</a:t>
            </a:r>
            <a:r>
              <a:rPr lang="zh-CN" altLang="en-US" dirty="0"/>
              <a:t>和</a:t>
            </a:r>
            <a:r>
              <a:rPr lang="en-US" altLang="zh-CN" dirty="0"/>
              <a:t>f(b)</a:t>
            </a:r>
            <a:r>
              <a:rPr lang="zh-CN" altLang="en-US" dirty="0"/>
              <a:t>在</a:t>
            </a:r>
            <a:r>
              <a:rPr lang="en-US" altLang="zh-CN" dirty="0"/>
              <a:t>G</a:t>
            </a:r>
            <a:r>
              <a:rPr lang="en-US" altLang="zh-CN" baseline="-30000" dirty="0"/>
              <a:t>2</a:t>
            </a:r>
            <a:r>
              <a:rPr lang="zh-CN" altLang="en-US" dirty="0"/>
              <a:t>中相邻，则称</a:t>
            </a:r>
            <a:r>
              <a:rPr lang="en-US" altLang="zh-CN" dirty="0"/>
              <a:t>G</a:t>
            </a:r>
            <a:r>
              <a:rPr lang="en-US" altLang="zh-CN" baseline="-30000" dirty="0"/>
              <a:t>1</a:t>
            </a:r>
            <a:r>
              <a:rPr lang="zh-CN" altLang="en-US" dirty="0"/>
              <a:t>与</a:t>
            </a:r>
            <a:r>
              <a:rPr lang="en-US" altLang="zh-CN" dirty="0"/>
              <a:t>G</a:t>
            </a:r>
            <a:r>
              <a:rPr lang="en-US" altLang="zh-CN" baseline="-30000" dirty="0"/>
              <a:t>2</a:t>
            </a:r>
            <a:r>
              <a:rPr lang="zh-CN" altLang="en-US" dirty="0"/>
              <a:t>是</a:t>
            </a:r>
            <a:r>
              <a:rPr lang="zh-CN" altLang="en-US" dirty="0">
                <a:solidFill>
                  <a:srgbClr val="FF9900"/>
                </a:solidFill>
                <a:ea typeface=""/>
                <a:cs typeface=""/>
              </a:rPr>
              <a:t>同构</a:t>
            </a:r>
            <a:r>
              <a:rPr lang="zh-CN" altLang="en-US" dirty="0"/>
              <a:t>的。两个不同构的简单图称为非同构的。</a:t>
            </a:r>
            <a:endParaRPr lang="en-US" altLang="zh-CN" dirty="0"/>
          </a:p>
          <a:p>
            <a:r>
              <a:rPr lang="zh-CN" altLang="en-US" dirty="0"/>
              <a:t>两种定义不一样，请注意区分。</a:t>
            </a:r>
          </a:p>
        </p:txBody>
      </p:sp>
    </p:spTree>
    <p:extLst>
      <p:ext uri="{BB962C8B-B14F-4D97-AF65-F5344CB8AC3E}">
        <p14:creationId xmlns:p14="http://schemas.microsoft.com/office/powerpoint/2010/main" val="13916145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图同构算法</a:t>
            </a:r>
          </a:p>
        </p:txBody>
      </p:sp>
      <p:sp>
        <p:nvSpPr>
          <p:cNvPr id="3" name="内容占位符 2"/>
          <p:cNvSpPr>
            <a:spLocks noGrp="1"/>
          </p:cNvSpPr>
          <p:nvPr>
            <p:ph sz="quarter" idx="1"/>
          </p:nvPr>
        </p:nvSpPr>
        <p:spPr/>
        <p:txBody>
          <a:bodyPr/>
          <a:lstStyle/>
          <a:p>
            <a:r>
              <a:rPr lang="zh-CN" altLang="en-US" sz="2800" dirty="0"/>
              <a:t>已知的最好的判定两个图是否同构的算法具有指数的最坏情形时间复杂度</a:t>
            </a:r>
            <a:r>
              <a:rPr lang="en-US" altLang="zh-CN" sz="2800" dirty="0"/>
              <a:t>(</a:t>
            </a:r>
            <a:r>
              <a:rPr lang="zh-CN" altLang="en-US" sz="2800" dirty="0"/>
              <a:t>对图的顶点数来说</a:t>
            </a:r>
            <a:r>
              <a:rPr lang="en-US" altLang="zh-CN" sz="2800" dirty="0"/>
              <a:t>)</a:t>
            </a:r>
            <a:r>
              <a:rPr lang="zh-CN" altLang="en-US" sz="2800" dirty="0"/>
              <a:t>。</a:t>
            </a:r>
            <a:endParaRPr lang="en-US" altLang="zh-CN" sz="2800" dirty="0"/>
          </a:p>
          <a:p>
            <a:r>
              <a:rPr lang="zh-CN" altLang="en-US" sz="2800" dirty="0"/>
              <a:t>“一种名为</a:t>
            </a:r>
            <a:r>
              <a:rPr lang="en-US" altLang="zh-CN" sz="2800" dirty="0"/>
              <a:t>NAUTY</a:t>
            </a:r>
            <a:r>
              <a:rPr lang="zh-CN" altLang="en-US" sz="2800" dirty="0"/>
              <a:t>的用于测试图同构的最佳实用算法，在现代个人计算机上</a:t>
            </a:r>
            <a:r>
              <a:rPr lang="zh-CN" altLang="en-US" sz="2800" dirty="0">
                <a:solidFill>
                  <a:srgbClr val="FF0000"/>
                </a:solidFill>
              </a:rPr>
              <a:t>可在</a:t>
            </a:r>
            <a:r>
              <a:rPr lang="en-US" altLang="zh-CN" sz="2800" dirty="0">
                <a:solidFill>
                  <a:srgbClr val="FF0000"/>
                </a:solidFill>
              </a:rPr>
              <a:t>1</a:t>
            </a:r>
            <a:r>
              <a:rPr lang="zh-CN" altLang="en-US" sz="2800" dirty="0">
                <a:solidFill>
                  <a:srgbClr val="FF0000"/>
                </a:solidFill>
              </a:rPr>
              <a:t>秒内</a:t>
            </a:r>
            <a:r>
              <a:rPr lang="zh-CN" altLang="en-US" sz="2800" dirty="0"/>
              <a:t>判定具有</a:t>
            </a:r>
            <a:r>
              <a:rPr lang="en-US" altLang="zh-CN" sz="2800" dirty="0"/>
              <a:t>100</a:t>
            </a:r>
            <a:r>
              <a:rPr lang="zh-CN" altLang="en-US" sz="2800" dirty="0"/>
              <a:t>个顶点的两个图是否是同构的。可以在因特网上下载</a:t>
            </a:r>
            <a:r>
              <a:rPr lang="en-US" altLang="zh-CN" sz="2800" dirty="0"/>
              <a:t>NAUTY</a:t>
            </a:r>
            <a:r>
              <a:rPr lang="zh-CN" altLang="en-US" sz="2800" dirty="0"/>
              <a:t>软件并用它做实验。”</a:t>
            </a:r>
            <a:endParaRPr lang="en-US" altLang="zh-CN" sz="2800" dirty="0"/>
          </a:p>
          <a:p>
            <a:r>
              <a:rPr lang="zh-CN" altLang="en-US" sz="2800" dirty="0"/>
              <a:t>对于有严格限制的图，如顶点的最大度很小，存在着判断两个图是否同构的实用算法。</a:t>
            </a:r>
            <a:endParaRPr lang="en-US" altLang="zh-CN" sz="2800" dirty="0"/>
          </a:p>
          <a:p>
            <a:r>
              <a:rPr lang="zh-CN" altLang="en-US" sz="2800" dirty="0"/>
              <a:t>判断任意两个图是否同构的问题是一个特别有趣的问题</a:t>
            </a:r>
          </a:p>
        </p:txBody>
      </p:sp>
    </p:spTree>
    <p:extLst>
      <p:ext uri="{BB962C8B-B14F-4D97-AF65-F5344CB8AC3E}">
        <p14:creationId xmlns:p14="http://schemas.microsoft.com/office/powerpoint/2010/main" val="20686980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图同构的应用</a:t>
            </a:r>
          </a:p>
        </p:txBody>
      </p:sp>
      <p:sp>
        <p:nvSpPr>
          <p:cNvPr id="3" name="内容占位符 2"/>
          <p:cNvSpPr>
            <a:spLocks noGrp="1"/>
          </p:cNvSpPr>
          <p:nvPr>
            <p:ph sz="quarter" idx="1"/>
          </p:nvPr>
        </p:nvSpPr>
        <p:spPr/>
        <p:txBody>
          <a:bodyPr/>
          <a:lstStyle/>
          <a:p>
            <a:r>
              <a:rPr lang="zh-CN" altLang="en-US" sz="2800" dirty="0"/>
              <a:t>化学家用多图</a:t>
            </a:r>
            <a:r>
              <a:rPr lang="en-US" altLang="zh-CN" sz="2800" dirty="0"/>
              <a:t>(</a:t>
            </a:r>
            <a:r>
              <a:rPr lang="zh-CN" altLang="en-US" sz="2800" dirty="0"/>
              <a:t>已知的分子图</a:t>
            </a:r>
            <a:r>
              <a:rPr lang="en-US" altLang="zh-CN" sz="2800" dirty="0"/>
              <a:t>)</a:t>
            </a:r>
            <a:r>
              <a:rPr lang="zh-CN" altLang="en-US" sz="2800" dirty="0"/>
              <a:t>，为化学成分建模。在这些图中，顶点表示原子，边表示这些原子之间的化学键。两个结构相同，具有相同分子式但不同原子键的分子，具有不同构的分子图。当分析出新的化学合成物时，就检査分子图数据库，以判断该化合物的分子图是否与已知的化合物相同。</a:t>
            </a:r>
          </a:p>
          <a:p>
            <a:r>
              <a:rPr lang="zh-CN" altLang="en-US" sz="2800" dirty="0"/>
              <a:t>图同构可用于验证由自动化工具设计的电路是否与最初的设计一致。</a:t>
            </a:r>
            <a:endParaRPr lang="en-US" altLang="zh-CN" sz="2800" dirty="0"/>
          </a:p>
          <a:p>
            <a:r>
              <a:rPr lang="zh-CN" altLang="en-US" sz="2800" dirty="0"/>
              <a:t>图同构还可用于判断一个销售商的芯片与另一个销售商的芯片是否具有相同的知识产权。这</a:t>
            </a:r>
            <a:r>
              <a:rPr lang="zh-CN" altLang="en-US" sz="2800" dirty="0">
                <a:solidFill>
                  <a:srgbClr val="FF0000"/>
                </a:solidFill>
              </a:rPr>
              <a:t>可以通过寻找这些芯片的图模型中的最大同构子图</a:t>
            </a:r>
            <a:r>
              <a:rPr lang="zh-CN" altLang="en-US" sz="2800" dirty="0"/>
              <a:t>来完成。</a:t>
            </a:r>
          </a:p>
        </p:txBody>
      </p:sp>
    </p:spTree>
    <p:extLst>
      <p:ext uri="{BB962C8B-B14F-4D97-AF65-F5344CB8AC3E}">
        <p14:creationId xmlns:p14="http://schemas.microsoft.com/office/powerpoint/2010/main" val="42492191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en-US" altLang="zh-CN"/>
              <a:t>10.2 </a:t>
            </a:r>
            <a:r>
              <a:rPr lang="zh-CN" altLang="en-US"/>
              <a:t>通路与回路 </a:t>
            </a:r>
          </a:p>
        </p:txBody>
      </p:sp>
      <p:sp>
        <p:nvSpPr>
          <p:cNvPr id="76803" name="Rectangle 3"/>
          <p:cNvSpPr>
            <a:spLocks noGrp="1" noChangeArrowheads="1"/>
          </p:cNvSpPr>
          <p:nvPr>
            <p:ph sz="quarter" idx="1"/>
          </p:nvPr>
        </p:nvSpPr>
        <p:spPr/>
        <p:txBody>
          <a:bodyPr/>
          <a:lstStyle/>
          <a:p>
            <a:pPr eaLnBrk="1" hangingPunct="1"/>
            <a:r>
              <a:rPr lang="zh-CN" altLang="en-US" dirty="0"/>
              <a:t>通路与回路的定义</a:t>
            </a:r>
          </a:p>
          <a:p>
            <a:pPr eaLnBrk="1" hangingPunct="1"/>
            <a:r>
              <a:rPr lang="zh-CN" altLang="en-US" dirty="0"/>
              <a:t>通路与回路的例题</a:t>
            </a:r>
          </a:p>
          <a:p>
            <a:pPr eaLnBrk="1" hangingPunct="1"/>
            <a:r>
              <a:rPr lang="en-US" altLang="zh-CN" dirty="0"/>
              <a:t>n</a:t>
            </a:r>
            <a:r>
              <a:rPr lang="zh-CN" altLang="en-US" dirty="0"/>
              <a:t>阶图中通路与回路的性质 </a:t>
            </a:r>
          </a:p>
          <a:p>
            <a:pPr eaLnBrk="1" hangingPunct="1"/>
            <a:endParaRPr lang="zh-CN" alt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5"/>
          <p:cNvSpPr>
            <a:spLocks noGrp="1" noChangeArrowheads="1"/>
          </p:cNvSpPr>
          <p:nvPr>
            <p:ph type="title"/>
          </p:nvPr>
        </p:nvSpPr>
        <p:spPr/>
        <p:txBody>
          <a:bodyPr/>
          <a:lstStyle/>
          <a:p>
            <a:pPr eaLnBrk="1" hangingPunct="1"/>
            <a:r>
              <a:rPr lang="zh-CN" altLang="en-US"/>
              <a:t>通路与回路的定义</a:t>
            </a:r>
          </a:p>
        </p:txBody>
      </p:sp>
      <p:sp>
        <p:nvSpPr>
          <p:cNvPr id="77826" name="Rectangle 4"/>
          <p:cNvSpPr>
            <a:spLocks noGrp="1" noChangeArrowheads="1"/>
          </p:cNvSpPr>
          <p:nvPr>
            <p:ph sz="quarter" idx="1"/>
          </p:nvPr>
        </p:nvSpPr>
        <p:spPr/>
        <p:txBody>
          <a:bodyPr/>
          <a:lstStyle/>
          <a:p>
            <a:pPr eaLnBrk="1" hangingPunct="1">
              <a:lnSpc>
                <a:spcPct val="90000"/>
              </a:lnSpc>
            </a:pPr>
            <a:r>
              <a:rPr lang="zh-CN" altLang="en-US" sz="2800" dirty="0"/>
              <a:t>给定图</a:t>
            </a:r>
            <a:r>
              <a:rPr lang="en-US" altLang="zh-CN" sz="2800" dirty="0"/>
              <a:t>G＝&lt;V,E&gt;.</a:t>
            </a:r>
            <a:r>
              <a:rPr lang="zh-CN" altLang="en-US" sz="2800" dirty="0"/>
              <a:t>设</a:t>
            </a:r>
            <a:r>
              <a:rPr lang="en-US" altLang="zh-CN" sz="2800" dirty="0"/>
              <a:t>G</a:t>
            </a:r>
            <a:r>
              <a:rPr lang="zh-CN" altLang="en-US" sz="2800" dirty="0"/>
              <a:t>中顶点和边的交替序列为</a:t>
            </a:r>
            <a:r>
              <a:rPr lang="en-US" altLang="zh-CN" sz="2800" dirty="0"/>
              <a:t>Γ(</a:t>
            </a:r>
            <a:r>
              <a:rPr lang="zh-CN" altLang="en-US" sz="2000" dirty="0">
                <a:solidFill>
                  <a:srgbClr val="030409"/>
                </a:solidFill>
              </a:rPr>
              <a:t>嘎马</a:t>
            </a:r>
            <a:r>
              <a:rPr lang="en-US" altLang="zh-CN" sz="2800" dirty="0"/>
              <a:t>)＝v</a:t>
            </a:r>
            <a:r>
              <a:rPr lang="en-US" altLang="zh-CN" sz="2800" baseline="-25000" dirty="0"/>
              <a:t>0</a:t>
            </a:r>
            <a:r>
              <a:rPr lang="en-US" altLang="zh-CN" sz="2800" dirty="0"/>
              <a:t>e</a:t>
            </a:r>
            <a:r>
              <a:rPr lang="en-US" altLang="zh-CN" sz="2800" baseline="-25000" dirty="0"/>
              <a:t>1</a:t>
            </a:r>
            <a:r>
              <a:rPr lang="en-US" altLang="zh-CN" sz="2800" dirty="0"/>
              <a:t>v</a:t>
            </a:r>
            <a:r>
              <a:rPr lang="en-US" altLang="zh-CN" sz="2800" baseline="-25000" dirty="0"/>
              <a:t>1</a:t>
            </a:r>
            <a:r>
              <a:rPr lang="en-US" altLang="zh-CN" sz="2800" dirty="0"/>
              <a:t>e</a:t>
            </a:r>
            <a:r>
              <a:rPr lang="en-US" altLang="zh-CN" sz="2800" baseline="-25000" dirty="0"/>
              <a:t>2</a:t>
            </a:r>
            <a:r>
              <a:rPr lang="en-US" altLang="zh-CN" sz="2800" dirty="0"/>
              <a:t>…</a:t>
            </a:r>
            <a:r>
              <a:rPr lang="en-US" altLang="zh-CN" sz="2800" dirty="0" err="1"/>
              <a:t>e</a:t>
            </a:r>
            <a:r>
              <a:rPr lang="en-US" altLang="zh-CN" sz="2800" baseline="-25000" dirty="0" err="1"/>
              <a:t>l</a:t>
            </a:r>
            <a:r>
              <a:rPr lang="en-US" altLang="zh-CN" sz="2800" dirty="0" err="1"/>
              <a:t>v</a:t>
            </a:r>
            <a:r>
              <a:rPr lang="en-US" altLang="zh-CN" sz="2800" baseline="-25000" dirty="0" err="1"/>
              <a:t>l</a:t>
            </a:r>
            <a:r>
              <a:rPr lang="en-US" altLang="zh-CN" sz="2800" dirty="0"/>
              <a:t>,</a:t>
            </a:r>
            <a:r>
              <a:rPr lang="zh-CN" altLang="en-US" sz="2800" dirty="0"/>
              <a:t>若</a:t>
            </a:r>
            <a:r>
              <a:rPr lang="en-US" altLang="zh-CN" sz="2800" dirty="0"/>
              <a:t>Γ</a:t>
            </a:r>
            <a:r>
              <a:rPr lang="zh-CN" altLang="en-US" sz="2800" dirty="0"/>
              <a:t>满足如下条件</a:t>
            </a:r>
            <a:r>
              <a:rPr lang="en-US" altLang="zh-CN" sz="2800" dirty="0"/>
              <a:t>:</a:t>
            </a:r>
            <a:endParaRPr lang="zh-CN" altLang="en-US" sz="2800" dirty="0"/>
          </a:p>
          <a:p>
            <a:pPr lvl="1" eaLnBrk="1" hangingPunct="1">
              <a:lnSpc>
                <a:spcPct val="90000"/>
              </a:lnSpc>
            </a:pPr>
            <a:r>
              <a:rPr lang="en-US" altLang="zh-CN" sz="2300" dirty="0"/>
              <a:t>v</a:t>
            </a:r>
            <a:r>
              <a:rPr lang="en-US" altLang="zh-CN" sz="2300" baseline="-25000" dirty="0"/>
              <a:t>i-1</a:t>
            </a:r>
            <a:r>
              <a:rPr lang="zh-CN" altLang="en-US" sz="2300" dirty="0"/>
              <a:t>和</a:t>
            </a:r>
            <a:r>
              <a:rPr lang="en-US" altLang="zh-CN" sz="2300" dirty="0"/>
              <a:t>v</a:t>
            </a:r>
            <a:r>
              <a:rPr lang="en-US" altLang="zh-CN" sz="2300" baseline="-25000" dirty="0"/>
              <a:t>i</a:t>
            </a:r>
            <a:r>
              <a:rPr lang="zh-CN" altLang="en-US" sz="2300" dirty="0"/>
              <a:t>是</a:t>
            </a:r>
            <a:r>
              <a:rPr lang="en-US" altLang="zh-CN" sz="2300" dirty="0" err="1"/>
              <a:t>e</a:t>
            </a:r>
            <a:r>
              <a:rPr lang="en-US" altLang="zh-CN" sz="2300" baseline="-25000" dirty="0" err="1"/>
              <a:t>i</a:t>
            </a:r>
            <a:r>
              <a:rPr lang="zh-CN" altLang="en-US" sz="2300" dirty="0"/>
              <a:t>的端点</a:t>
            </a:r>
          </a:p>
          <a:p>
            <a:pPr lvl="1" eaLnBrk="1" hangingPunct="1">
              <a:lnSpc>
                <a:spcPct val="90000"/>
              </a:lnSpc>
            </a:pPr>
            <a:r>
              <a:rPr lang="zh-CN" altLang="en-US" sz="2300" dirty="0"/>
              <a:t>在</a:t>
            </a:r>
            <a:r>
              <a:rPr lang="en-US" altLang="zh-CN" sz="2300" dirty="0"/>
              <a:t>G</a:t>
            </a:r>
            <a:r>
              <a:rPr lang="zh-CN" altLang="en-US" sz="2300" dirty="0"/>
              <a:t>是有向图时,要求</a:t>
            </a:r>
            <a:r>
              <a:rPr lang="en-US" altLang="zh-CN" sz="2300" dirty="0"/>
              <a:t>v</a:t>
            </a:r>
            <a:r>
              <a:rPr lang="en-US" altLang="zh-CN" sz="2300" baseline="-25000" dirty="0"/>
              <a:t>i-1</a:t>
            </a:r>
            <a:r>
              <a:rPr lang="zh-CN" altLang="en-US" sz="2300" dirty="0"/>
              <a:t>是</a:t>
            </a:r>
            <a:r>
              <a:rPr lang="en-US" altLang="zh-CN" sz="2300" dirty="0" err="1"/>
              <a:t>e</a:t>
            </a:r>
            <a:r>
              <a:rPr lang="en-US" altLang="zh-CN" sz="2300" baseline="-25000" dirty="0" err="1"/>
              <a:t>i</a:t>
            </a:r>
            <a:r>
              <a:rPr lang="zh-CN" altLang="en-US" sz="2300" dirty="0"/>
              <a:t>的始点,</a:t>
            </a:r>
            <a:r>
              <a:rPr lang="en-US" altLang="zh-CN" sz="2300" dirty="0"/>
              <a:t>v</a:t>
            </a:r>
            <a:r>
              <a:rPr lang="en-US" altLang="zh-CN" sz="2300" baseline="-25000" dirty="0"/>
              <a:t>i</a:t>
            </a:r>
            <a:r>
              <a:rPr lang="zh-CN" altLang="en-US" sz="2300" dirty="0"/>
              <a:t>是</a:t>
            </a:r>
            <a:r>
              <a:rPr lang="en-US" altLang="zh-CN" sz="2300" dirty="0" err="1"/>
              <a:t>e</a:t>
            </a:r>
            <a:r>
              <a:rPr lang="en-US" altLang="zh-CN" sz="2300" baseline="-25000" dirty="0" err="1"/>
              <a:t>i</a:t>
            </a:r>
            <a:r>
              <a:rPr lang="zh-CN" altLang="en-US" sz="2300" dirty="0"/>
              <a:t>的终点,</a:t>
            </a:r>
            <a:r>
              <a:rPr lang="en-US" altLang="zh-CN" sz="2300" dirty="0"/>
              <a:t>i＝1,2,…,l,</a:t>
            </a:r>
          </a:p>
          <a:p>
            <a:pPr eaLnBrk="1" hangingPunct="1">
              <a:lnSpc>
                <a:spcPct val="90000"/>
              </a:lnSpc>
            </a:pPr>
            <a:r>
              <a:rPr lang="zh-CN" altLang="en-US" sz="2800" dirty="0"/>
              <a:t>则称</a:t>
            </a:r>
            <a:r>
              <a:rPr lang="en-US" altLang="zh-CN" sz="2800" dirty="0"/>
              <a:t>Γ</a:t>
            </a:r>
            <a:r>
              <a:rPr lang="zh-CN" altLang="en-US" sz="2800" dirty="0"/>
              <a:t>为顶点</a:t>
            </a:r>
            <a:r>
              <a:rPr lang="en-US" altLang="zh-CN" sz="2800" dirty="0"/>
              <a:t>v</a:t>
            </a:r>
            <a:r>
              <a:rPr lang="en-US" altLang="zh-CN" sz="2800" baseline="-25000" dirty="0"/>
              <a:t>0</a:t>
            </a:r>
            <a:r>
              <a:rPr lang="zh-CN" altLang="en-US" sz="2800" dirty="0"/>
              <a:t>到</a:t>
            </a:r>
            <a:r>
              <a:rPr lang="en-US" altLang="zh-CN" sz="2800" dirty="0" err="1"/>
              <a:t>v</a:t>
            </a:r>
            <a:r>
              <a:rPr lang="en-US" altLang="zh-CN" sz="2800" baseline="-25000" dirty="0" err="1"/>
              <a:t>l</a:t>
            </a:r>
            <a:r>
              <a:rPr lang="zh-CN" altLang="en-US" sz="2800" dirty="0"/>
              <a:t>的</a:t>
            </a:r>
            <a:r>
              <a:rPr lang="zh-CN" altLang="en-US" sz="2800" dirty="0">
                <a:solidFill>
                  <a:srgbClr val="FF0000"/>
                </a:solidFill>
              </a:rPr>
              <a:t>通路.</a:t>
            </a:r>
          </a:p>
          <a:p>
            <a:pPr eaLnBrk="1" hangingPunct="1">
              <a:lnSpc>
                <a:spcPct val="90000"/>
              </a:lnSpc>
            </a:pPr>
            <a:r>
              <a:rPr lang="en-US" altLang="zh-CN" sz="2800" dirty="0"/>
              <a:t>v</a:t>
            </a:r>
            <a:r>
              <a:rPr lang="en-US" altLang="zh-CN" sz="2800" baseline="-25000" dirty="0"/>
              <a:t>0</a:t>
            </a:r>
            <a:r>
              <a:rPr lang="zh-CN" altLang="en-US" sz="2800" dirty="0"/>
              <a:t>和</a:t>
            </a:r>
            <a:r>
              <a:rPr lang="en-US" altLang="zh-CN" sz="2800" dirty="0" err="1"/>
              <a:t>v</a:t>
            </a:r>
            <a:r>
              <a:rPr lang="en-US" altLang="zh-CN" sz="2800" baseline="-25000" dirty="0" err="1"/>
              <a:t>l</a:t>
            </a:r>
            <a:r>
              <a:rPr lang="zh-CN" altLang="en-US" sz="2800" dirty="0"/>
              <a:t>分别称为此通路的起点和终点</a:t>
            </a:r>
          </a:p>
          <a:p>
            <a:pPr eaLnBrk="1" hangingPunct="1">
              <a:lnSpc>
                <a:spcPct val="90000"/>
              </a:lnSpc>
            </a:pPr>
            <a:r>
              <a:rPr lang="en-US" altLang="zh-CN" sz="2800" dirty="0"/>
              <a:t>Γ</a:t>
            </a:r>
            <a:r>
              <a:rPr lang="zh-CN" altLang="en-US" sz="2800" dirty="0"/>
              <a:t>中边</a:t>
            </a:r>
            <a:r>
              <a:rPr lang="zh-CN" altLang="en-US" sz="2800"/>
              <a:t>的数目称为</a:t>
            </a:r>
            <a:r>
              <a:rPr lang="en-US" altLang="zh-CN" sz="2800" dirty="0"/>
              <a:t>Γ</a:t>
            </a:r>
            <a:r>
              <a:rPr lang="zh-CN" altLang="en-US" sz="2800" dirty="0"/>
              <a:t>的</a:t>
            </a:r>
            <a:r>
              <a:rPr lang="zh-CN" altLang="en-US" sz="2800" dirty="0">
                <a:solidFill>
                  <a:srgbClr val="FF0000"/>
                </a:solidFill>
              </a:rPr>
              <a:t>长度</a:t>
            </a:r>
            <a:r>
              <a:rPr lang="zh-CN" altLang="en-US" sz="2800" dirty="0"/>
              <a:t>.</a:t>
            </a:r>
          </a:p>
          <a:p>
            <a:pPr eaLnBrk="1" hangingPunct="1">
              <a:lnSpc>
                <a:spcPct val="90000"/>
              </a:lnSpc>
            </a:pPr>
            <a:r>
              <a:rPr lang="zh-CN" altLang="en-US" sz="2800" dirty="0">
                <a:solidFill>
                  <a:srgbClr val="FF0000"/>
                </a:solidFill>
              </a:rPr>
              <a:t>当</a:t>
            </a:r>
            <a:r>
              <a:rPr lang="en-US" altLang="zh-CN" sz="2800" dirty="0">
                <a:solidFill>
                  <a:srgbClr val="FF0000"/>
                </a:solidFill>
              </a:rPr>
              <a:t>v</a:t>
            </a:r>
            <a:r>
              <a:rPr lang="en-US" altLang="zh-CN" sz="2800" baseline="-25000" dirty="0">
                <a:solidFill>
                  <a:srgbClr val="FF0000"/>
                </a:solidFill>
              </a:rPr>
              <a:t>0</a:t>
            </a:r>
            <a:r>
              <a:rPr lang="en-US" altLang="zh-CN" sz="2800" dirty="0">
                <a:solidFill>
                  <a:srgbClr val="FF0000"/>
                </a:solidFill>
              </a:rPr>
              <a:t>＝v</a:t>
            </a:r>
            <a:r>
              <a:rPr lang="en-US" altLang="zh-CN" sz="2800" baseline="-25000" dirty="0">
                <a:solidFill>
                  <a:srgbClr val="FF0000"/>
                </a:solidFill>
              </a:rPr>
              <a:t>l</a:t>
            </a:r>
            <a:r>
              <a:rPr lang="zh-CN" altLang="en-US" sz="2800" dirty="0">
                <a:solidFill>
                  <a:srgbClr val="FF0000"/>
                </a:solidFill>
              </a:rPr>
              <a:t>时,此通路</a:t>
            </a:r>
            <a:r>
              <a:rPr lang="zh-CN" altLang="en-US" sz="2800" dirty="0"/>
              <a:t>称为</a:t>
            </a:r>
            <a:r>
              <a:rPr lang="zh-CN" altLang="en-US" sz="2800" dirty="0">
                <a:solidFill>
                  <a:srgbClr val="FF0000"/>
                </a:solidFill>
              </a:rPr>
              <a:t>回路</a:t>
            </a:r>
            <a:r>
              <a:rPr lang="en-US" altLang="zh-CN" sz="2800" dirty="0">
                <a:solidFill>
                  <a:srgbClr val="FF0000"/>
                </a:solidFill>
              </a:rPr>
              <a:t>(</a:t>
            </a:r>
            <a:r>
              <a:rPr lang="zh-CN" altLang="en-US" sz="2800" dirty="0">
                <a:solidFill>
                  <a:srgbClr val="FF0000"/>
                </a:solidFill>
              </a:rPr>
              <a:t>通路包含回路</a:t>
            </a:r>
            <a:r>
              <a:rPr lang="en-US" altLang="zh-CN" sz="2800" dirty="0">
                <a:solidFill>
                  <a:srgbClr val="FF0000"/>
                </a:solidFill>
              </a:rPr>
              <a:t>)</a:t>
            </a:r>
            <a:r>
              <a:rPr lang="zh-CN" altLang="en-US" sz="2800" dirty="0"/>
              <a:t>.   </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zh-CN" altLang="en-US"/>
              <a:t>简单通路</a:t>
            </a:r>
          </a:p>
        </p:txBody>
      </p:sp>
      <p:sp>
        <p:nvSpPr>
          <p:cNvPr id="79875" name="Rectangle 3"/>
          <p:cNvSpPr>
            <a:spLocks noGrp="1" noChangeArrowheads="1"/>
          </p:cNvSpPr>
          <p:nvPr>
            <p:ph sz="quarter" idx="1"/>
          </p:nvPr>
        </p:nvSpPr>
        <p:spPr/>
        <p:txBody>
          <a:bodyPr/>
          <a:lstStyle/>
          <a:p>
            <a:pPr eaLnBrk="1" hangingPunct="1"/>
            <a:r>
              <a:rPr lang="zh-CN" altLang="en-US" dirty="0"/>
              <a:t>若</a:t>
            </a:r>
            <a:r>
              <a:rPr lang="en-US" altLang="zh-CN" dirty="0"/>
              <a:t>Γ</a:t>
            </a:r>
            <a:r>
              <a:rPr lang="zh-CN" altLang="en-US" dirty="0"/>
              <a:t>中的所有</a:t>
            </a:r>
            <a:r>
              <a:rPr lang="zh-CN" altLang="en-US" dirty="0">
                <a:solidFill>
                  <a:srgbClr val="0066FF"/>
                </a:solidFill>
              </a:rPr>
              <a:t>边</a:t>
            </a:r>
            <a:r>
              <a:rPr lang="en-US" altLang="zh-CN" dirty="0"/>
              <a:t>e</a:t>
            </a:r>
            <a:r>
              <a:rPr lang="en-US" altLang="zh-CN" baseline="-25000" dirty="0"/>
              <a:t>1</a:t>
            </a:r>
            <a:r>
              <a:rPr lang="en-US" altLang="zh-CN" dirty="0"/>
              <a:t>,e</a:t>
            </a:r>
            <a:r>
              <a:rPr lang="en-US" altLang="zh-CN" baseline="-25000" dirty="0"/>
              <a:t>2</a:t>
            </a:r>
            <a:r>
              <a:rPr lang="en-US" altLang="zh-CN" dirty="0"/>
              <a:t>,···,e</a:t>
            </a:r>
            <a:r>
              <a:rPr lang="en-US" altLang="zh-CN" baseline="-25000" dirty="0"/>
              <a:t>l</a:t>
            </a:r>
            <a:r>
              <a:rPr lang="zh-CN" altLang="en-US" dirty="0">
                <a:solidFill>
                  <a:srgbClr val="0066FF"/>
                </a:solidFill>
              </a:rPr>
              <a:t>互不相同</a:t>
            </a:r>
            <a:r>
              <a:rPr lang="zh-CN" altLang="en-US" dirty="0"/>
              <a:t>,则称</a:t>
            </a:r>
            <a:r>
              <a:rPr lang="en-US" altLang="zh-CN" dirty="0"/>
              <a:t>Γ</a:t>
            </a:r>
            <a:r>
              <a:rPr lang="zh-CN" altLang="en-US" dirty="0"/>
              <a:t>为</a:t>
            </a:r>
            <a:r>
              <a:rPr lang="zh-CN" altLang="en-US" dirty="0">
                <a:solidFill>
                  <a:srgbClr val="FF0000"/>
                </a:solidFill>
              </a:rPr>
              <a:t>简单通路</a:t>
            </a:r>
            <a:r>
              <a:rPr lang="en-US" altLang="zh-CN" dirty="0">
                <a:solidFill>
                  <a:srgbClr val="FF0000"/>
                </a:solidFill>
              </a:rPr>
              <a:t>(</a:t>
            </a:r>
            <a:r>
              <a:rPr lang="zh-CN" altLang="en-US" dirty="0"/>
              <a:t>或一条</a:t>
            </a:r>
            <a:r>
              <a:rPr lang="zh-CN" altLang="en-US" dirty="0">
                <a:solidFill>
                  <a:srgbClr val="FF0000"/>
                </a:solidFill>
              </a:rPr>
              <a:t>迹</a:t>
            </a:r>
            <a:r>
              <a:rPr lang="en-US" altLang="zh-CN" dirty="0">
                <a:solidFill>
                  <a:srgbClr val="FF0000"/>
                </a:solidFill>
              </a:rPr>
              <a:t>)</a:t>
            </a:r>
            <a:r>
              <a:rPr lang="zh-CN" altLang="en-US" dirty="0"/>
              <a:t>.</a:t>
            </a:r>
          </a:p>
          <a:p>
            <a:pPr eaLnBrk="1" hangingPunct="1"/>
            <a:r>
              <a:rPr lang="zh-CN" altLang="en-US" dirty="0"/>
              <a:t>若</a:t>
            </a:r>
            <a:r>
              <a:rPr lang="zh-CN" altLang="en-US" dirty="0">
                <a:solidFill>
                  <a:srgbClr val="0066FF"/>
                </a:solidFill>
              </a:rPr>
              <a:t>回路</a:t>
            </a:r>
            <a:r>
              <a:rPr lang="zh-CN" altLang="en-US" dirty="0"/>
              <a:t>中的所有边互不相同,称此回路为</a:t>
            </a:r>
            <a:r>
              <a:rPr lang="zh-CN" altLang="en-US" dirty="0">
                <a:solidFill>
                  <a:srgbClr val="FF0000"/>
                </a:solidFill>
              </a:rPr>
              <a:t>简单回路</a:t>
            </a:r>
            <a:r>
              <a:rPr lang="en-US" altLang="zh-CN" dirty="0">
                <a:solidFill>
                  <a:srgbClr val="FF0000"/>
                </a:solidFill>
              </a:rPr>
              <a:t>(</a:t>
            </a:r>
            <a:r>
              <a:rPr lang="zh-CN" altLang="en-US" dirty="0"/>
              <a:t>或一条</a:t>
            </a:r>
            <a:r>
              <a:rPr lang="zh-CN" altLang="en-US" dirty="0">
                <a:solidFill>
                  <a:srgbClr val="FF0000"/>
                </a:solidFill>
              </a:rPr>
              <a:t>闭迹</a:t>
            </a:r>
            <a:r>
              <a:rPr lang="en-US" altLang="zh-CN" dirty="0">
                <a:solidFill>
                  <a:srgbClr val="FF0000"/>
                </a:solidFill>
              </a:rPr>
              <a:t>)</a:t>
            </a:r>
            <a:r>
              <a:rPr lang="zh-CN" altLang="en-US" dirty="0"/>
              <a:t>.</a:t>
            </a:r>
            <a:endParaRPr lang="en-US" altLang="zh-CN" dirty="0"/>
          </a:p>
          <a:p>
            <a:r>
              <a:rPr lang="zh-CN" altLang="en-US" dirty="0"/>
              <a:t>简单回路是简单通路吗？</a:t>
            </a:r>
            <a:endParaRPr lang="en-US" altLang="zh-CN" dirty="0"/>
          </a:p>
          <a:p>
            <a:pPr lvl="1"/>
            <a:r>
              <a:rPr lang="zh-CN" altLang="en-US" dirty="0"/>
              <a:t>是的</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1026"/>
          <p:cNvSpPr>
            <a:spLocks noGrp="1" noChangeArrowheads="1"/>
          </p:cNvSpPr>
          <p:nvPr>
            <p:ph type="title"/>
          </p:nvPr>
        </p:nvSpPr>
        <p:spPr/>
        <p:txBody>
          <a:bodyPr/>
          <a:lstStyle/>
          <a:p>
            <a:pPr eaLnBrk="1" hangingPunct="1"/>
            <a:r>
              <a:rPr lang="zh-CN" altLang="en-US"/>
              <a:t>初级通路</a:t>
            </a:r>
          </a:p>
        </p:txBody>
      </p:sp>
      <p:sp>
        <p:nvSpPr>
          <p:cNvPr id="80899" name="Rectangle 1027"/>
          <p:cNvSpPr>
            <a:spLocks noGrp="1" noChangeArrowheads="1"/>
          </p:cNvSpPr>
          <p:nvPr>
            <p:ph sz="quarter" idx="1"/>
          </p:nvPr>
        </p:nvSpPr>
        <p:spPr/>
        <p:txBody>
          <a:bodyPr/>
          <a:lstStyle/>
          <a:p>
            <a:pPr eaLnBrk="1" hangingPunct="1">
              <a:lnSpc>
                <a:spcPct val="90000"/>
              </a:lnSpc>
            </a:pPr>
            <a:r>
              <a:rPr lang="zh-CN" altLang="en-US" dirty="0"/>
              <a:t>若通路的所有</a:t>
            </a:r>
            <a:r>
              <a:rPr lang="zh-CN" altLang="en-US" dirty="0">
                <a:solidFill>
                  <a:srgbClr val="0066FF"/>
                </a:solidFill>
              </a:rPr>
              <a:t>顶点</a:t>
            </a:r>
            <a:r>
              <a:rPr lang="en-US" altLang="zh-CN" dirty="0"/>
              <a:t>v</a:t>
            </a:r>
            <a:r>
              <a:rPr lang="en-US" altLang="zh-CN" baseline="-25000" dirty="0"/>
              <a:t>0</a:t>
            </a:r>
            <a:r>
              <a:rPr lang="en-US" altLang="zh-CN" dirty="0"/>
              <a:t>,v</a:t>
            </a:r>
            <a:r>
              <a:rPr lang="en-US" altLang="zh-CN" baseline="-25000" dirty="0"/>
              <a:t>1</a:t>
            </a:r>
            <a:r>
              <a:rPr lang="en-US" altLang="zh-CN" dirty="0"/>
              <a:t>···,</a:t>
            </a:r>
            <a:r>
              <a:rPr lang="en-US" altLang="zh-CN" dirty="0" err="1"/>
              <a:t>v</a:t>
            </a:r>
            <a:r>
              <a:rPr lang="en-US" altLang="zh-CN" baseline="-25000" dirty="0" err="1"/>
              <a:t>l</a:t>
            </a:r>
            <a:r>
              <a:rPr lang="zh-CN" altLang="en-US" dirty="0">
                <a:solidFill>
                  <a:srgbClr val="0066FF"/>
                </a:solidFill>
              </a:rPr>
              <a:t>互不相同</a:t>
            </a:r>
            <a:r>
              <a:rPr lang="en-US" altLang="zh-CN" dirty="0"/>
              <a:t>(</a:t>
            </a:r>
            <a:r>
              <a:rPr lang="zh-CN" altLang="en-US" dirty="0"/>
              <a:t>从而所有边互不相同</a:t>
            </a:r>
            <a:r>
              <a:rPr lang="en-US" altLang="zh-CN" dirty="0"/>
              <a:t>)</a:t>
            </a:r>
            <a:r>
              <a:rPr lang="zh-CN" altLang="en-US" dirty="0"/>
              <a:t>,则称此通路为</a:t>
            </a:r>
            <a:r>
              <a:rPr lang="zh-CN" altLang="en-US" dirty="0">
                <a:solidFill>
                  <a:srgbClr val="FF0000"/>
                </a:solidFill>
              </a:rPr>
              <a:t>初级通路</a:t>
            </a:r>
            <a:r>
              <a:rPr lang="zh-CN" altLang="en-US" dirty="0"/>
              <a:t>或一条</a:t>
            </a:r>
            <a:r>
              <a:rPr lang="zh-CN" altLang="en-US" dirty="0">
                <a:solidFill>
                  <a:srgbClr val="FF0000"/>
                </a:solidFill>
              </a:rPr>
              <a:t>路径</a:t>
            </a:r>
            <a:r>
              <a:rPr lang="zh-CN" altLang="en-US" dirty="0"/>
              <a:t>.</a:t>
            </a:r>
          </a:p>
          <a:p>
            <a:pPr eaLnBrk="1" hangingPunct="1">
              <a:lnSpc>
                <a:spcPct val="90000"/>
              </a:lnSpc>
            </a:pPr>
            <a:r>
              <a:rPr lang="zh-CN" altLang="en-US" dirty="0"/>
              <a:t>若</a:t>
            </a:r>
            <a:r>
              <a:rPr lang="zh-CN" altLang="en-US" dirty="0">
                <a:solidFill>
                  <a:srgbClr val="0066FF"/>
                </a:solidFill>
              </a:rPr>
              <a:t>回路</a:t>
            </a:r>
            <a:r>
              <a:rPr lang="zh-CN" altLang="en-US" dirty="0"/>
              <a:t>中,除</a:t>
            </a:r>
            <a:r>
              <a:rPr lang="en-US" altLang="zh-CN" dirty="0"/>
              <a:t>v</a:t>
            </a:r>
            <a:r>
              <a:rPr lang="en-US" altLang="zh-CN" baseline="-25000" dirty="0"/>
              <a:t>0</a:t>
            </a:r>
            <a:r>
              <a:rPr lang="en-US" altLang="zh-CN" dirty="0"/>
              <a:t>＝v</a:t>
            </a:r>
            <a:r>
              <a:rPr lang="en-US" altLang="zh-CN" baseline="-25000" dirty="0"/>
              <a:t>l</a:t>
            </a:r>
            <a:r>
              <a:rPr lang="zh-CN" altLang="en-US" dirty="0"/>
              <a:t>外,</a:t>
            </a:r>
            <a:r>
              <a:rPr lang="zh-CN" altLang="en-US" i="1" dirty="0"/>
              <a:t>其余顶点各不相同,所有边也各不相同,</a:t>
            </a:r>
            <a:r>
              <a:rPr lang="zh-CN" altLang="en-US" dirty="0"/>
              <a:t>则称此回路为</a:t>
            </a:r>
            <a:r>
              <a:rPr lang="zh-CN" altLang="en-US" dirty="0">
                <a:solidFill>
                  <a:srgbClr val="FF0000"/>
                </a:solidFill>
              </a:rPr>
              <a:t>初级回路</a:t>
            </a:r>
            <a:r>
              <a:rPr lang="zh-CN" altLang="en-US" dirty="0"/>
              <a:t>或</a:t>
            </a:r>
            <a:r>
              <a:rPr lang="zh-CN" altLang="en-US" dirty="0">
                <a:solidFill>
                  <a:srgbClr val="FF0000"/>
                </a:solidFill>
              </a:rPr>
              <a:t>圈</a:t>
            </a:r>
            <a:r>
              <a:rPr lang="zh-CN" altLang="en-US" dirty="0"/>
              <a:t>. </a:t>
            </a:r>
          </a:p>
          <a:p>
            <a:pPr>
              <a:lnSpc>
                <a:spcPct val="90000"/>
              </a:lnSpc>
            </a:pPr>
            <a:r>
              <a:rPr lang="zh-CN" altLang="en-US" dirty="0"/>
              <a:t>将长度为奇数的圈称为奇圈，长度为偶数的圈称为偶圈.</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zh-CN" altLang="en-US"/>
              <a:t>初级回路</a:t>
            </a:r>
          </a:p>
        </p:txBody>
      </p:sp>
      <p:sp>
        <p:nvSpPr>
          <p:cNvPr id="81923" name="Rectangle 3"/>
          <p:cNvSpPr>
            <a:spLocks noGrp="1" noChangeArrowheads="1"/>
          </p:cNvSpPr>
          <p:nvPr>
            <p:ph sz="quarter" idx="1"/>
          </p:nvPr>
        </p:nvSpPr>
        <p:spPr/>
        <p:txBody>
          <a:bodyPr/>
          <a:lstStyle/>
          <a:p>
            <a:pPr eaLnBrk="1" hangingPunct="1"/>
            <a:r>
              <a:rPr lang="zh-CN" altLang="en-US" dirty="0"/>
              <a:t>长为1的圈只能由环生成</a:t>
            </a:r>
          </a:p>
          <a:p>
            <a:pPr eaLnBrk="1" hangingPunct="1"/>
            <a:r>
              <a:rPr lang="zh-CN" altLang="en-US" dirty="0"/>
              <a:t>长为2的圈只能由平行边生成</a:t>
            </a:r>
          </a:p>
          <a:p>
            <a:pPr eaLnBrk="1" hangingPunct="1"/>
            <a:r>
              <a:rPr lang="zh-CN" altLang="en-US" dirty="0"/>
              <a:t>在简单无向图中，圈的长度至少为3.</a:t>
            </a:r>
          </a:p>
          <a:p>
            <a:pPr eaLnBrk="1" hangingPunct="1"/>
            <a:r>
              <a:rPr lang="zh-CN" altLang="en-US" dirty="0"/>
              <a:t>由定义可知</a:t>
            </a:r>
          </a:p>
          <a:p>
            <a:pPr lvl="1" eaLnBrk="1" hangingPunct="1"/>
            <a:r>
              <a:rPr lang="zh-CN" altLang="en-US" dirty="0"/>
              <a:t>初级通路是简单通路,反之不真.</a:t>
            </a:r>
          </a:p>
          <a:p>
            <a:pPr lvl="1" eaLnBrk="1" hangingPunct="1"/>
            <a:r>
              <a:rPr lang="zh-CN" altLang="en-US" dirty="0"/>
              <a:t>初级回路是简单回路,反之不真.</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r>
              <a:rPr lang="zh-CN" altLang="en-US"/>
              <a:t>复杂通路</a:t>
            </a:r>
          </a:p>
        </p:txBody>
      </p:sp>
      <p:sp>
        <p:nvSpPr>
          <p:cNvPr id="82947" name="Rectangle 3"/>
          <p:cNvSpPr>
            <a:spLocks noGrp="1" noChangeArrowheads="1"/>
          </p:cNvSpPr>
          <p:nvPr>
            <p:ph sz="quarter" idx="1"/>
          </p:nvPr>
        </p:nvSpPr>
        <p:spPr/>
        <p:txBody>
          <a:bodyPr/>
          <a:lstStyle/>
          <a:p>
            <a:pPr eaLnBrk="1" hangingPunct="1"/>
            <a:r>
              <a:rPr lang="zh-CN" altLang="en-US" dirty="0"/>
              <a:t>有</a:t>
            </a:r>
            <a:r>
              <a:rPr lang="zh-CN" altLang="en-US" dirty="0">
                <a:solidFill>
                  <a:srgbClr val="0066FF"/>
                </a:solidFill>
              </a:rPr>
              <a:t>边重复</a:t>
            </a:r>
            <a:r>
              <a:rPr lang="zh-CN" altLang="en-US" dirty="0"/>
              <a:t>出现的</a:t>
            </a:r>
            <a:r>
              <a:rPr lang="zh-CN" altLang="en-US" dirty="0">
                <a:solidFill>
                  <a:srgbClr val="0066FF"/>
                </a:solidFill>
              </a:rPr>
              <a:t>通路</a:t>
            </a:r>
            <a:r>
              <a:rPr lang="zh-CN" altLang="en-US" dirty="0"/>
              <a:t>称为</a:t>
            </a:r>
            <a:r>
              <a:rPr lang="zh-CN" altLang="en-US" dirty="0">
                <a:solidFill>
                  <a:srgbClr val="FF0000"/>
                </a:solidFill>
              </a:rPr>
              <a:t>复杂通路</a:t>
            </a:r>
            <a:r>
              <a:rPr lang="zh-CN" altLang="en-US" dirty="0"/>
              <a:t>,有</a:t>
            </a:r>
            <a:r>
              <a:rPr lang="zh-CN" altLang="en-US" dirty="0">
                <a:solidFill>
                  <a:srgbClr val="0066FF"/>
                </a:solidFill>
              </a:rPr>
              <a:t>边重复</a:t>
            </a:r>
            <a:r>
              <a:rPr lang="zh-CN" altLang="en-US" dirty="0"/>
              <a:t>出现的</a:t>
            </a:r>
            <a:r>
              <a:rPr lang="zh-CN" altLang="en-US" dirty="0">
                <a:solidFill>
                  <a:srgbClr val="0066FF"/>
                </a:solidFill>
              </a:rPr>
              <a:t>回路</a:t>
            </a:r>
            <a:r>
              <a:rPr lang="zh-CN" altLang="en-US" dirty="0"/>
              <a:t>称为</a:t>
            </a:r>
            <a:r>
              <a:rPr lang="zh-CN" altLang="en-US" dirty="0">
                <a:solidFill>
                  <a:srgbClr val="FF0000"/>
                </a:solidFill>
              </a:rPr>
              <a:t>复杂回路</a:t>
            </a:r>
            <a:r>
              <a:rPr lang="zh-CN" altLang="en-US" dirty="0"/>
              <a:t>.</a:t>
            </a:r>
          </a:p>
          <a:p>
            <a:pPr eaLnBrk="1" hangingPunct="1"/>
            <a:r>
              <a:rPr lang="zh-CN" altLang="en-US" dirty="0">
                <a:solidFill>
                  <a:srgbClr val="0066FF"/>
                </a:solidFill>
              </a:rPr>
              <a:t>边重复</a:t>
            </a:r>
            <a:r>
              <a:rPr lang="zh-CN" altLang="en-US" dirty="0"/>
              <a:t>出现不是指出现平行边！！</a:t>
            </a:r>
            <a:r>
              <a:rPr lang="en-US" altLang="zh-CN" dirty="0"/>
              <a:t>!</a:t>
            </a:r>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tLang="zh-CN" dirty="0"/>
              <a:t>10.1 </a:t>
            </a:r>
            <a:r>
              <a:rPr lang="zh-CN" altLang="en-US" dirty="0"/>
              <a:t>图</a:t>
            </a:r>
            <a:r>
              <a:rPr lang="en-US" altLang="zh-CN" dirty="0"/>
              <a:t>(Graph)</a:t>
            </a:r>
            <a:endParaRPr lang="zh-CN" altLang="en-US" dirty="0"/>
          </a:p>
        </p:txBody>
      </p:sp>
      <p:sp>
        <p:nvSpPr>
          <p:cNvPr id="12291" name="Rectangle 3"/>
          <p:cNvSpPr>
            <a:spLocks noGrp="1" noChangeArrowheads="1"/>
          </p:cNvSpPr>
          <p:nvPr>
            <p:ph sz="quarter" idx="1"/>
          </p:nvPr>
        </p:nvSpPr>
        <p:spPr/>
        <p:txBody>
          <a:bodyPr/>
          <a:lstStyle/>
          <a:p>
            <a:pPr algn="just" eaLnBrk="1" hangingPunct="1"/>
            <a:r>
              <a:rPr lang="zh-CN" altLang="en-US" sz="2800" dirty="0"/>
              <a:t>图的定义</a:t>
            </a:r>
          </a:p>
          <a:p>
            <a:pPr marL="366713" lvl="1" indent="0" algn="just" eaLnBrk="1" hangingPunct="1">
              <a:buNone/>
            </a:pPr>
            <a:r>
              <a:rPr lang="zh-CN" altLang="en-US" sz="2400" dirty="0">
                <a:solidFill>
                  <a:srgbClr val="000000"/>
                </a:solidFill>
                <a:ea typeface=""/>
                <a:cs typeface=""/>
              </a:rPr>
              <a:t>定义</a:t>
            </a:r>
            <a:r>
              <a:rPr lang="en-US" altLang="zh-CN" sz="2400" dirty="0">
                <a:solidFill>
                  <a:srgbClr val="000000"/>
                </a:solidFill>
                <a:ea typeface=""/>
                <a:cs typeface=""/>
              </a:rPr>
              <a:t>10.1 </a:t>
            </a:r>
            <a:r>
              <a:rPr lang="zh-CN" altLang="en-US" sz="2400" dirty="0"/>
              <a:t>一个无向图</a:t>
            </a:r>
            <a:r>
              <a:rPr lang="en-US" altLang="zh-CN" sz="2400" dirty="0"/>
              <a:t>(Undirected Graph)G</a:t>
            </a:r>
            <a:r>
              <a:rPr lang="zh-CN" altLang="en-US" sz="2400" dirty="0"/>
              <a:t>是一个二元组&lt;</a:t>
            </a:r>
            <a:r>
              <a:rPr lang="en-US" altLang="zh-CN" sz="2400" dirty="0"/>
              <a:t>V,E&gt;,</a:t>
            </a:r>
            <a:r>
              <a:rPr lang="zh-CN" altLang="en-US" sz="2400" dirty="0"/>
              <a:t>即</a:t>
            </a:r>
            <a:r>
              <a:rPr lang="en-US" altLang="zh-CN" sz="2400" dirty="0"/>
              <a:t>G＝&lt;V,E&gt;,</a:t>
            </a:r>
            <a:r>
              <a:rPr lang="zh-CN" altLang="en-US" sz="2400" dirty="0"/>
              <a:t>其中,</a:t>
            </a:r>
          </a:p>
          <a:p>
            <a:pPr marL="366713" lvl="1" indent="0" algn="just" eaLnBrk="1" hangingPunct="1">
              <a:buNone/>
            </a:pPr>
            <a:r>
              <a:rPr lang="en-US" altLang="zh-CN" sz="2400" dirty="0"/>
              <a:t>(</a:t>
            </a:r>
            <a:r>
              <a:rPr lang="zh-CN" altLang="en-US" sz="2400" dirty="0"/>
              <a:t>1</a:t>
            </a:r>
            <a:r>
              <a:rPr lang="en-US" altLang="zh-CN" sz="2400" dirty="0"/>
              <a:t>)V</a:t>
            </a:r>
            <a:r>
              <a:rPr lang="zh-CN" altLang="en-US" sz="2400" dirty="0"/>
              <a:t>是一个非空的集合,称为</a:t>
            </a:r>
            <a:r>
              <a:rPr lang="en-US" altLang="zh-CN" sz="2400" dirty="0"/>
              <a:t>G</a:t>
            </a:r>
            <a:r>
              <a:rPr lang="zh-CN" altLang="en-US" sz="2400" dirty="0"/>
              <a:t>的顶点集,</a:t>
            </a:r>
            <a:r>
              <a:rPr lang="en-US" altLang="zh-CN" sz="2400" dirty="0"/>
              <a:t>V</a:t>
            </a:r>
            <a:r>
              <a:rPr lang="zh-CN" altLang="en-US" sz="2400" dirty="0"/>
              <a:t>中元素称为</a:t>
            </a:r>
            <a:r>
              <a:rPr lang="zh-CN" altLang="en-US" sz="2400" dirty="0">
                <a:solidFill>
                  <a:srgbClr val="FF0000"/>
                </a:solidFill>
              </a:rPr>
              <a:t>顶点或结点或节点</a:t>
            </a:r>
            <a:r>
              <a:rPr lang="zh-CN" altLang="en-US" sz="2400" dirty="0"/>
              <a:t>；</a:t>
            </a:r>
          </a:p>
          <a:p>
            <a:pPr marL="366713" lvl="1" indent="0" algn="just" eaLnBrk="1" hangingPunct="1">
              <a:buNone/>
            </a:pPr>
            <a:r>
              <a:rPr lang="en-US" altLang="zh-CN" sz="2400" dirty="0"/>
              <a:t>(</a:t>
            </a:r>
            <a:r>
              <a:rPr lang="zh-CN" altLang="en-US" sz="2400" dirty="0"/>
              <a:t>2</a:t>
            </a:r>
            <a:r>
              <a:rPr lang="en-US" altLang="zh-CN" sz="2400" dirty="0"/>
              <a:t>)E</a:t>
            </a:r>
            <a:r>
              <a:rPr lang="zh-CN" altLang="en-US" sz="2400" dirty="0"/>
              <a:t>是无序积</a:t>
            </a:r>
            <a:r>
              <a:rPr lang="en-US" altLang="zh-CN" sz="2400" dirty="0"/>
              <a:t>V＆V</a:t>
            </a:r>
            <a:r>
              <a:rPr lang="zh-CN" altLang="en-US" sz="2400" dirty="0"/>
              <a:t>的一个多重子集,称</a:t>
            </a:r>
            <a:r>
              <a:rPr lang="en-US" altLang="zh-CN" sz="2400" dirty="0"/>
              <a:t>E</a:t>
            </a:r>
            <a:r>
              <a:rPr lang="zh-CN" altLang="en-US" sz="2400" dirty="0"/>
              <a:t>为</a:t>
            </a:r>
            <a:r>
              <a:rPr lang="en-US" altLang="zh-CN" sz="2400" dirty="0"/>
              <a:t>G</a:t>
            </a:r>
            <a:r>
              <a:rPr lang="zh-CN" altLang="en-US" sz="2400" dirty="0"/>
              <a:t>的边集,</a:t>
            </a:r>
            <a:r>
              <a:rPr lang="en-US" altLang="zh-CN" sz="2400" dirty="0"/>
              <a:t>E</a:t>
            </a:r>
            <a:r>
              <a:rPr lang="zh-CN" altLang="en-US" sz="2400" dirty="0"/>
              <a:t>中元素称为无向边或简称边.</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zh-CN" altLang="en-US"/>
              <a:t>复杂通路</a:t>
            </a:r>
          </a:p>
        </p:txBody>
      </p:sp>
      <p:sp>
        <p:nvSpPr>
          <p:cNvPr id="83971" name="Rectangle 3"/>
          <p:cNvSpPr>
            <a:spLocks noGrp="1" noChangeArrowheads="1"/>
          </p:cNvSpPr>
          <p:nvPr>
            <p:ph sz="quarter" idx="1"/>
          </p:nvPr>
        </p:nvSpPr>
        <p:spPr/>
        <p:txBody>
          <a:bodyPr/>
          <a:lstStyle/>
          <a:p>
            <a:pPr eaLnBrk="1" hangingPunct="1">
              <a:lnSpc>
                <a:spcPct val="90000"/>
              </a:lnSpc>
            </a:pPr>
            <a:r>
              <a:rPr lang="zh-CN" altLang="en-US" sz="2800" dirty="0"/>
              <a:t>通路与回路的表示方法</a:t>
            </a:r>
          </a:p>
          <a:p>
            <a:pPr lvl="1" eaLnBrk="1" hangingPunct="1">
              <a:lnSpc>
                <a:spcPct val="90000"/>
              </a:lnSpc>
            </a:pPr>
            <a:r>
              <a:rPr lang="zh-CN" altLang="en-US" sz="2300" dirty="0"/>
              <a:t>用顶点与边的交替序列表示</a:t>
            </a:r>
          </a:p>
          <a:p>
            <a:pPr eaLnBrk="1" hangingPunct="1">
              <a:lnSpc>
                <a:spcPct val="90000"/>
              </a:lnSpc>
            </a:pPr>
            <a:r>
              <a:rPr lang="zh-CN" altLang="en-US" sz="2800" dirty="0"/>
              <a:t>更简单的表示法</a:t>
            </a:r>
          </a:p>
          <a:p>
            <a:pPr lvl="1" eaLnBrk="1" hangingPunct="1">
              <a:lnSpc>
                <a:spcPct val="90000"/>
              </a:lnSpc>
            </a:pPr>
            <a:r>
              <a:rPr lang="en-US" altLang="zh-CN" sz="2300" dirty="0"/>
              <a:t>(</a:t>
            </a:r>
            <a:r>
              <a:rPr lang="zh-CN" altLang="en-US" sz="2300" dirty="0"/>
              <a:t>1</a:t>
            </a:r>
            <a:r>
              <a:rPr lang="en-US" altLang="zh-CN" sz="2300" dirty="0"/>
              <a:t>)</a:t>
            </a:r>
            <a:r>
              <a:rPr lang="zh-CN" altLang="en-US" sz="2300" dirty="0"/>
              <a:t> 只用边的序列表示</a:t>
            </a:r>
          </a:p>
          <a:p>
            <a:pPr lvl="1" eaLnBrk="1" hangingPunct="1">
              <a:lnSpc>
                <a:spcPct val="90000"/>
              </a:lnSpc>
            </a:pPr>
            <a:r>
              <a:rPr lang="en-US" altLang="zh-CN" sz="2300" dirty="0"/>
              <a:t>(</a:t>
            </a:r>
            <a:r>
              <a:rPr lang="zh-CN" altLang="en-US" sz="2300" dirty="0"/>
              <a:t>2</a:t>
            </a:r>
            <a:r>
              <a:rPr lang="en-US" altLang="zh-CN" sz="2300" dirty="0"/>
              <a:t>)</a:t>
            </a:r>
            <a:r>
              <a:rPr lang="zh-CN" altLang="en-US" sz="2300" dirty="0"/>
              <a:t> 在简单图中也可以只用顶点序列表示</a:t>
            </a:r>
          </a:p>
          <a:p>
            <a:pPr lvl="1" eaLnBrk="1" hangingPunct="1">
              <a:lnSpc>
                <a:spcPct val="90000"/>
              </a:lnSpc>
            </a:pPr>
            <a:r>
              <a:rPr lang="en-US" altLang="zh-CN" sz="2300" dirty="0"/>
              <a:t>(</a:t>
            </a:r>
            <a:r>
              <a:rPr lang="zh-CN" altLang="en-US" sz="2300" dirty="0"/>
              <a:t>3</a:t>
            </a:r>
            <a:r>
              <a:rPr lang="en-US" altLang="zh-CN" sz="2300" dirty="0"/>
              <a:t>)</a:t>
            </a:r>
            <a:r>
              <a:rPr lang="zh-CN" altLang="en-US" sz="2300" dirty="0"/>
              <a:t> 对非标定图，可以先将将其标成标定图，再写出通路</a:t>
            </a:r>
            <a:r>
              <a:rPr lang="en-US" altLang="zh-CN" sz="2300" dirty="0"/>
              <a:t>(</a:t>
            </a:r>
            <a:r>
              <a:rPr lang="zh-CN" altLang="en-US" sz="2300" dirty="0"/>
              <a:t>回路</a:t>
            </a:r>
            <a:r>
              <a:rPr lang="en-US" altLang="zh-CN" sz="2300" dirty="0"/>
              <a:t>)</a:t>
            </a:r>
            <a:r>
              <a:rPr lang="zh-CN" altLang="en-US" sz="2300" dirty="0"/>
              <a:t> </a:t>
            </a:r>
          </a:p>
          <a:p>
            <a:pPr lvl="1" eaLnBrk="1" hangingPunct="1">
              <a:lnSpc>
                <a:spcPct val="90000"/>
              </a:lnSpc>
            </a:pPr>
            <a:r>
              <a:rPr lang="en-US" altLang="zh-CN" sz="2300" dirty="0"/>
              <a:t>(</a:t>
            </a:r>
            <a:r>
              <a:rPr lang="zh-CN" altLang="en-US" sz="2300" dirty="0"/>
              <a:t>4</a:t>
            </a:r>
            <a:r>
              <a:rPr lang="en-US" altLang="zh-CN" sz="2300" dirty="0"/>
              <a:t>)</a:t>
            </a:r>
            <a:r>
              <a:rPr lang="zh-CN" altLang="en-US" sz="2300" dirty="0"/>
              <a:t>混合表示法</a:t>
            </a:r>
            <a:r>
              <a:rPr lang="en-US" altLang="zh-CN" sz="2300" dirty="0"/>
              <a:t>:</a:t>
            </a:r>
            <a:r>
              <a:rPr lang="zh-CN" altLang="en-US" sz="2300" dirty="0"/>
              <a:t>当只用顶点序列表示不出某些通路</a:t>
            </a:r>
            <a:r>
              <a:rPr lang="en-US" altLang="zh-CN" sz="2300" dirty="0"/>
              <a:t>(</a:t>
            </a:r>
            <a:r>
              <a:rPr lang="zh-CN" altLang="en-US" sz="2300" dirty="0"/>
              <a:t>回路</a:t>
            </a:r>
            <a:r>
              <a:rPr lang="en-US" altLang="zh-CN" sz="2300" dirty="0"/>
              <a:t>)</a:t>
            </a:r>
            <a:r>
              <a:rPr lang="zh-CN" altLang="en-US" sz="2300" dirty="0"/>
              <a:t>时，可在顶点序列中加入一些边</a:t>
            </a:r>
            <a:r>
              <a:rPr lang="en-US" altLang="zh-CN" sz="2300" dirty="0"/>
              <a:t>(</a:t>
            </a:r>
            <a:r>
              <a:rPr lang="zh-CN" altLang="en-US" sz="2300" dirty="0"/>
              <a:t>这些边是平行边或环</a:t>
            </a:r>
            <a:r>
              <a:rPr lang="en-US" altLang="zh-CN" sz="2300" dirty="0"/>
              <a:t>)</a:t>
            </a:r>
            <a:endParaRPr lang="zh-CN" altLang="en-US" sz="23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r>
              <a:rPr lang="zh-CN" altLang="en-US"/>
              <a:t>复杂通路</a:t>
            </a:r>
          </a:p>
        </p:txBody>
      </p:sp>
      <p:sp>
        <p:nvSpPr>
          <p:cNvPr id="84995" name="Rectangle 3"/>
          <p:cNvSpPr>
            <a:spLocks noGrp="1" noChangeArrowheads="1"/>
          </p:cNvSpPr>
          <p:nvPr>
            <p:ph sz="quarter" idx="1"/>
          </p:nvPr>
        </p:nvSpPr>
        <p:spPr/>
        <p:txBody>
          <a:bodyPr/>
          <a:lstStyle/>
          <a:p>
            <a:pPr eaLnBrk="1" hangingPunct="1"/>
            <a:r>
              <a:rPr lang="zh-CN" altLang="en-US" sz="2400" dirty="0"/>
              <a:t>例</a:t>
            </a:r>
            <a:r>
              <a:rPr lang="en-US" altLang="zh-CN" sz="2400" dirty="0"/>
              <a:t>:</a:t>
            </a:r>
            <a:r>
              <a:rPr lang="zh-CN" altLang="en-US" sz="2400" dirty="0"/>
              <a:t>设有向图</a:t>
            </a:r>
            <a:r>
              <a:rPr lang="en-US" altLang="zh-CN" sz="2400" dirty="0"/>
              <a:t>D=&lt;V,E&gt;</a:t>
            </a:r>
            <a:r>
              <a:rPr lang="zh-CN" altLang="en-US" sz="2400" dirty="0"/>
              <a:t>如下图所示</a:t>
            </a:r>
          </a:p>
          <a:p>
            <a:pPr eaLnBrk="1" hangingPunct="1"/>
            <a:r>
              <a:rPr lang="en-US" altLang="zh-CN" sz="2400" dirty="0"/>
              <a:t>(</a:t>
            </a:r>
            <a:r>
              <a:rPr lang="zh-CN" altLang="en-US" sz="2400" dirty="0"/>
              <a:t>1</a:t>
            </a:r>
            <a:r>
              <a:rPr lang="en-US" altLang="zh-CN" sz="2400" dirty="0"/>
              <a:t>)</a:t>
            </a:r>
            <a:r>
              <a:rPr lang="zh-CN" altLang="en-US" sz="2400" dirty="0"/>
              <a:t> 在图中找出所有定义意义下长度分别为1,2,3,4的圈 </a:t>
            </a:r>
            <a:r>
              <a:rPr lang="en-US" altLang="zh-CN" sz="2400" dirty="0"/>
              <a:t>(</a:t>
            </a:r>
            <a:r>
              <a:rPr lang="zh-CN" altLang="en-US" sz="2400" dirty="0"/>
              <a:t>至少用一种表示法写出它们</a:t>
            </a:r>
            <a:r>
              <a:rPr lang="en-US" altLang="zh-CN" sz="2400" dirty="0"/>
              <a:t>)</a:t>
            </a:r>
            <a:r>
              <a:rPr lang="zh-CN" altLang="en-US" sz="2400" dirty="0"/>
              <a:t> ，并以子图形式画出它们。 </a:t>
            </a:r>
          </a:p>
          <a:p>
            <a:pPr eaLnBrk="1" hangingPunct="1"/>
            <a:endParaRPr lang="zh-CN" altLang="en-US" sz="2400" dirty="0"/>
          </a:p>
        </p:txBody>
      </p:sp>
      <p:pic>
        <p:nvPicPr>
          <p:cNvPr id="84996" name="Picture 6" descr="14_e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3832" y="3012450"/>
            <a:ext cx="3886200" cy="221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pPr eaLnBrk="1" hangingPunct="1"/>
            <a:r>
              <a:rPr lang="zh-CN" altLang="en-US"/>
              <a:t>复杂通路</a:t>
            </a:r>
          </a:p>
        </p:txBody>
      </p:sp>
      <p:sp>
        <p:nvSpPr>
          <p:cNvPr id="86019" name="Rectangle 3"/>
          <p:cNvSpPr>
            <a:spLocks noGrp="1" noChangeArrowheads="1"/>
          </p:cNvSpPr>
          <p:nvPr>
            <p:ph sz="quarter" idx="1"/>
          </p:nvPr>
        </p:nvSpPr>
        <p:spPr/>
        <p:txBody>
          <a:bodyPr/>
          <a:lstStyle/>
          <a:p>
            <a:pPr eaLnBrk="1" hangingPunct="1"/>
            <a:r>
              <a:rPr lang="zh-CN" altLang="en-US" sz="2400" dirty="0"/>
              <a:t>例</a:t>
            </a:r>
            <a:r>
              <a:rPr lang="en-US" altLang="zh-CN" sz="2400" dirty="0"/>
              <a:t>:</a:t>
            </a:r>
            <a:r>
              <a:rPr lang="zh-CN" altLang="en-US" sz="2400" dirty="0"/>
              <a:t>设有向图</a:t>
            </a:r>
            <a:r>
              <a:rPr lang="en-US" altLang="zh-CN" sz="2400" dirty="0"/>
              <a:t>D=&lt;V,E&gt;</a:t>
            </a:r>
            <a:r>
              <a:rPr lang="zh-CN" altLang="en-US" sz="2400" dirty="0"/>
              <a:t>如下图所示</a:t>
            </a:r>
          </a:p>
          <a:p>
            <a:pPr eaLnBrk="1" hangingPunct="1"/>
            <a:r>
              <a:rPr lang="en-US" altLang="zh-CN" sz="2400" dirty="0"/>
              <a:t>(</a:t>
            </a:r>
            <a:r>
              <a:rPr lang="zh-CN" altLang="en-US" sz="2400" dirty="0"/>
              <a:t>2</a:t>
            </a:r>
            <a:r>
              <a:rPr lang="en-US" altLang="zh-CN" sz="2400" dirty="0"/>
              <a:t>)</a:t>
            </a:r>
            <a:r>
              <a:rPr lang="zh-CN" altLang="en-US" sz="2400" dirty="0"/>
              <a:t> 在图中找出所有非初级的定义意义下长度分别为3,4,5,6的简单回路，并以子图形式画出它们。</a:t>
            </a:r>
          </a:p>
          <a:p>
            <a:pPr eaLnBrk="1" hangingPunct="1"/>
            <a:r>
              <a:rPr lang="zh-CN" altLang="en-US" sz="2400" dirty="0"/>
              <a:t>思路</a:t>
            </a:r>
            <a:r>
              <a:rPr lang="en-US" altLang="zh-CN" sz="2400" dirty="0"/>
              <a:t>:</a:t>
            </a:r>
            <a:r>
              <a:rPr lang="zh-CN" altLang="en-US" sz="2400" dirty="0"/>
              <a:t>长度为圈中包含的不同顶点的个数</a:t>
            </a:r>
          </a:p>
        </p:txBody>
      </p:sp>
      <p:pic>
        <p:nvPicPr>
          <p:cNvPr id="86020" name="Picture 4" descr="14_e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1784" y="3429001"/>
            <a:ext cx="3577208" cy="226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lang="zh-CN" altLang="en-US"/>
              <a:t>复杂通路</a:t>
            </a:r>
          </a:p>
        </p:txBody>
      </p:sp>
      <p:sp>
        <p:nvSpPr>
          <p:cNvPr id="87043" name="Rectangle 3"/>
          <p:cNvSpPr>
            <a:spLocks noGrp="1" noChangeArrowheads="1"/>
          </p:cNvSpPr>
          <p:nvPr>
            <p:ph sz="quarter" idx="1"/>
          </p:nvPr>
        </p:nvSpPr>
        <p:spPr/>
        <p:txBody>
          <a:bodyPr/>
          <a:lstStyle/>
          <a:p>
            <a:pPr eaLnBrk="1" hangingPunct="1"/>
            <a:r>
              <a:rPr lang="zh-CN" altLang="en-US" sz="2400" dirty="0">
                <a:solidFill>
                  <a:srgbClr val="000000"/>
                </a:solidFill>
                <a:latin typeface=""/>
              </a:rPr>
              <a:t>解</a:t>
            </a:r>
            <a:r>
              <a:rPr lang="en-US" altLang="zh-CN" sz="2400" dirty="0">
                <a:solidFill>
                  <a:srgbClr val="000000"/>
                </a:solidFill>
                <a:latin typeface=""/>
              </a:rPr>
              <a:t>:</a:t>
            </a:r>
            <a:r>
              <a:rPr lang="en-US" altLang="zh-CN" sz="2400" dirty="0"/>
              <a:t>(</a:t>
            </a:r>
            <a:r>
              <a:rPr lang="zh-CN" altLang="en-US" sz="2400" dirty="0"/>
              <a:t>1</a:t>
            </a:r>
            <a:r>
              <a:rPr lang="en-US" altLang="zh-CN" sz="2400" dirty="0"/>
              <a:t>)</a:t>
            </a:r>
            <a:endParaRPr lang="zh-CN" altLang="en-US" sz="2400" dirty="0"/>
          </a:p>
          <a:p>
            <a:pPr eaLnBrk="1" hangingPunct="1"/>
            <a:r>
              <a:rPr lang="zh-CN" altLang="en-US" sz="2400" dirty="0"/>
              <a:t>①长度为1的圈有1个，记为</a:t>
            </a:r>
            <a:r>
              <a:rPr lang="en-US" altLang="zh-CN" sz="2400" dirty="0"/>
              <a:t>C</a:t>
            </a:r>
            <a:r>
              <a:rPr lang="en-US" altLang="zh-CN" sz="2400" baseline="-30000" dirty="0"/>
              <a:t>11</a:t>
            </a:r>
            <a:endParaRPr lang="en-US" altLang="zh-CN" sz="2400" dirty="0"/>
          </a:p>
          <a:p>
            <a:pPr eaLnBrk="1" hangingPunct="1"/>
            <a:r>
              <a:rPr lang="en-US" altLang="zh-CN" sz="2400" dirty="0"/>
              <a:t>C</a:t>
            </a:r>
            <a:r>
              <a:rPr lang="en-US" altLang="zh-CN" sz="2400" baseline="-30000" dirty="0"/>
              <a:t>11</a:t>
            </a:r>
            <a:r>
              <a:rPr lang="zh-CN" altLang="en-US" sz="2400" dirty="0"/>
              <a:t>只能用定义或混合表示法表示</a:t>
            </a:r>
            <a:r>
              <a:rPr lang="en-US" altLang="zh-CN" sz="2400" dirty="0"/>
              <a:t>:</a:t>
            </a:r>
            <a:r>
              <a:rPr lang="zh-CN" altLang="en-US" sz="2400" dirty="0"/>
              <a:t> </a:t>
            </a:r>
            <a:r>
              <a:rPr lang="en-US" altLang="zh-CN" sz="2400" dirty="0"/>
              <a:t>C</a:t>
            </a:r>
            <a:r>
              <a:rPr lang="en-US" altLang="zh-CN" sz="2400" baseline="-30000" dirty="0"/>
              <a:t>11</a:t>
            </a:r>
            <a:r>
              <a:rPr lang="en-US" altLang="zh-CN" sz="2400" dirty="0"/>
              <a:t>=Ae</a:t>
            </a:r>
            <a:r>
              <a:rPr lang="en-US" altLang="zh-CN" sz="2400" baseline="-30000" dirty="0"/>
              <a:t>1</a:t>
            </a:r>
            <a:r>
              <a:rPr lang="en-US" altLang="zh-CN" sz="2400" dirty="0"/>
              <a:t>A</a:t>
            </a:r>
          </a:p>
          <a:p>
            <a:pPr eaLnBrk="1" hangingPunct="1"/>
            <a:r>
              <a:rPr lang="zh-CN" altLang="en-US" sz="2400" dirty="0"/>
              <a:t>②长度为2的圈在定义意义下有两个，记为</a:t>
            </a:r>
            <a:r>
              <a:rPr lang="en-US" altLang="zh-CN" sz="2400" dirty="0"/>
              <a:t>C</a:t>
            </a:r>
            <a:r>
              <a:rPr lang="en-US" altLang="zh-CN" sz="2400" baseline="-30000" dirty="0"/>
              <a:t>21</a:t>
            </a:r>
            <a:r>
              <a:rPr lang="zh-CN" altLang="en-US" sz="2400" dirty="0"/>
              <a:t>和</a:t>
            </a:r>
            <a:r>
              <a:rPr lang="en-US" altLang="zh-CN" sz="2400" dirty="0"/>
              <a:t>C</a:t>
            </a:r>
            <a:r>
              <a:rPr lang="en-US" altLang="zh-CN" sz="2400" baseline="-30000" dirty="0"/>
              <a:t>22</a:t>
            </a:r>
            <a:r>
              <a:rPr lang="en-US" altLang="zh-CN" sz="2400" dirty="0"/>
              <a:t>，</a:t>
            </a:r>
            <a:r>
              <a:rPr lang="zh-CN" altLang="en-US" sz="2400" dirty="0"/>
              <a:t>它们各可以有两种表示法</a:t>
            </a:r>
            <a:r>
              <a:rPr lang="en-US" altLang="zh-CN" sz="2400" dirty="0"/>
              <a:t>:</a:t>
            </a:r>
            <a:r>
              <a:rPr lang="zh-CN" altLang="en-US" sz="2400" dirty="0"/>
              <a:t> </a:t>
            </a:r>
          </a:p>
          <a:p>
            <a:pPr eaLnBrk="1" hangingPunct="1"/>
            <a:r>
              <a:rPr lang="en-US" altLang="zh-CN" sz="2400" dirty="0"/>
              <a:t>C</a:t>
            </a:r>
            <a:r>
              <a:rPr lang="en-US" altLang="zh-CN" sz="2400" baseline="-30000" dirty="0"/>
              <a:t>21</a:t>
            </a:r>
            <a:r>
              <a:rPr lang="en-US" altLang="zh-CN" sz="2400" dirty="0"/>
              <a:t> = ADA——</a:t>
            </a:r>
            <a:r>
              <a:rPr lang="zh-CN" altLang="en-US" sz="2400" dirty="0"/>
              <a:t>顶点序列表示</a:t>
            </a:r>
            <a:br>
              <a:rPr lang="zh-CN" altLang="en-US" sz="2400" dirty="0"/>
            </a:br>
            <a:r>
              <a:rPr lang="zh-CN" altLang="en-US" sz="2400" dirty="0"/>
              <a:t>= </a:t>
            </a:r>
            <a:r>
              <a:rPr lang="en-US" altLang="zh-CN" sz="2400" dirty="0"/>
              <a:t>Ae</a:t>
            </a:r>
            <a:r>
              <a:rPr lang="en-US" altLang="zh-CN" sz="2400" baseline="-30000" dirty="0"/>
              <a:t>3</a:t>
            </a:r>
            <a:r>
              <a:rPr lang="en-US" altLang="zh-CN" sz="2400" dirty="0"/>
              <a:t>De</a:t>
            </a:r>
            <a:r>
              <a:rPr lang="en-US" altLang="zh-CN" sz="2400" baseline="-30000" dirty="0"/>
              <a:t>2</a:t>
            </a:r>
            <a:r>
              <a:rPr lang="en-US" altLang="zh-CN" sz="2400" dirty="0"/>
              <a:t>A——</a:t>
            </a:r>
            <a:r>
              <a:rPr lang="zh-CN" altLang="en-US" sz="2400" dirty="0"/>
              <a:t>用定义表示</a:t>
            </a:r>
            <a:br>
              <a:rPr lang="zh-CN" altLang="en-US" sz="2400" dirty="0"/>
            </a:br>
            <a:r>
              <a:rPr lang="en-US" altLang="zh-CN" sz="2400" dirty="0"/>
              <a:t>C</a:t>
            </a:r>
            <a:r>
              <a:rPr lang="en-US" altLang="zh-CN" sz="2400" baseline="-30000" dirty="0"/>
              <a:t>22</a:t>
            </a:r>
            <a:r>
              <a:rPr lang="en-US" altLang="zh-CN" sz="2400" dirty="0"/>
              <a:t> = DAD——</a:t>
            </a:r>
            <a:r>
              <a:rPr lang="zh-CN" altLang="en-US" sz="2400" dirty="0"/>
              <a:t>顶点序列表示</a:t>
            </a:r>
            <a:br>
              <a:rPr lang="zh-CN" altLang="en-US" sz="2400" dirty="0"/>
            </a:br>
            <a:r>
              <a:rPr lang="zh-CN" altLang="en-US" sz="2400" dirty="0"/>
              <a:t>= </a:t>
            </a:r>
            <a:r>
              <a:rPr lang="en-US" altLang="zh-CN" sz="2400" dirty="0"/>
              <a:t>De</a:t>
            </a:r>
            <a:r>
              <a:rPr lang="en-US" altLang="zh-CN" sz="2400" baseline="-30000" dirty="0"/>
              <a:t>2</a:t>
            </a:r>
            <a:r>
              <a:rPr lang="en-US" altLang="zh-CN" sz="2400" dirty="0"/>
              <a:t>Ae</a:t>
            </a:r>
            <a:r>
              <a:rPr lang="en-US" altLang="zh-CN" sz="2400" baseline="-30000" dirty="0"/>
              <a:t>3</a:t>
            </a:r>
            <a:r>
              <a:rPr lang="en-US" altLang="zh-CN" sz="2400" dirty="0"/>
              <a:t>D——</a:t>
            </a:r>
            <a:r>
              <a:rPr lang="zh-CN" altLang="en-US" sz="2400" dirty="0"/>
              <a:t>用定义表示</a:t>
            </a:r>
          </a:p>
          <a:p>
            <a:pPr eaLnBrk="1" hangingPunct="1"/>
            <a:r>
              <a:rPr lang="zh-CN" altLang="en-US" sz="2400" dirty="0"/>
              <a:t>显然</a:t>
            </a:r>
            <a:r>
              <a:rPr lang="en-US" altLang="zh-CN" sz="2400" dirty="0"/>
              <a:t>C</a:t>
            </a:r>
            <a:r>
              <a:rPr lang="en-US" altLang="zh-CN" sz="2400" baseline="-30000" dirty="0"/>
              <a:t>21</a:t>
            </a:r>
            <a:r>
              <a:rPr lang="zh-CN" altLang="en-US" sz="2400" dirty="0"/>
              <a:t>与</a:t>
            </a:r>
            <a:r>
              <a:rPr lang="en-US" altLang="zh-CN" sz="2400" dirty="0"/>
              <a:t>C</a:t>
            </a:r>
            <a:r>
              <a:rPr lang="en-US" altLang="zh-CN" sz="2400" baseline="-30000" dirty="0"/>
              <a:t>22</a:t>
            </a:r>
            <a:r>
              <a:rPr lang="zh-CN" altLang="en-US" sz="2400" dirty="0"/>
              <a:t>同构</a:t>
            </a:r>
          </a:p>
        </p:txBody>
      </p:sp>
      <p:pic>
        <p:nvPicPr>
          <p:cNvPr id="4" name="Picture 6" descr="14_e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0056" y="204627"/>
            <a:ext cx="3762000" cy="214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zh-CN" altLang="en-US"/>
              <a:t>复杂通路</a:t>
            </a:r>
          </a:p>
        </p:txBody>
      </p:sp>
      <p:sp>
        <p:nvSpPr>
          <p:cNvPr id="88067" name="Rectangle 3"/>
          <p:cNvSpPr>
            <a:spLocks noGrp="1" noChangeArrowheads="1"/>
          </p:cNvSpPr>
          <p:nvPr>
            <p:ph sz="quarter" idx="1"/>
          </p:nvPr>
        </p:nvSpPr>
        <p:spPr/>
        <p:txBody>
          <a:bodyPr/>
          <a:lstStyle/>
          <a:p>
            <a:pPr eaLnBrk="1" hangingPunct="1">
              <a:lnSpc>
                <a:spcPct val="90000"/>
              </a:lnSpc>
            </a:pPr>
            <a:r>
              <a:rPr lang="zh-CN" altLang="en-US" sz="2400" dirty="0">
                <a:solidFill>
                  <a:srgbClr val="000000"/>
                </a:solidFill>
                <a:latin typeface=""/>
              </a:rPr>
              <a:t>解</a:t>
            </a:r>
            <a:r>
              <a:rPr lang="en-US" altLang="zh-CN" sz="2400" dirty="0">
                <a:solidFill>
                  <a:srgbClr val="000000"/>
                </a:solidFill>
                <a:latin typeface=""/>
              </a:rPr>
              <a:t>:</a:t>
            </a:r>
            <a:r>
              <a:rPr lang="en-US" altLang="zh-CN" sz="2400" dirty="0"/>
              <a:t>(</a:t>
            </a:r>
            <a:r>
              <a:rPr lang="zh-CN" altLang="en-US" sz="2400" dirty="0"/>
              <a:t>1</a:t>
            </a:r>
            <a:r>
              <a:rPr lang="en-US" altLang="zh-CN" sz="2400" dirty="0"/>
              <a:t>)③</a:t>
            </a:r>
            <a:r>
              <a:rPr lang="zh-CN" altLang="en-US" sz="2400" dirty="0"/>
              <a:t>长度为3的圈在定义意义下有6个，分别记为</a:t>
            </a:r>
            <a:r>
              <a:rPr lang="en-US" altLang="zh-CN" sz="2400" dirty="0"/>
              <a:t>C</a:t>
            </a:r>
            <a:r>
              <a:rPr lang="en-US" altLang="zh-CN" sz="2400" baseline="-30000" dirty="0"/>
              <a:t>3i</a:t>
            </a:r>
            <a:r>
              <a:rPr lang="en-US" altLang="zh-CN" sz="2400" dirty="0"/>
              <a:t>，i=1,2,3,4,5,6.</a:t>
            </a:r>
          </a:p>
          <a:p>
            <a:pPr eaLnBrk="1" hangingPunct="1">
              <a:lnSpc>
                <a:spcPct val="90000"/>
              </a:lnSpc>
            </a:pPr>
            <a:r>
              <a:rPr lang="zh-CN" altLang="en-US" sz="2400" dirty="0"/>
              <a:t>这里只写出以</a:t>
            </a:r>
            <a:r>
              <a:rPr lang="en-US" altLang="zh-CN" sz="2400" dirty="0"/>
              <a:t>A</a:t>
            </a:r>
            <a:r>
              <a:rPr lang="zh-CN" altLang="en-US" sz="2400" dirty="0"/>
              <a:t>为始</a:t>
            </a:r>
            <a:r>
              <a:rPr lang="en-US" altLang="zh-CN" sz="2400" dirty="0"/>
              <a:t>(</a:t>
            </a:r>
            <a:r>
              <a:rPr lang="zh-CN" altLang="en-US" sz="2400" dirty="0"/>
              <a:t>终点</a:t>
            </a:r>
            <a:r>
              <a:rPr lang="en-US" altLang="zh-CN" sz="2400" dirty="0"/>
              <a:t>)</a:t>
            </a:r>
            <a:r>
              <a:rPr lang="zh-CN" altLang="en-US" sz="2400" dirty="0"/>
              <a:t>的两个</a:t>
            </a:r>
            <a:r>
              <a:rPr lang="en-US" altLang="zh-CN" sz="2400" dirty="0"/>
              <a:t>:</a:t>
            </a:r>
            <a:r>
              <a:rPr lang="zh-CN" altLang="en-US" sz="2400" dirty="0"/>
              <a:t> </a:t>
            </a:r>
          </a:p>
          <a:p>
            <a:pPr lvl="1" eaLnBrk="1" hangingPunct="1">
              <a:lnSpc>
                <a:spcPct val="90000"/>
              </a:lnSpc>
            </a:pPr>
            <a:r>
              <a:rPr lang="en-US" altLang="zh-CN" sz="2000" dirty="0"/>
              <a:t>C</a:t>
            </a:r>
            <a:r>
              <a:rPr lang="en-US" altLang="zh-CN" sz="2000" baseline="-30000" dirty="0"/>
              <a:t>31</a:t>
            </a:r>
            <a:r>
              <a:rPr lang="en-US" altLang="zh-CN" sz="2000" dirty="0"/>
              <a:t> = ABe</a:t>
            </a:r>
            <a:r>
              <a:rPr lang="en-US" altLang="zh-CN" sz="2000" baseline="-30000" dirty="0"/>
              <a:t>7</a:t>
            </a:r>
            <a:r>
              <a:rPr lang="en-US" altLang="zh-CN" sz="2000" dirty="0"/>
              <a:t>CA ——</a:t>
            </a:r>
            <a:r>
              <a:rPr lang="zh-CN" altLang="en-US" sz="2000" dirty="0"/>
              <a:t>混合表示法</a:t>
            </a:r>
            <a:br>
              <a:rPr lang="zh-CN" altLang="en-US" sz="2000" dirty="0"/>
            </a:br>
            <a:r>
              <a:rPr lang="en-US" altLang="zh-CN" sz="2000" dirty="0"/>
              <a:t>C</a:t>
            </a:r>
            <a:r>
              <a:rPr lang="en-US" altLang="zh-CN" sz="2000" baseline="-30000" dirty="0"/>
              <a:t>32</a:t>
            </a:r>
            <a:r>
              <a:rPr lang="en-US" altLang="zh-CN" sz="2000" dirty="0"/>
              <a:t> = ABe</a:t>
            </a:r>
            <a:r>
              <a:rPr lang="en-US" altLang="zh-CN" sz="2000" baseline="-30000" dirty="0"/>
              <a:t>8</a:t>
            </a:r>
            <a:r>
              <a:rPr lang="en-US" altLang="zh-CN" sz="2000" dirty="0"/>
              <a:t>CA ——</a:t>
            </a:r>
            <a:r>
              <a:rPr lang="zh-CN" altLang="en-US" sz="2000" dirty="0"/>
              <a:t>混合表示法</a:t>
            </a:r>
          </a:p>
          <a:p>
            <a:pPr eaLnBrk="1" hangingPunct="1">
              <a:lnSpc>
                <a:spcPct val="90000"/>
              </a:lnSpc>
            </a:pPr>
            <a:r>
              <a:rPr lang="zh-CN" altLang="en-US" sz="2400" dirty="0"/>
              <a:t>显然</a:t>
            </a:r>
            <a:r>
              <a:rPr lang="en-US" altLang="zh-CN" sz="2400" dirty="0"/>
              <a:t>C</a:t>
            </a:r>
            <a:r>
              <a:rPr lang="en-US" altLang="zh-CN" sz="2400" baseline="-30000" dirty="0"/>
              <a:t>3i</a:t>
            </a:r>
            <a:r>
              <a:rPr lang="zh-CN" altLang="en-US" sz="2400" dirty="0"/>
              <a:t>与</a:t>
            </a:r>
            <a:r>
              <a:rPr lang="en-US" altLang="zh-CN" sz="2400" dirty="0"/>
              <a:t>C</a:t>
            </a:r>
            <a:r>
              <a:rPr lang="en-US" altLang="zh-CN" sz="2400" baseline="-30000" dirty="0"/>
              <a:t>3j</a:t>
            </a:r>
            <a:r>
              <a:rPr lang="zh-CN" altLang="en-US" sz="2400" dirty="0"/>
              <a:t>同构</a:t>
            </a:r>
            <a:r>
              <a:rPr lang="en-US" altLang="zh-CN" sz="2400" dirty="0"/>
              <a:t>，</a:t>
            </a:r>
            <a:r>
              <a:rPr lang="en-US" altLang="zh-CN" sz="2400" dirty="0" err="1"/>
              <a:t>i,j</a:t>
            </a:r>
            <a:r>
              <a:rPr lang="en-US" altLang="zh-CN" sz="2400" dirty="0"/>
              <a:t>=1,2,…,6，</a:t>
            </a:r>
          </a:p>
          <a:p>
            <a:pPr eaLnBrk="1" hangingPunct="1">
              <a:lnSpc>
                <a:spcPct val="90000"/>
              </a:lnSpc>
            </a:pPr>
            <a:r>
              <a:rPr lang="zh-CN" altLang="en-US" sz="2400" dirty="0"/>
              <a:t>④长度为4的圈在定义意义下有8个，分别记为</a:t>
            </a:r>
            <a:r>
              <a:rPr lang="en-US" altLang="zh-CN" sz="2400" dirty="0"/>
              <a:t>C</a:t>
            </a:r>
            <a:r>
              <a:rPr lang="en-US" altLang="zh-CN" sz="2400" baseline="-30000" dirty="0"/>
              <a:t>4i</a:t>
            </a:r>
            <a:r>
              <a:rPr lang="en-US" altLang="zh-CN" sz="2400" dirty="0"/>
              <a:t>，i=1,2,…8.</a:t>
            </a:r>
            <a:r>
              <a:rPr lang="zh-CN" altLang="en-US" sz="2400" dirty="0"/>
              <a:t>这里只画出以</a:t>
            </a:r>
            <a:r>
              <a:rPr lang="en-US" altLang="zh-CN" sz="2400" dirty="0"/>
              <a:t>D</a:t>
            </a:r>
            <a:r>
              <a:rPr lang="zh-CN" altLang="en-US" sz="2400" dirty="0"/>
              <a:t>为始</a:t>
            </a:r>
            <a:r>
              <a:rPr lang="en-US" altLang="zh-CN" sz="2400" dirty="0"/>
              <a:t>(</a:t>
            </a:r>
            <a:r>
              <a:rPr lang="zh-CN" altLang="en-US" sz="2400" dirty="0"/>
              <a:t>终点</a:t>
            </a:r>
            <a:r>
              <a:rPr lang="en-US" altLang="zh-CN" sz="2400" dirty="0"/>
              <a:t>)</a:t>
            </a:r>
            <a:r>
              <a:rPr lang="zh-CN" altLang="en-US" sz="2400" dirty="0"/>
              <a:t>的两个。 </a:t>
            </a:r>
          </a:p>
          <a:p>
            <a:pPr eaLnBrk="1" hangingPunct="1">
              <a:lnSpc>
                <a:spcPct val="90000"/>
              </a:lnSpc>
            </a:pPr>
            <a:r>
              <a:rPr lang="en-US" altLang="zh-CN" sz="2400" dirty="0"/>
              <a:t>C</a:t>
            </a:r>
            <a:r>
              <a:rPr lang="en-US" altLang="zh-CN" sz="2400" baseline="-30000" dirty="0"/>
              <a:t>41</a:t>
            </a:r>
            <a:r>
              <a:rPr lang="en-US" altLang="zh-CN" sz="2400" dirty="0"/>
              <a:t> = DABe</a:t>
            </a:r>
            <a:r>
              <a:rPr lang="en-US" altLang="zh-CN" sz="2400" baseline="-30000" dirty="0"/>
              <a:t>7</a:t>
            </a:r>
            <a:r>
              <a:rPr lang="en-US" altLang="zh-CN" sz="2400" dirty="0"/>
              <a:t>CD ——</a:t>
            </a:r>
            <a:r>
              <a:rPr lang="zh-CN" altLang="en-US" sz="2400" dirty="0"/>
              <a:t>混合表示法</a:t>
            </a:r>
            <a:br>
              <a:rPr lang="zh-CN" altLang="en-US" sz="2400" dirty="0"/>
            </a:br>
            <a:r>
              <a:rPr lang="en-US" altLang="zh-CN" sz="2400" dirty="0"/>
              <a:t>C</a:t>
            </a:r>
            <a:r>
              <a:rPr lang="en-US" altLang="zh-CN" sz="2400" baseline="-30000" dirty="0"/>
              <a:t>42</a:t>
            </a:r>
            <a:r>
              <a:rPr lang="en-US" altLang="zh-CN" sz="2400" dirty="0"/>
              <a:t> = DABe</a:t>
            </a:r>
            <a:r>
              <a:rPr lang="en-US" altLang="zh-CN" sz="2400" baseline="-30000" dirty="0"/>
              <a:t>8</a:t>
            </a:r>
            <a:r>
              <a:rPr lang="en-US" altLang="zh-CN" sz="2400" dirty="0"/>
              <a:t>CD ——</a:t>
            </a:r>
            <a:r>
              <a:rPr lang="zh-CN" altLang="en-US" sz="2400" dirty="0"/>
              <a:t>混合表示法</a:t>
            </a:r>
          </a:p>
          <a:p>
            <a:pPr eaLnBrk="1" hangingPunct="1">
              <a:lnSpc>
                <a:spcPct val="90000"/>
              </a:lnSpc>
            </a:pPr>
            <a:r>
              <a:rPr lang="zh-CN" altLang="en-US" sz="2400" dirty="0"/>
              <a:t>显然</a:t>
            </a:r>
            <a:r>
              <a:rPr lang="en-US" altLang="zh-CN" sz="2400" dirty="0"/>
              <a:t>C</a:t>
            </a:r>
            <a:r>
              <a:rPr lang="en-US" altLang="zh-CN" sz="2400" baseline="-30000" dirty="0"/>
              <a:t>4i</a:t>
            </a:r>
            <a:r>
              <a:rPr lang="zh-CN" altLang="en-US" sz="2400" dirty="0"/>
              <a:t>与</a:t>
            </a:r>
            <a:r>
              <a:rPr lang="en-US" altLang="zh-CN" sz="2400" dirty="0"/>
              <a:t>C</a:t>
            </a:r>
            <a:r>
              <a:rPr lang="en-US" altLang="zh-CN" sz="2400" baseline="-30000" dirty="0"/>
              <a:t>4j</a:t>
            </a:r>
            <a:r>
              <a:rPr lang="zh-CN" altLang="en-US" sz="2400" dirty="0"/>
              <a:t>同构</a:t>
            </a:r>
            <a:r>
              <a:rPr lang="en-US" altLang="zh-CN" sz="2400" dirty="0"/>
              <a:t>，</a:t>
            </a:r>
            <a:r>
              <a:rPr lang="en-US" altLang="zh-CN" sz="2400" dirty="0" err="1"/>
              <a:t>i,j</a:t>
            </a:r>
            <a:r>
              <a:rPr lang="en-US" altLang="zh-CN" sz="2400" dirty="0"/>
              <a:t>=1,2,…,8</a:t>
            </a:r>
            <a:endParaRPr lang="zh-CN" altLang="en-US" sz="2400" dirty="0"/>
          </a:p>
        </p:txBody>
      </p:sp>
      <p:pic>
        <p:nvPicPr>
          <p:cNvPr id="4" name="Picture 6" descr="14_e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0136" y="1916832"/>
            <a:ext cx="3094112" cy="1764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zh-CN" altLang="en-US"/>
              <a:t>复杂通路</a:t>
            </a:r>
          </a:p>
        </p:txBody>
      </p:sp>
      <p:sp>
        <p:nvSpPr>
          <p:cNvPr id="89091" name="Rectangle 3"/>
          <p:cNvSpPr>
            <a:spLocks noGrp="1" noChangeArrowheads="1"/>
          </p:cNvSpPr>
          <p:nvPr>
            <p:ph sz="quarter" idx="1"/>
          </p:nvPr>
        </p:nvSpPr>
        <p:spPr/>
        <p:txBody>
          <a:bodyPr/>
          <a:lstStyle/>
          <a:p>
            <a:pPr marL="0" indent="0" eaLnBrk="1" hangingPunct="1">
              <a:lnSpc>
                <a:spcPct val="90000"/>
              </a:lnSpc>
              <a:buNone/>
            </a:pPr>
            <a:r>
              <a:rPr lang="zh-CN" altLang="en-US" sz="2400" dirty="0">
                <a:solidFill>
                  <a:srgbClr val="000000"/>
                </a:solidFill>
                <a:latin typeface=""/>
              </a:rPr>
              <a:t>解</a:t>
            </a:r>
            <a:r>
              <a:rPr lang="en-US" altLang="zh-CN" sz="2400" dirty="0">
                <a:solidFill>
                  <a:srgbClr val="000000"/>
                </a:solidFill>
                <a:latin typeface=""/>
              </a:rPr>
              <a:t>:</a:t>
            </a:r>
            <a:r>
              <a:rPr lang="en-US" altLang="zh-CN" sz="2400" dirty="0"/>
              <a:t>(2)</a:t>
            </a:r>
            <a:br>
              <a:rPr lang="en-US" altLang="zh-CN" sz="2400" dirty="0"/>
            </a:br>
            <a:r>
              <a:rPr lang="en-US" altLang="zh-CN" sz="2400" dirty="0"/>
              <a:t>①</a:t>
            </a:r>
            <a:r>
              <a:rPr lang="zh-CN" altLang="en-US" sz="2400" dirty="0"/>
              <a:t>长度为3的非初级的简单回路在定义意义下有3条，以</a:t>
            </a:r>
            <a:r>
              <a:rPr lang="en-US" altLang="zh-CN" sz="2400" dirty="0"/>
              <a:t>A</a:t>
            </a:r>
            <a:r>
              <a:rPr lang="zh-CN" altLang="en-US" sz="2400" dirty="0"/>
              <a:t>为始</a:t>
            </a:r>
            <a:r>
              <a:rPr lang="en-US" altLang="zh-CN" sz="2400" dirty="0"/>
              <a:t>(</a:t>
            </a:r>
            <a:r>
              <a:rPr lang="zh-CN" altLang="en-US" sz="2400" dirty="0"/>
              <a:t>终点</a:t>
            </a:r>
            <a:r>
              <a:rPr lang="en-US" altLang="zh-CN" sz="2400" dirty="0"/>
              <a:t>)</a:t>
            </a:r>
            <a:r>
              <a:rPr lang="zh-CN" altLang="en-US" sz="2400" dirty="0"/>
              <a:t>的2条</a:t>
            </a:r>
            <a:r>
              <a:rPr lang="en-US" altLang="zh-CN" sz="2400" dirty="0"/>
              <a:t>(</a:t>
            </a:r>
            <a:r>
              <a:rPr lang="zh-CN" altLang="en-US" sz="2400" dirty="0"/>
              <a:t>先经过</a:t>
            </a:r>
            <a:r>
              <a:rPr lang="en-US" altLang="zh-CN" sz="2400" dirty="0"/>
              <a:t>e</a:t>
            </a:r>
            <a:r>
              <a:rPr lang="en-US" altLang="zh-CN" sz="2400" baseline="-30000" dirty="0"/>
              <a:t>1</a:t>
            </a:r>
            <a:r>
              <a:rPr lang="zh-CN" altLang="en-US" sz="2400" dirty="0"/>
              <a:t>与后经过</a:t>
            </a:r>
            <a:r>
              <a:rPr lang="en-US" altLang="zh-CN" sz="2400" dirty="0"/>
              <a:t>e</a:t>
            </a:r>
            <a:r>
              <a:rPr lang="en-US" altLang="zh-CN" sz="2400" baseline="-30000" dirty="0"/>
              <a:t>1</a:t>
            </a:r>
            <a:r>
              <a:rPr lang="zh-CN" altLang="en-US" sz="2400" dirty="0"/>
              <a:t>各一条</a:t>
            </a:r>
            <a:r>
              <a:rPr lang="en-US" altLang="zh-CN" sz="2400" dirty="0"/>
              <a:t>)</a:t>
            </a:r>
            <a:r>
              <a:rPr lang="zh-CN" altLang="en-US" sz="2400" dirty="0"/>
              <a:t>，以</a:t>
            </a:r>
            <a:r>
              <a:rPr lang="en-US" altLang="zh-CN" sz="2400" dirty="0"/>
              <a:t>D</a:t>
            </a:r>
            <a:r>
              <a:rPr lang="zh-CN" altLang="en-US" sz="2400" dirty="0"/>
              <a:t>为始</a:t>
            </a:r>
            <a:r>
              <a:rPr lang="en-US" altLang="zh-CN" sz="2400" dirty="0"/>
              <a:t>(</a:t>
            </a:r>
            <a:r>
              <a:rPr lang="zh-CN" altLang="en-US" sz="2400" dirty="0"/>
              <a:t>终点</a:t>
            </a:r>
            <a:r>
              <a:rPr lang="en-US" altLang="zh-CN" sz="2400" dirty="0"/>
              <a:t>)</a:t>
            </a:r>
            <a:r>
              <a:rPr lang="zh-CN" altLang="en-US" sz="2400" dirty="0"/>
              <a:t>的为1条。它们均同构。</a:t>
            </a:r>
          </a:p>
          <a:p>
            <a:pPr marL="0" indent="0" eaLnBrk="1" hangingPunct="1">
              <a:lnSpc>
                <a:spcPct val="90000"/>
              </a:lnSpc>
              <a:buNone/>
            </a:pPr>
            <a:r>
              <a:rPr lang="zh-CN" altLang="en-US" sz="2400" dirty="0"/>
              <a:t>② 长度为4的非初级的简单回路在定义意义下有8条，它们均为同构的，画出来的图形有两个</a:t>
            </a:r>
            <a:r>
              <a:rPr lang="en-US" altLang="zh-CN" sz="2400" dirty="0"/>
              <a:t>(</a:t>
            </a:r>
            <a:r>
              <a:rPr lang="zh-CN" altLang="en-US" sz="2400" dirty="0"/>
              <a:t>一个含</a:t>
            </a:r>
            <a:r>
              <a:rPr lang="en-US" altLang="zh-CN" sz="2400" dirty="0"/>
              <a:t>e</a:t>
            </a:r>
            <a:r>
              <a:rPr lang="en-US" altLang="zh-CN" sz="2400" baseline="-30000" dirty="0"/>
              <a:t>7</a:t>
            </a:r>
            <a:r>
              <a:rPr lang="en-US" altLang="zh-CN" sz="2400" dirty="0"/>
              <a:t>，</a:t>
            </a:r>
            <a:r>
              <a:rPr lang="zh-CN" altLang="en-US" sz="2400" dirty="0"/>
              <a:t>一个含</a:t>
            </a:r>
            <a:r>
              <a:rPr lang="en-US" altLang="zh-CN" sz="2400" dirty="0"/>
              <a:t>e</a:t>
            </a:r>
            <a:r>
              <a:rPr lang="en-US" altLang="zh-CN" sz="2400" baseline="-30000" dirty="0"/>
              <a:t>8</a:t>
            </a:r>
            <a:r>
              <a:rPr lang="en-US" altLang="zh-CN" sz="2400" dirty="0"/>
              <a:t>)1</a:t>
            </a:r>
            <a:r>
              <a:rPr lang="zh-CN" altLang="en-US" sz="2400" dirty="0"/>
              <a:t>圈+3圈</a:t>
            </a:r>
          </a:p>
          <a:p>
            <a:pPr marL="0" indent="0" eaLnBrk="1" hangingPunct="1">
              <a:lnSpc>
                <a:spcPct val="90000"/>
              </a:lnSpc>
              <a:buNone/>
            </a:pPr>
            <a:r>
              <a:rPr lang="zh-CN" altLang="en-US" sz="2400" dirty="0"/>
              <a:t>③ 长度为5的非初级的简单回路在定义意义下</a:t>
            </a:r>
            <a:r>
              <a:rPr lang="zh-CN" altLang="en-US" sz="2400" dirty="0">
                <a:solidFill>
                  <a:srgbClr val="FF0000"/>
                </a:solidFill>
              </a:rPr>
              <a:t>有20条，它们均同构</a:t>
            </a:r>
            <a:r>
              <a:rPr lang="zh-CN" altLang="en-US" sz="2400" dirty="0"/>
              <a:t>. </a:t>
            </a:r>
            <a:endParaRPr lang="en-US" altLang="zh-CN" sz="2400" dirty="0"/>
          </a:p>
          <a:p>
            <a:pPr marL="0" indent="0" eaLnBrk="1" hangingPunct="1">
              <a:lnSpc>
                <a:spcPct val="90000"/>
              </a:lnSpc>
              <a:buNone/>
            </a:pPr>
            <a:r>
              <a:rPr lang="zh-CN" altLang="en-US" sz="2400" dirty="0"/>
              <a:t>④ 长度为6的非初级的简单回路在定义意义下有</a:t>
            </a:r>
            <a:r>
              <a:rPr lang="zh-CN" altLang="en-US" sz="2400" dirty="0">
                <a:solidFill>
                  <a:srgbClr val="FF0000"/>
                </a:solidFill>
              </a:rPr>
              <a:t>24个，它们均同构</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zh-CN" altLang="en-US"/>
              <a:t>定理</a:t>
            </a:r>
            <a:r>
              <a:rPr lang="en-US" altLang="zh-CN">
                <a:solidFill>
                  <a:srgbClr val="000000"/>
                </a:solidFill>
                <a:latin typeface=""/>
              </a:rPr>
              <a:t>10.5</a:t>
            </a:r>
          </a:p>
        </p:txBody>
      </p:sp>
      <p:sp>
        <p:nvSpPr>
          <p:cNvPr id="90115" name="Rectangle 3"/>
          <p:cNvSpPr>
            <a:spLocks noGrp="1" noChangeArrowheads="1"/>
          </p:cNvSpPr>
          <p:nvPr>
            <p:ph sz="quarter" idx="1"/>
          </p:nvPr>
        </p:nvSpPr>
        <p:spPr/>
        <p:txBody>
          <a:bodyPr/>
          <a:lstStyle/>
          <a:p>
            <a:pPr eaLnBrk="1" hangingPunct="1"/>
            <a:r>
              <a:rPr lang="zh-CN" altLang="en-US" sz="2800" dirty="0"/>
              <a:t>在一个</a:t>
            </a:r>
            <a:r>
              <a:rPr lang="en-US" altLang="zh-CN" sz="2800" dirty="0"/>
              <a:t>n</a:t>
            </a:r>
            <a:r>
              <a:rPr lang="zh-CN" altLang="en-US" sz="2800" dirty="0"/>
              <a:t>阶图中,若从顶点</a:t>
            </a:r>
            <a:r>
              <a:rPr lang="en-US" altLang="zh-CN" sz="2800" dirty="0"/>
              <a:t>v</a:t>
            </a:r>
            <a:r>
              <a:rPr lang="en-US" altLang="zh-CN" sz="2800" baseline="-25000" dirty="0"/>
              <a:t>i</a:t>
            </a:r>
            <a:r>
              <a:rPr lang="zh-CN" altLang="en-US" sz="2800" dirty="0"/>
              <a:t>到</a:t>
            </a:r>
            <a:r>
              <a:rPr lang="en-US" altLang="zh-CN" sz="2800" dirty="0" err="1"/>
              <a:t>v</a:t>
            </a:r>
            <a:r>
              <a:rPr lang="en-US" altLang="zh-CN" sz="2800" baseline="-25000" dirty="0" err="1"/>
              <a:t>j</a:t>
            </a:r>
            <a:r>
              <a:rPr lang="en-US" altLang="zh-CN" sz="2800" dirty="0"/>
              <a:t>(</a:t>
            </a:r>
            <a:r>
              <a:rPr lang="en-US" altLang="zh-CN" sz="2800" dirty="0" err="1"/>
              <a:t>v</a:t>
            </a:r>
            <a:r>
              <a:rPr lang="en-US" altLang="zh-CN" sz="2800" baseline="-25000" dirty="0" err="1"/>
              <a:t>i</a:t>
            </a:r>
            <a:r>
              <a:rPr lang="en-US" altLang="zh-CN" sz="2800" dirty="0" err="1"/>
              <a:t>≠v</a:t>
            </a:r>
            <a:r>
              <a:rPr lang="en-US" altLang="zh-CN" sz="2800" baseline="-25000" dirty="0" err="1"/>
              <a:t>j</a:t>
            </a:r>
            <a:r>
              <a:rPr lang="en-US" altLang="zh-CN" sz="2800" dirty="0"/>
              <a:t>)</a:t>
            </a:r>
            <a:r>
              <a:rPr lang="zh-CN" altLang="en-US" sz="2800" dirty="0"/>
              <a:t>存在通路,则从</a:t>
            </a:r>
            <a:r>
              <a:rPr lang="en-US" altLang="zh-CN" sz="2800" dirty="0"/>
              <a:t>v</a:t>
            </a:r>
            <a:r>
              <a:rPr lang="en-US" altLang="zh-CN" sz="2800" baseline="-25000" dirty="0"/>
              <a:t>i</a:t>
            </a:r>
            <a:r>
              <a:rPr lang="zh-CN" altLang="en-US" sz="2800" dirty="0"/>
              <a:t>到</a:t>
            </a:r>
            <a:r>
              <a:rPr lang="en-US" altLang="zh-CN" sz="2800" dirty="0" err="1"/>
              <a:t>v</a:t>
            </a:r>
            <a:r>
              <a:rPr lang="en-US" altLang="zh-CN" sz="2800" baseline="-25000" dirty="0" err="1"/>
              <a:t>j</a:t>
            </a:r>
            <a:r>
              <a:rPr lang="zh-CN" altLang="en-US" sz="2800" dirty="0"/>
              <a:t>存在长度小于等于</a:t>
            </a:r>
            <a:r>
              <a:rPr lang="en-US" altLang="zh-CN" sz="2800" dirty="0"/>
              <a:t>n-1</a:t>
            </a:r>
            <a:r>
              <a:rPr lang="zh-CN" altLang="en-US" sz="2800" dirty="0"/>
              <a:t>的通路.</a:t>
            </a:r>
          </a:p>
          <a:p>
            <a:pPr lvl="1" eaLnBrk="1" hangingPunct="1"/>
            <a:r>
              <a:rPr lang="zh-CN" altLang="en-US" sz="2300" dirty="0">
                <a:solidFill>
                  <a:srgbClr val="000000"/>
                </a:solidFill>
                <a:latin typeface=""/>
              </a:rPr>
              <a:t>思路</a:t>
            </a:r>
            <a:r>
              <a:rPr lang="en-US" altLang="zh-CN" sz="2300" dirty="0">
                <a:solidFill>
                  <a:srgbClr val="000000"/>
                </a:solidFill>
                <a:latin typeface=""/>
              </a:rPr>
              <a:t>:</a:t>
            </a:r>
            <a:endParaRPr lang="zh-CN" altLang="en-US" sz="2300" dirty="0">
              <a:solidFill>
                <a:srgbClr val="000000"/>
              </a:solidFill>
              <a:latin typeface=""/>
            </a:endParaRPr>
          </a:p>
          <a:p>
            <a:pPr lvl="1" eaLnBrk="1" hangingPunct="1"/>
            <a:r>
              <a:rPr lang="zh-CN" altLang="en-US" sz="2300" dirty="0">
                <a:solidFill>
                  <a:srgbClr val="000000"/>
                </a:solidFill>
                <a:latin typeface=""/>
              </a:rPr>
              <a:t>假设</a:t>
            </a:r>
            <a:r>
              <a:rPr lang="en-US" altLang="zh-CN" sz="2300" dirty="0"/>
              <a:t>Г=v</a:t>
            </a:r>
            <a:r>
              <a:rPr lang="en-US" altLang="zh-CN" sz="2300" baseline="-30000" dirty="0"/>
              <a:t>0</a:t>
            </a:r>
            <a:r>
              <a:rPr lang="en-US" altLang="zh-CN" sz="2300" dirty="0"/>
              <a:t>e</a:t>
            </a:r>
            <a:r>
              <a:rPr lang="en-US" altLang="zh-CN" sz="2300" baseline="-30000" dirty="0"/>
              <a:t>1</a:t>
            </a:r>
            <a:r>
              <a:rPr lang="en-US" altLang="zh-CN" sz="2300" dirty="0"/>
              <a:t>v</a:t>
            </a:r>
            <a:r>
              <a:rPr lang="en-US" altLang="zh-CN" sz="2300" baseline="-30000" dirty="0"/>
              <a:t>1</a:t>
            </a:r>
            <a:r>
              <a:rPr lang="en-US" altLang="zh-CN" sz="2300" dirty="0"/>
              <a:t>e</a:t>
            </a:r>
            <a:r>
              <a:rPr lang="en-US" altLang="zh-CN" sz="2300" baseline="-30000" dirty="0"/>
              <a:t>2</a:t>
            </a:r>
            <a:r>
              <a:rPr lang="en-US" altLang="zh-CN" sz="2300" dirty="0"/>
              <a:t>…</a:t>
            </a:r>
            <a:r>
              <a:rPr lang="en-US" altLang="zh-CN" sz="2300" dirty="0" err="1"/>
              <a:t>e</a:t>
            </a:r>
            <a:r>
              <a:rPr lang="en-US" altLang="zh-CN" sz="2300" baseline="-30000" dirty="0" err="1"/>
              <a:t>l</a:t>
            </a:r>
            <a:r>
              <a:rPr lang="en-US" altLang="zh-CN" sz="2300" dirty="0" err="1"/>
              <a:t>v</a:t>
            </a:r>
            <a:r>
              <a:rPr lang="en-US" altLang="zh-CN" sz="2300" baseline="-30000" dirty="0" err="1"/>
              <a:t>l</a:t>
            </a:r>
            <a:r>
              <a:rPr lang="en-US" altLang="zh-CN" sz="2300" dirty="0"/>
              <a:t>(v</a:t>
            </a:r>
            <a:r>
              <a:rPr lang="en-US" altLang="zh-CN" sz="2300" baseline="-30000" dirty="0"/>
              <a:t>0</a:t>
            </a:r>
            <a:r>
              <a:rPr lang="en-US" altLang="zh-CN" sz="2300" dirty="0"/>
              <a:t>=</a:t>
            </a:r>
            <a:r>
              <a:rPr lang="en-US" altLang="zh-CN" sz="2300" dirty="0" err="1"/>
              <a:t>v</a:t>
            </a:r>
            <a:r>
              <a:rPr lang="en-US" altLang="zh-CN" sz="2300" baseline="-30000" dirty="0" err="1"/>
              <a:t>i</a:t>
            </a:r>
            <a:r>
              <a:rPr lang="en-US" altLang="zh-CN" sz="2300" dirty="0" err="1"/>
              <a:t>,v</a:t>
            </a:r>
            <a:r>
              <a:rPr lang="en-US" altLang="zh-CN" sz="2300" baseline="-30000" dirty="0" err="1"/>
              <a:t>l</a:t>
            </a:r>
            <a:r>
              <a:rPr lang="en-US" altLang="zh-CN" sz="2300" dirty="0"/>
              <a:t>=</a:t>
            </a:r>
            <a:r>
              <a:rPr lang="en-US" altLang="zh-CN" sz="2300" dirty="0" err="1"/>
              <a:t>v</a:t>
            </a:r>
            <a:r>
              <a:rPr lang="en-US" altLang="zh-CN" sz="2300" baseline="-30000" dirty="0" err="1"/>
              <a:t>j</a:t>
            </a:r>
            <a:r>
              <a:rPr lang="en-US" altLang="zh-CN" sz="2300" dirty="0"/>
              <a:t>)</a:t>
            </a:r>
            <a:r>
              <a:rPr lang="zh-CN" altLang="en-US" sz="2300" dirty="0"/>
              <a:t>为</a:t>
            </a:r>
            <a:r>
              <a:rPr lang="en-US" altLang="zh-CN" sz="2300" dirty="0"/>
              <a:t>G</a:t>
            </a:r>
            <a:r>
              <a:rPr lang="zh-CN" altLang="en-US" sz="2300" dirty="0"/>
              <a:t>中一条长度为</a:t>
            </a:r>
            <a:r>
              <a:rPr lang="en-US" altLang="zh-CN" sz="2300" dirty="0"/>
              <a:t>l</a:t>
            </a:r>
            <a:r>
              <a:rPr lang="zh-CN" altLang="en-US" sz="2300" dirty="0"/>
              <a:t>的通路，且</a:t>
            </a:r>
            <a:r>
              <a:rPr lang="en-US" altLang="zh-CN" sz="2300" dirty="0"/>
              <a:t>l&gt;n-1</a:t>
            </a:r>
          </a:p>
          <a:p>
            <a:pPr lvl="1" eaLnBrk="1" hangingPunct="1"/>
            <a:r>
              <a:rPr lang="zh-CN" altLang="en-US" sz="2300" dirty="0"/>
              <a:t>对该通路进行改造，使之长度缩短</a:t>
            </a:r>
          </a:p>
          <a:p>
            <a:pPr lvl="1" eaLnBrk="1" hangingPunct="1"/>
            <a:r>
              <a:rPr lang="zh-CN" altLang="en-US" sz="2300" dirty="0"/>
              <a:t>因为</a:t>
            </a:r>
            <a:r>
              <a:rPr lang="en-US" altLang="zh-CN" sz="2300" dirty="0" err="1"/>
              <a:t>l≥n</a:t>
            </a:r>
            <a:r>
              <a:rPr lang="en-US" altLang="zh-CN" sz="2300" dirty="0"/>
              <a:t>，</a:t>
            </a:r>
            <a:r>
              <a:rPr lang="zh-CN" altLang="en-US" sz="2300" dirty="0"/>
              <a:t>所以</a:t>
            </a:r>
            <a:r>
              <a:rPr lang="en-US" altLang="zh-CN" sz="2300" dirty="0"/>
              <a:t>Г</a:t>
            </a:r>
            <a:r>
              <a:rPr lang="zh-CN" altLang="en-US" sz="2300" dirty="0"/>
              <a:t>上的顶点数大于</a:t>
            </a:r>
            <a:r>
              <a:rPr lang="en-US" altLang="zh-CN" sz="2300" dirty="0"/>
              <a:t>G</a:t>
            </a:r>
            <a:r>
              <a:rPr lang="zh-CN" altLang="en-US" sz="2300" dirty="0"/>
              <a:t>中的顶点数，</a:t>
            </a:r>
          </a:p>
          <a:p>
            <a:pPr lvl="1" eaLnBrk="1" hangingPunct="1"/>
            <a:r>
              <a:rPr lang="zh-CN" altLang="en-US" sz="2300" dirty="0"/>
              <a:t>于是必存在</a:t>
            </a:r>
            <a:r>
              <a:rPr lang="en-US" altLang="zh-CN" sz="2300" dirty="0"/>
              <a:t>k,s,0≤k&lt;</a:t>
            </a:r>
            <a:r>
              <a:rPr lang="en-US" altLang="zh-CN" sz="2300" dirty="0" err="1"/>
              <a:t>s≤l</a:t>
            </a:r>
            <a:r>
              <a:rPr lang="en-US" altLang="zh-CN" sz="2300" dirty="0"/>
              <a:t>,</a:t>
            </a:r>
            <a:r>
              <a:rPr lang="zh-CN" altLang="en-US" sz="2300" dirty="0"/>
              <a:t>使得</a:t>
            </a:r>
            <a:r>
              <a:rPr lang="en-US" altLang="zh-CN" sz="2300" dirty="0"/>
              <a:t>v</a:t>
            </a:r>
            <a:r>
              <a:rPr lang="en-US" altLang="zh-CN" sz="2300" baseline="-30000" dirty="0"/>
              <a:t>s</a:t>
            </a:r>
            <a:r>
              <a:rPr lang="en-US" altLang="zh-CN" sz="2300" dirty="0"/>
              <a:t>=</a:t>
            </a:r>
            <a:r>
              <a:rPr lang="en-US" altLang="zh-CN" sz="2300" dirty="0" err="1"/>
              <a:t>v</a:t>
            </a:r>
            <a:r>
              <a:rPr lang="en-US" altLang="zh-CN" sz="2300" baseline="-30000" dirty="0" err="1"/>
              <a:t>k</a:t>
            </a:r>
            <a:endParaRPr lang="en-US" altLang="zh-CN" sz="2300" baseline="-30000" dirty="0"/>
          </a:p>
          <a:p>
            <a:pPr lvl="1" eaLnBrk="1" hangingPunct="1"/>
            <a:r>
              <a:rPr lang="zh-CN" altLang="en-US" sz="2300" dirty="0"/>
              <a:t>去掉</a:t>
            </a:r>
            <a:r>
              <a:rPr lang="en-US" altLang="zh-CN" sz="2300" dirty="0" err="1"/>
              <a:t>V</a:t>
            </a:r>
            <a:r>
              <a:rPr lang="en-US" altLang="zh-CN" sz="2300" baseline="-30000" dirty="0" err="1"/>
              <a:t>s</a:t>
            </a:r>
            <a:r>
              <a:rPr lang="en-US" altLang="zh-CN" sz="2300" dirty="0" err="1"/>
              <a:t>、v</a:t>
            </a:r>
            <a:r>
              <a:rPr lang="en-US" altLang="zh-CN" sz="2300" baseline="-30000" dirty="0" err="1"/>
              <a:t>k</a:t>
            </a:r>
            <a:r>
              <a:rPr lang="zh-CN" altLang="en-US" sz="2300" dirty="0"/>
              <a:t>之间的边以及</a:t>
            </a:r>
            <a:r>
              <a:rPr lang="en-US" altLang="zh-CN" sz="2300" dirty="0" err="1"/>
              <a:t>v</a:t>
            </a:r>
            <a:r>
              <a:rPr lang="en-US" altLang="zh-CN" sz="2300" baseline="-30000" dirty="0" err="1"/>
              <a:t>k</a:t>
            </a:r>
            <a:endParaRPr lang="zh-CN" altLang="en-US" sz="2300" baseline="-3000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zh-CN" altLang="en-US"/>
              <a:t>定理</a:t>
            </a:r>
            <a:r>
              <a:rPr lang="en-US" altLang="zh-CN">
                <a:solidFill>
                  <a:srgbClr val="000000"/>
                </a:solidFill>
                <a:latin typeface=""/>
              </a:rPr>
              <a:t>10.5</a:t>
            </a:r>
          </a:p>
        </p:txBody>
      </p:sp>
      <p:sp>
        <p:nvSpPr>
          <p:cNvPr id="91139" name="Rectangle 3"/>
          <p:cNvSpPr>
            <a:spLocks noGrp="1" noChangeArrowheads="1"/>
          </p:cNvSpPr>
          <p:nvPr>
            <p:ph sz="quarter" idx="1"/>
          </p:nvPr>
        </p:nvSpPr>
        <p:spPr/>
        <p:txBody>
          <a:bodyPr/>
          <a:lstStyle/>
          <a:p>
            <a:pPr eaLnBrk="1" hangingPunct="1"/>
            <a:r>
              <a:rPr lang="zh-CN" altLang="en-US" sz="2800" dirty="0"/>
              <a:t>在一个</a:t>
            </a:r>
            <a:r>
              <a:rPr lang="en-US" altLang="zh-CN" sz="2800" dirty="0"/>
              <a:t>n</a:t>
            </a:r>
            <a:r>
              <a:rPr lang="zh-CN" altLang="en-US" sz="2800" dirty="0"/>
              <a:t>阶图中,若从顶点</a:t>
            </a:r>
            <a:r>
              <a:rPr lang="en-US" altLang="zh-CN" sz="2800" dirty="0"/>
              <a:t>v</a:t>
            </a:r>
            <a:r>
              <a:rPr lang="en-US" altLang="zh-CN" sz="2800" baseline="-25000" dirty="0"/>
              <a:t>i</a:t>
            </a:r>
            <a:r>
              <a:rPr lang="zh-CN" altLang="en-US" sz="2800" dirty="0"/>
              <a:t>到</a:t>
            </a:r>
            <a:r>
              <a:rPr lang="en-US" altLang="zh-CN" sz="2800" dirty="0" err="1"/>
              <a:t>v</a:t>
            </a:r>
            <a:r>
              <a:rPr lang="en-US" altLang="zh-CN" sz="2800" baseline="-25000" dirty="0" err="1"/>
              <a:t>j</a:t>
            </a:r>
            <a:r>
              <a:rPr lang="en-US" altLang="zh-CN" sz="2800" dirty="0"/>
              <a:t>(</a:t>
            </a:r>
            <a:r>
              <a:rPr lang="en-US" altLang="zh-CN" sz="2800" dirty="0" err="1"/>
              <a:t>v</a:t>
            </a:r>
            <a:r>
              <a:rPr lang="en-US" altLang="zh-CN" sz="2800" baseline="-25000" dirty="0" err="1"/>
              <a:t>i</a:t>
            </a:r>
            <a:r>
              <a:rPr lang="en-US" altLang="zh-CN" sz="2800" dirty="0" err="1"/>
              <a:t>≠v</a:t>
            </a:r>
            <a:r>
              <a:rPr lang="en-US" altLang="zh-CN" sz="2800" baseline="-25000" dirty="0" err="1"/>
              <a:t>j</a:t>
            </a:r>
            <a:r>
              <a:rPr lang="en-US" altLang="zh-CN" sz="2800" dirty="0"/>
              <a:t>)</a:t>
            </a:r>
            <a:r>
              <a:rPr lang="zh-CN" altLang="en-US" sz="2800" dirty="0"/>
              <a:t>存在通路,则从</a:t>
            </a:r>
            <a:r>
              <a:rPr lang="en-US" altLang="zh-CN" sz="2800" dirty="0"/>
              <a:t>v</a:t>
            </a:r>
            <a:r>
              <a:rPr lang="en-US" altLang="zh-CN" sz="2800" baseline="-25000" dirty="0"/>
              <a:t>i</a:t>
            </a:r>
            <a:r>
              <a:rPr lang="zh-CN" altLang="en-US" sz="2800" dirty="0"/>
              <a:t>到</a:t>
            </a:r>
            <a:r>
              <a:rPr lang="en-US" altLang="zh-CN" sz="2800" dirty="0" err="1"/>
              <a:t>v</a:t>
            </a:r>
            <a:r>
              <a:rPr lang="en-US" altLang="zh-CN" sz="2800" baseline="-25000" dirty="0" err="1"/>
              <a:t>j</a:t>
            </a:r>
            <a:r>
              <a:rPr lang="zh-CN" altLang="en-US" sz="2800" dirty="0"/>
              <a:t>存在长度小于等于</a:t>
            </a:r>
            <a:r>
              <a:rPr lang="en-US" altLang="zh-CN" sz="2800" dirty="0"/>
              <a:t>n-1</a:t>
            </a:r>
            <a:r>
              <a:rPr lang="zh-CN" altLang="en-US" sz="2800" dirty="0"/>
              <a:t>的通路.</a:t>
            </a:r>
          </a:p>
          <a:p>
            <a:pPr lvl="1" eaLnBrk="1" hangingPunct="1"/>
            <a:r>
              <a:rPr lang="zh-CN" altLang="en-US" sz="2300" dirty="0">
                <a:solidFill>
                  <a:srgbClr val="000000"/>
                </a:solidFill>
                <a:latin typeface=""/>
              </a:rPr>
              <a:t>证</a:t>
            </a:r>
            <a:r>
              <a:rPr lang="en-US" altLang="zh-CN" sz="2300" dirty="0">
                <a:solidFill>
                  <a:srgbClr val="000000"/>
                </a:solidFill>
                <a:latin typeface=""/>
              </a:rPr>
              <a:t>:</a:t>
            </a:r>
            <a:r>
              <a:rPr lang="zh-CN" altLang="en-US" sz="2300" dirty="0"/>
              <a:t>设</a:t>
            </a:r>
            <a:r>
              <a:rPr lang="en-US" altLang="zh-CN" sz="2300" dirty="0"/>
              <a:t>Г=v</a:t>
            </a:r>
            <a:r>
              <a:rPr lang="en-US" altLang="zh-CN" sz="2300" baseline="-30000" dirty="0"/>
              <a:t>0</a:t>
            </a:r>
            <a:r>
              <a:rPr lang="en-US" altLang="zh-CN" sz="2300" dirty="0"/>
              <a:t>e</a:t>
            </a:r>
            <a:r>
              <a:rPr lang="en-US" altLang="zh-CN" sz="2300" baseline="-30000" dirty="0"/>
              <a:t>1</a:t>
            </a:r>
            <a:r>
              <a:rPr lang="en-US" altLang="zh-CN" sz="2300" dirty="0"/>
              <a:t>v</a:t>
            </a:r>
            <a:r>
              <a:rPr lang="en-US" altLang="zh-CN" sz="2300" baseline="-30000" dirty="0"/>
              <a:t>1</a:t>
            </a:r>
            <a:r>
              <a:rPr lang="en-US" altLang="zh-CN" sz="2300" dirty="0"/>
              <a:t>e</a:t>
            </a:r>
            <a:r>
              <a:rPr lang="en-US" altLang="zh-CN" sz="2300" baseline="-30000" dirty="0"/>
              <a:t>2</a:t>
            </a:r>
            <a:r>
              <a:rPr lang="en-US" altLang="zh-CN" sz="2300" dirty="0"/>
              <a:t>…</a:t>
            </a:r>
            <a:r>
              <a:rPr lang="en-US" altLang="zh-CN" sz="2300" dirty="0" err="1"/>
              <a:t>e</a:t>
            </a:r>
            <a:r>
              <a:rPr lang="en-US" altLang="zh-CN" sz="2300" baseline="-30000" dirty="0" err="1"/>
              <a:t>l</a:t>
            </a:r>
            <a:r>
              <a:rPr lang="en-US" altLang="zh-CN" sz="2300" dirty="0" err="1"/>
              <a:t>v</a:t>
            </a:r>
            <a:r>
              <a:rPr lang="en-US" altLang="zh-CN" sz="2300" baseline="-30000" dirty="0" err="1"/>
              <a:t>l</a:t>
            </a:r>
            <a:r>
              <a:rPr lang="en-US" altLang="zh-CN" sz="2300" dirty="0"/>
              <a:t>(v</a:t>
            </a:r>
            <a:r>
              <a:rPr lang="en-US" altLang="zh-CN" sz="2300" baseline="-30000" dirty="0"/>
              <a:t>0</a:t>
            </a:r>
            <a:r>
              <a:rPr lang="en-US" altLang="zh-CN" sz="2300" dirty="0"/>
              <a:t>=</a:t>
            </a:r>
            <a:r>
              <a:rPr lang="en-US" altLang="zh-CN" sz="2300" dirty="0" err="1"/>
              <a:t>v</a:t>
            </a:r>
            <a:r>
              <a:rPr lang="en-US" altLang="zh-CN" sz="2300" baseline="-30000" dirty="0" err="1"/>
              <a:t>i</a:t>
            </a:r>
            <a:r>
              <a:rPr lang="en-US" altLang="zh-CN" sz="2300" dirty="0" err="1"/>
              <a:t>,v</a:t>
            </a:r>
            <a:r>
              <a:rPr lang="en-US" altLang="zh-CN" sz="2300" baseline="-30000" dirty="0" err="1"/>
              <a:t>l</a:t>
            </a:r>
            <a:r>
              <a:rPr lang="en-US" altLang="zh-CN" sz="2300" dirty="0"/>
              <a:t>=</a:t>
            </a:r>
            <a:r>
              <a:rPr lang="en-US" altLang="zh-CN" sz="2300" dirty="0" err="1"/>
              <a:t>v</a:t>
            </a:r>
            <a:r>
              <a:rPr lang="en-US" altLang="zh-CN" sz="2300" baseline="-30000" dirty="0" err="1"/>
              <a:t>j</a:t>
            </a:r>
            <a:r>
              <a:rPr lang="en-US" altLang="zh-CN" sz="2300" dirty="0"/>
              <a:t>)</a:t>
            </a:r>
            <a:r>
              <a:rPr lang="zh-CN" altLang="en-US" sz="2300" dirty="0"/>
              <a:t>为</a:t>
            </a:r>
            <a:r>
              <a:rPr lang="en-US" altLang="zh-CN" sz="2300" dirty="0"/>
              <a:t>G</a:t>
            </a:r>
            <a:r>
              <a:rPr lang="zh-CN" altLang="en-US" sz="2300" dirty="0"/>
              <a:t>中一条长度为</a:t>
            </a:r>
            <a:r>
              <a:rPr lang="en-US" altLang="zh-CN" sz="2300" dirty="0"/>
              <a:t>l</a:t>
            </a:r>
            <a:r>
              <a:rPr lang="zh-CN" altLang="en-US" sz="2300" dirty="0"/>
              <a:t>的通路，</a:t>
            </a:r>
          </a:p>
          <a:p>
            <a:pPr lvl="1" eaLnBrk="1" hangingPunct="1"/>
            <a:r>
              <a:rPr lang="zh-CN" altLang="en-US" sz="2300" dirty="0"/>
              <a:t>若</a:t>
            </a:r>
            <a:r>
              <a:rPr lang="en-US" altLang="zh-CN" sz="2300" dirty="0"/>
              <a:t>l≤n-1，</a:t>
            </a:r>
            <a:r>
              <a:rPr lang="zh-CN" altLang="en-US" sz="2300" dirty="0"/>
              <a:t>则</a:t>
            </a:r>
            <a:r>
              <a:rPr lang="en-US" altLang="zh-CN" sz="2300" dirty="0"/>
              <a:t>Г</a:t>
            </a:r>
            <a:r>
              <a:rPr lang="zh-CN" altLang="en-US" sz="2300" dirty="0"/>
              <a:t>满足要求，</a:t>
            </a:r>
          </a:p>
          <a:p>
            <a:pPr lvl="1" eaLnBrk="1" hangingPunct="1"/>
            <a:r>
              <a:rPr lang="zh-CN" altLang="en-US" sz="2300" dirty="0"/>
              <a:t>否则，必有</a:t>
            </a:r>
            <a:r>
              <a:rPr lang="en-US" altLang="zh-CN" sz="2300" dirty="0"/>
              <a:t>l+1&gt;n，</a:t>
            </a:r>
            <a:r>
              <a:rPr lang="zh-CN" altLang="en-US" sz="2300" dirty="0"/>
              <a:t>即</a:t>
            </a:r>
            <a:r>
              <a:rPr lang="en-US" altLang="zh-CN" sz="2300" dirty="0"/>
              <a:t>Г</a:t>
            </a:r>
            <a:r>
              <a:rPr lang="zh-CN" altLang="en-US" sz="2300" dirty="0"/>
              <a:t>上的顶点数大于</a:t>
            </a:r>
            <a:r>
              <a:rPr lang="en-US" altLang="zh-CN" sz="2300" dirty="0"/>
              <a:t>G</a:t>
            </a:r>
            <a:r>
              <a:rPr lang="zh-CN" altLang="en-US" sz="2300" dirty="0"/>
              <a:t>中的顶点数，</a:t>
            </a:r>
          </a:p>
          <a:p>
            <a:pPr lvl="1" eaLnBrk="1" hangingPunct="1"/>
            <a:r>
              <a:rPr lang="zh-CN" altLang="en-US" sz="2300" dirty="0"/>
              <a:t>于是必存在</a:t>
            </a:r>
            <a:r>
              <a:rPr lang="en-US" altLang="zh-CN" sz="2300" dirty="0"/>
              <a:t>k,s,0≤k&lt;</a:t>
            </a:r>
            <a:r>
              <a:rPr lang="en-US" altLang="zh-CN" sz="2300" dirty="0" err="1"/>
              <a:t>s≤l</a:t>
            </a:r>
            <a:r>
              <a:rPr lang="en-US" altLang="zh-CN" sz="2300" dirty="0"/>
              <a:t>,</a:t>
            </a:r>
            <a:r>
              <a:rPr lang="zh-CN" altLang="en-US" sz="2300" dirty="0"/>
              <a:t>使得</a:t>
            </a:r>
            <a:r>
              <a:rPr lang="en-US" altLang="zh-CN" sz="2300" dirty="0"/>
              <a:t>v</a:t>
            </a:r>
            <a:r>
              <a:rPr lang="en-US" altLang="zh-CN" sz="2300" baseline="-30000" dirty="0"/>
              <a:t>s</a:t>
            </a:r>
            <a:r>
              <a:rPr lang="en-US" altLang="zh-CN" sz="2300" dirty="0"/>
              <a:t>=</a:t>
            </a:r>
            <a:r>
              <a:rPr lang="en-US" altLang="zh-CN" sz="2300" dirty="0" err="1"/>
              <a:t>v</a:t>
            </a:r>
            <a:r>
              <a:rPr lang="en-US" altLang="zh-CN" sz="2300" baseline="-30000" dirty="0" err="1"/>
              <a:t>k</a:t>
            </a:r>
            <a:r>
              <a:rPr lang="en-US" altLang="zh-CN" sz="2300" dirty="0"/>
              <a:t>,</a:t>
            </a:r>
            <a:r>
              <a:rPr lang="zh-CN" altLang="en-US" sz="2300" dirty="0"/>
              <a:t>即在</a:t>
            </a:r>
            <a:r>
              <a:rPr lang="en-US" altLang="zh-CN" sz="2300" dirty="0"/>
              <a:t>Г</a:t>
            </a:r>
            <a:r>
              <a:rPr lang="zh-CN" altLang="en-US" sz="2300" dirty="0"/>
              <a:t>上存在</a:t>
            </a:r>
            <a:r>
              <a:rPr lang="en-US" altLang="zh-CN" sz="2300" dirty="0"/>
              <a:t>v</a:t>
            </a:r>
            <a:r>
              <a:rPr lang="en-US" altLang="zh-CN" sz="2300" baseline="-30000" dirty="0"/>
              <a:t>s</a:t>
            </a:r>
            <a:r>
              <a:rPr lang="zh-CN" altLang="en-US" sz="2300" dirty="0"/>
              <a:t>到自身的回路</a:t>
            </a:r>
            <a:r>
              <a:rPr lang="en-US" altLang="zh-CN" sz="2300" dirty="0" err="1"/>
              <a:t>C</a:t>
            </a:r>
            <a:r>
              <a:rPr lang="en-US" altLang="zh-CN" sz="2300" baseline="-30000" dirty="0" err="1"/>
              <a:t>sk</a:t>
            </a:r>
            <a:r>
              <a:rPr lang="en-US" altLang="zh-CN" sz="2300" dirty="0"/>
              <a:t>,</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r>
              <a:rPr lang="zh-CN" altLang="en-US"/>
              <a:t>定理</a:t>
            </a:r>
            <a:r>
              <a:rPr lang="en-US" altLang="zh-CN">
                <a:solidFill>
                  <a:srgbClr val="000000"/>
                </a:solidFill>
                <a:latin typeface=""/>
              </a:rPr>
              <a:t>10.5</a:t>
            </a:r>
          </a:p>
        </p:txBody>
      </p:sp>
      <p:sp>
        <p:nvSpPr>
          <p:cNvPr id="92163" name="Rectangle 3"/>
          <p:cNvSpPr>
            <a:spLocks noGrp="1" noChangeArrowheads="1"/>
          </p:cNvSpPr>
          <p:nvPr>
            <p:ph sz="quarter" idx="1"/>
          </p:nvPr>
        </p:nvSpPr>
        <p:spPr/>
        <p:txBody>
          <a:bodyPr/>
          <a:lstStyle/>
          <a:p>
            <a:pPr eaLnBrk="1" hangingPunct="1"/>
            <a:r>
              <a:rPr lang="zh-CN" altLang="en-US" dirty="0">
                <a:solidFill>
                  <a:srgbClr val="000000"/>
                </a:solidFill>
                <a:latin typeface=""/>
              </a:rPr>
              <a:t>证</a:t>
            </a:r>
            <a:r>
              <a:rPr lang="en-US" altLang="zh-CN" dirty="0">
                <a:solidFill>
                  <a:srgbClr val="000000"/>
                </a:solidFill>
                <a:latin typeface=""/>
              </a:rPr>
              <a:t>(</a:t>
            </a:r>
            <a:r>
              <a:rPr lang="zh-CN" altLang="en-US" dirty="0">
                <a:solidFill>
                  <a:srgbClr val="000000"/>
                </a:solidFill>
                <a:latin typeface=""/>
              </a:rPr>
              <a:t>续</a:t>
            </a:r>
            <a:r>
              <a:rPr lang="en-US" altLang="zh-CN" dirty="0">
                <a:solidFill>
                  <a:srgbClr val="000000"/>
                </a:solidFill>
                <a:latin typeface=""/>
              </a:rPr>
              <a:t>):</a:t>
            </a:r>
            <a:endParaRPr lang="zh-CN" altLang="en-US" dirty="0">
              <a:solidFill>
                <a:srgbClr val="000000"/>
              </a:solidFill>
              <a:latin typeface=""/>
            </a:endParaRPr>
          </a:p>
          <a:p>
            <a:pPr lvl="1" eaLnBrk="1" hangingPunct="1"/>
            <a:r>
              <a:rPr lang="zh-CN" altLang="en-US" dirty="0"/>
              <a:t>在</a:t>
            </a:r>
            <a:r>
              <a:rPr lang="en-US" altLang="zh-CN" dirty="0"/>
              <a:t>Г</a:t>
            </a:r>
            <a:r>
              <a:rPr lang="zh-CN" altLang="en-US" dirty="0"/>
              <a:t>上删除</a:t>
            </a:r>
            <a:r>
              <a:rPr lang="en-US" altLang="zh-CN" dirty="0" err="1"/>
              <a:t>C</a:t>
            </a:r>
            <a:r>
              <a:rPr lang="en-US" altLang="zh-CN" baseline="-30000" dirty="0" err="1"/>
              <a:t>sk</a:t>
            </a:r>
            <a:r>
              <a:rPr lang="zh-CN" altLang="en-US" dirty="0"/>
              <a:t>上的一切边及除</a:t>
            </a:r>
            <a:r>
              <a:rPr lang="en-US" altLang="zh-CN" dirty="0"/>
              <a:t>v</a:t>
            </a:r>
            <a:r>
              <a:rPr lang="en-US" altLang="zh-CN" baseline="-30000" dirty="0"/>
              <a:t>s</a:t>
            </a:r>
            <a:r>
              <a:rPr lang="zh-CN" altLang="en-US" dirty="0"/>
              <a:t>外的一切顶点，得</a:t>
            </a:r>
            <a:r>
              <a:rPr lang="en-US" altLang="zh-CN" dirty="0"/>
              <a:t>Г'= v</a:t>
            </a:r>
            <a:r>
              <a:rPr lang="en-US" altLang="zh-CN" baseline="-30000" dirty="0"/>
              <a:t>0</a:t>
            </a:r>
            <a:r>
              <a:rPr lang="en-US" altLang="zh-CN" dirty="0"/>
              <a:t>e</a:t>
            </a:r>
            <a:r>
              <a:rPr lang="en-US" altLang="zh-CN" baseline="-30000" dirty="0"/>
              <a:t>1</a:t>
            </a:r>
            <a:r>
              <a:rPr lang="en-US" altLang="zh-CN" dirty="0"/>
              <a:t>v</a:t>
            </a:r>
            <a:r>
              <a:rPr lang="en-US" altLang="zh-CN" baseline="-30000" dirty="0"/>
              <a:t>1</a:t>
            </a:r>
            <a:r>
              <a:rPr lang="en-US" altLang="zh-CN" dirty="0"/>
              <a:t>e</a:t>
            </a:r>
            <a:r>
              <a:rPr lang="en-US" altLang="zh-CN" baseline="-30000" dirty="0"/>
              <a:t>2</a:t>
            </a:r>
            <a:r>
              <a:rPr lang="en-US" altLang="zh-CN" dirty="0"/>
              <a:t>…v</a:t>
            </a:r>
            <a:r>
              <a:rPr lang="en-US" altLang="zh-CN" baseline="-30000" dirty="0"/>
              <a:t>k</a:t>
            </a:r>
            <a:r>
              <a:rPr lang="en-US" altLang="zh-CN" dirty="0"/>
              <a:t>e</a:t>
            </a:r>
            <a:r>
              <a:rPr lang="en-US" altLang="zh-CN" baseline="-30000" dirty="0"/>
              <a:t>s+1</a:t>
            </a:r>
            <a:r>
              <a:rPr lang="en-US" altLang="zh-CN" dirty="0"/>
              <a:t> …</a:t>
            </a:r>
            <a:r>
              <a:rPr lang="en-US" altLang="zh-CN" dirty="0" err="1"/>
              <a:t>e</a:t>
            </a:r>
            <a:r>
              <a:rPr lang="en-US" altLang="zh-CN" baseline="-30000" dirty="0" err="1"/>
              <a:t>l</a:t>
            </a:r>
            <a:r>
              <a:rPr lang="en-US" altLang="zh-CN" dirty="0" err="1"/>
              <a:t>v</a:t>
            </a:r>
            <a:r>
              <a:rPr lang="en-US" altLang="zh-CN" baseline="-30000" dirty="0" err="1"/>
              <a:t>l</a:t>
            </a:r>
            <a:r>
              <a:rPr lang="en-US" altLang="zh-CN" dirty="0"/>
              <a:t>,</a:t>
            </a:r>
          </a:p>
          <a:p>
            <a:pPr lvl="1" eaLnBrk="1" hangingPunct="1"/>
            <a:r>
              <a:rPr lang="en-US" altLang="zh-CN" dirty="0"/>
              <a:t>Г'</a:t>
            </a:r>
            <a:r>
              <a:rPr lang="zh-CN" altLang="en-US" dirty="0"/>
              <a:t>仍为</a:t>
            </a:r>
            <a:r>
              <a:rPr lang="en-US" altLang="zh-CN" dirty="0"/>
              <a:t>v</a:t>
            </a:r>
            <a:r>
              <a:rPr lang="en-US" altLang="zh-CN" baseline="-30000" dirty="0"/>
              <a:t>i</a:t>
            </a:r>
            <a:r>
              <a:rPr lang="zh-CN" altLang="en-US" dirty="0"/>
              <a:t>到</a:t>
            </a:r>
            <a:r>
              <a:rPr lang="en-US" altLang="zh-CN" dirty="0" err="1"/>
              <a:t>v</a:t>
            </a:r>
            <a:r>
              <a:rPr lang="en-US" altLang="zh-CN" baseline="-30000" dirty="0" err="1"/>
              <a:t>j</a:t>
            </a:r>
            <a:r>
              <a:rPr lang="zh-CN" altLang="en-US" dirty="0"/>
              <a:t>的通路，且长度至少比</a:t>
            </a:r>
            <a:r>
              <a:rPr lang="en-US" altLang="zh-CN" dirty="0"/>
              <a:t>Г</a:t>
            </a:r>
            <a:r>
              <a:rPr lang="zh-CN" altLang="en-US" dirty="0"/>
              <a:t>减少1。</a:t>
            </a:r>
          </a:p>
          <a:p>
            <a:pPr lvl="1" eaLnBrk="1" hangingPunct="1"/>
            <a:r>
              <a:rPr lang="zh-CN" altLang="en-US" dirty="0"/>
              <a:t>若</a:t>
            </a:r>
            <a:r>
              <a:rPr lang="en-US" altLang="zh-CN" dirty="0"/>
              <a:t>Г'</a:t>
            </a:r>
            <a:r>
              <a:rPr lang="zh-CN" altLang="en-US" dirty="0"/>
              <a:t>还不满足要求，则重复上述过程，</a:t>
            </a:r>
          </a:p>
          <a:p>
            <a:pPr lvl="1" eaLnBrk="1" hangingPunct="1"/>
            <a:r>
              <a:rPr lang="zh-CN" altLang="en-US" dirty="0"/>
              <a:t>由于</a:t>
            </a:r>
            <a:r>
              <a:rPr lang="en-US" altLang="zh-CN" dirty="0"/>
              <a:t>G</a:t>
            </a:r>
            <a:r>
              <a:rPr lang="zh-CN" altLang="en-US" dirty="0"/>
              <a:t>是有限图，经过有限步后，必得到</a:t>
            </a:r>
            <a:r>
              <a:rPr lang="en-US" altLang="zh-CN" dirty="0"/>
              <a:t>v</a:t>
            </a:r>
            <a:r>
              <a:rPr lang="en-US" altLang="zh-CN" baseline="-30000" dirty="0"/>
              <a:t>i</a:t>
            </a:r>
            <a:r>
              <a:rPr lang="zh-CN" altLang="en-US" dirty="0"/>
              <a:t>到</a:t>
            </a:r>
            <a:r>
              <a:rPr lang="en-US" altLang="zh-CN" dirty="0" err="1"/>
              <a:t>v</a:t>
            </a:r>
            <a:r>
              <a:rPr lang="en-US" altLang="zh-CN" baseline="-30000" dirty="0" err="1"/>
              <a:t>j</a:t>
            </a:r>
            <a:r>
              <a:rPr lang="zh-CN" altLang="en-US" dirty="0"/>
              <a:t>长度小于或等于</a:t>
            </a:r>
            <a:r>
              <a:rPr lang="en-US" altLang="zh-CN" dirty="0"/>
              <a:t>n-1</a:t>
            </a:r>
            <a:r>
              <a:rPr lang="zh-CN" altLang="en-US" dirty="0"/>
              <a:t>的通路</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zh-CN" altLang="en-US"/>
              <a:t>推论</a:t>
            </a:r>
          </a:p>
        </p:txBody>
      </p:sp>
      <p:sp>
        <p:nvSpPr>
          <p:cNvPr id="93187" name="Rectangle 3"/>
          <p:cNvSpPr>
            <a:spLocks noGrp="1" noChangeArrowheads="1"/>
          </p:cNvSpPr>
          <p:nvPr>
            <p:ph sz="quarter" idx="1"/>
          </p:nvPr>
        </p:nvSpPr>
        <p:spPr/>
        <p:txBody>
          <a:bodyPr/>
          <a:lstStyle/>
          <a:p>
            <a:pPr eaLnBrk="1" hangingPunct="1"/>
            <a:r>
              <a:rPr lang="zh-CN" altLang="en-US" dirty="0"/>
              <a:t>在一个</a:t>
            </a:r>
            <a:r>
              <a:rPr lang="en-US" altLang="zh-CN" dirty="0"/>
              <a:t>n</a:t>
            </a:r>
            <a:r>
              <a:rPr lang="zh-CN" altLang="en-US" dirty="0"/>
              <a:t>阶图中,若从顶点</a:t>
            </a:r>
            <a:r>
              <a:rPr lang="en-US" altLang="zh-CN" dirty="0"/>
              <a:t>v</a:t>
            </a:r>
            <a:r>
              <a:rPr lang="en-US" altLang="zh-CN" baseline="-25000" dirty="0"/>
              <a:t>i</a:t>
            </a:r>
            <a:r>
              <a:rPr lang="zh-CN" altLang="en-US" dirty="0"/>
              <a:t>到</a:t>
            </a:r>
            <a:r>
              <a:rPr lang="en-US" altLang="zh-CN" dirty="0" err="1"/>
              <a:t>v</a:t>
            </a:r>
            <a:r>
              <a:rPr lang="en-US" altLang="zh-CN" baseline="-25000" dirty="0" err="1"/>
              <a:t>j</a:t>
            </a:r>
            <a:r>
              <a:rPr lang="en-US" altLang="zh-CN" dirty="0"/>
              <a:t>(</a:t>
            </a:r>
            <a:r>
              <a:rPr lang="en-US" altLang="zh-CN" dirty="0" err="1"/>
              <a:t>v</a:t>
            </a:r>
            <a:r>
              <a:rPr lang="en-US" altLang="zh-CN" baseline="-25000" dirty="0" err="1"/>
              <a:t>i</a:t>
            </a:r>
            <a:r>
              <a:rPr lang="en-US" altLang="zh-CN" dirty="0" err="1"/>
              <a:t>≠v</a:t>
            </a:r>
            <a:r>
              <a:rPr lang="en-US" altLang="zh-CN" baseline="-25000" dirty="0" err="1"/>
              <a:t>j</a:t>
            </a:r>
            <a:r>
              <a:rPr lang="en-US" altLang="zh-CN" dirty="0"/>
              <a:t>)</a:t>
            </a:r>
            <a:r>
              <a:rPr lang="zh-CN" altLang="en-US" dirty="0"/>
              <a:t>存在通路,则从</a:t>
            </a:r>
            <a:r>
              <a:rPr lang="en-US" altLang="zh-CN" dirty="0"/>
              <a:t>v</a:t>
            </a:r>
            <a:r>
              <a:rPr lang="en-US" altLang="zh-CN" baseline="-25000" dirty="0"/>
              <a:t>i</a:t>
            </a:r>
            <a:r>
              <a:rPr lang="zh-CN" altLang="en-US" dirty="0"/>
              <a:t>到</a:t>
            </a:r>
            <a:r>
              <a:rPr lang="en-US" altLang="zh-CN" dirty="0" err="1"/>
              <a:t>v</a:t>
            </a:r>
            <a:r>
              <a:rPr lang="en-US" altLang="zh-CN" baseline="-25000" dirty="0" err="1"/>
              <a:t>j</a:t>
            </a:r>
            <a:r>
              <a:rPr lang="zh-CN" altLang="en-US" dirty="0"/>
              <a:t>存在长度小于等于</a:t>
            </a:r>
            <a:r>
              <a:rPr lang="en-US" altLang="zh-CN" dirty="0"/>
              <a:t>n-1</a:t>
            </a:r>
            <a:r>
              <a:rPr lang="zh-CN" altLang="en-US" dirty="0"/>
              <a:t>的初级通路. </a:t>
            </a:r>
          </a:p>
          <a:p>
            <a:pPr eaLnBrk="1" hangingPunct="1"/>
            <a:r>
              <a:rPr lang="zh-CN" altLang="en-US" dirty="0"/>
              <a:t>由定理</a:t>
            </a:r>
            <a:r>
              <a:rPr lang="en-US" altLang="zh-CN" dirty="0"/>
              <a:t>10.5</a:t>
            </a:r>
            <a:r>
              <a:rPr lang="zh-CN" altLang="en-US" dirty="0"/>
              <a:t>，本推论自然成立</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zh-CN" dirty="0"/>
              <a:t>10.1 </a:t>
            </a:r>
            <a:r>
              <a:rPr lang="zh-CN" altLang="en-US" dirty="0"/>
              <a:t>图</a:t>
            </a:r>
            <a:r>
              <a:rPr lang="en-US" altLang="zh-CN" dirty="0"/>
              <a:t>(Graph)</a:t>
            </a:r>
            <a:endParaRPr lang="zh-CN" altLang="en-US" dirty="0"/>
          </a:p>
        </p:txBody>
      </p:sp>
      <p:sp>
        <p:nvSpPr>
          <p:cNvPr id="13315" name="Rectangle 3"/>
          <p:cNvSpPr>
            <a:spLocks noGrp="1" noChangeArrowheads="1"/>
          </p:cNvSpPr>
          <p:nvPr>
            <p:ph sz="quarter" idx="1"/>
          </p:nvPr>
        </p:nvSpPr>
        <p:spPr/>
        <p:txBody>
          <a:bodyPr/>
          <a:lstStyle/>
          <a:p>
            <a:pPr algn="just" eaLnBrk="1" hangingPunct="1"/>
            <a:r>
              <a:rPr lang="zh-CN" altLang="en-US" sz="2800" dirty="0"/>
              <a:t>图的定义</a:t>
            </a:r>
          </a:p>
          <a:p>
            <a:pPr marL="366713" lvl="1" indent="0" algn="just" eaLnBrk="1" hangingPunct="1">
              <a:buNone/>
            </a:pPr>
            <a:r>
              <a:rPr lang="zh-CN" altLang="en-US" sz="2400" dirty="0">
                <a:solidFill>
                  <a:srgbClr val="000000"/>
                </a:solidFill>
                <a:ea typeface=""/>
                <a:cs typeface=""/>
              </a:rPr>
              <a:t>定义</a:t>
            </a:r>
            <a:r>
              <a:rPr lang="en-US" altLang="zh-CN" sz="2400" dirty="0">
                <a:solidFill>
                  <a:srgbClr val="000000"/>
                </a:solidFill>
                <a:ea typeface=""/>
                <a:cs typeface=""/>
              </a:rPr>
              <a:t>10.2 </a:t>
            </a:r>
            <a:r>
              <a:rPr lang="zh-CN" altLang="en-US" sz="2400" dirty="0"/>
              <a:t>一个有向图</a:t>
            </a:r>
            <a:r>
              <a:rPr lang="en-US" altLang="zh-CN" sz="2400" dirty="0"/>
              <a:t>D(Directed Graph)</a:t>
            </a:r>
            <a:r>
              <a:rPr lang="zh-CN" altLang="en-US" sz="2400" dirty="0"/>
              <a:t>是一个二元组&lt;</a:t>
            </a:r>
            <a:r>
              <a:rPr lang="en-US" altLang="zh-CN" sz="2400" dirty="0"/>
              <a:t>V,E&gt;,</a:t>
            </a:r>
            <a:r>
              <a:rPr lang="zh-CN" altLang="en-US" sz="2400" dirty="0"/>
              <a:t>即</a:t>
            </a:r>
            <a:r>
              <a:rPr lang="en-US" altLang="zh-CN" sz="2400" dirty="0"/>
              <a:t>D＝&lt;V,E&gt;,</a:t>
            </a:r>
            <a:r>
              <a:rPr lang="zh-CN" altLang="en-US" sz="2400" dirty="0"/>
              <a:t>其中,</a:t>
            </a:r>
          </a:p>
          <a:p>
            <a:pPr marL="366713" lvl="1" indent="0" algn="just" eaLnBrk="1" hangingPunct="1">
              <a:buNone/>
            </a:pPr>
            <a:r>
              <a:rPr lang="en-US" altLang="zh-CN" sz="2400" dirty="0"/>
              <a:t>(</a:t>
            </a:r>
            <a:r>
              <a:rPr lang="zh-CN" altLang="en-US" sz="2400" dirty="0"/>
              <a:t>1</a:t>
            </a:r>
            <a:r>
              <a:rPr lang="en-US" altLang="zh-CN" sz="2400" dirty="0"/>
              <a:t>)V</a:t>
            </a:r>
            <a:r>
              <a:rPr lang="zh-CN" altLang="en-US" sz="2400" dirty="0"/>
              <a:t>同无向图中的顶点集；</a:t>
            </a:r>
          </a:p>
          <a:p>
            <a:pPr marL="366713" lvl="1" indent="0" algn="just" eaLnBrk="1" hangingPunct="1">
              <a:buNone/>
            </a:pPr>
            <a:r>
              <a:rPr lang="en-US" altLang="zh-CN" sz="2400" dirty="0"/>
              <a:t>(</a:t>
            </a:r>
            <a:r>
              <a:rPr lang="zh-CN" altLang="en-US" sz="2400" dirty="0"/>
              <a:t>2</a:t>
            </a:r>
            <a:r>
              <a:rPr lang="en-US" altLang="zh-CN" sz="2400" dirty="0"/>
              <a:t>)E</a:t>
            </a:r>
            <a:r>
              <a:rPr lang="zh-CN" altLang="en-US" sz="2400" dirty="0"/>
              <a:t>是笛卡儿积</a:t>
            </a:r>
            <a:r>
              <a:rPr lang="en-US" altLang="zh-CN" sz="2400" dirty="0"/>
              <a:t>V×V</a:t>
            </a:r>
            <a:r>
              <a:rPr lang="zh-CN" altLang="en-US" sz="2400" dirty="0"/>
              <a:t>的</a:t>
            </a:r>
            <a:r>
              <a:rPr lang="zh-CN" altLang="en-US" sz="2300" i="1" dirty="0">
                <a:solidFill>
                  <a:srgbClr val="FF0000"/>
                </a:solidFill>
              </a:rPr>
              <a:t>多重子集</a:t>
            </a:r>
            <a:r>
              <a:rPr lang="zh-CN" altLang="en-US" sz="2300" dirty="0"/>
              <a:t>,其元素称为有向边,也简称边.</a:t>
            </a:r>
          </a:p>
          <a:p>
            <a:pPr algn="just" eaLnBrk="1" hangingPunct="1"/>
            <a:r>
              <a:rPr lang="zh-CN" altLang="en-US" sz="2800" dirty="0"/>
              <a:t>有向图和无向图统称为图/</a:t>
            </a:r>
            <a:r>
              <a:rPr lang="en-US" altLang="zh-CN" sz="2800" dirty="0"/>
              <a:t>Graph</a:t>
            </a:r>
            <a:r>
              <a:rPr lang="zh-CN" altLang="en-US" dirty="0"/>
              <a:t>，</a:t>
            </a:r>
            <a:r>
              <a:rPr lang="zh-CN" altLang="en-US" sz="2800" dirty="0"/>
              <a:t>记为</a:t>
            </a:r>
            <a:r>
              <a:rPr lang="en-US" altLang="zh-CN" sz="2800" dirty="0"/>
              <a:t>G</a:t>
            </a:r>
          </a:p>
          <a:p>
            <a:pPr lvl="1" algn="just" eaLnBrk="1" hangingPunct="1"/>
            <a:r>
              <a:rPr lang="zh-CN" altLang="en-US" sz="2400" dirty="0"/>
              <a:t>混合图</a:t>
            </a:r>
          </a:p>
          <a:p>
            <a:pPr lvl="2" algn="just" eaLnBrk="1" hangingPunct="1"/>
            <a:r>
              <a:rPr lang="zh-CN" altLang="en-US" sz="2400" dirty="0"/>
              <a:t>图</a:t>
            </a:r>
            <a:r>
              <a:rPr lang="en-US" altLang="zh-CN" sz="2400" dirty="0"/>
              <a:t>G</a:t>
            </a:r>
            <a:r>
              <a:rPr lang="zh-CN" altLang="en-US" sz="2400" dirty="0"/>
              <a:t>中即有无向边也有有向边，则称</a:t>
            </a:r>
            <a:r>
              <a:rPr lang="en-US" altLang="zh-CN" sz="2400" dirty="0"/>
              <a:t>G</a:t>
            </a:r>
            <a:r>
              <a:rPr lang="zh-CN" altLang="en-US" sz="2400" dirty="0"/>
              <a:t>为混合图</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zh-CN" altLang="en-US"/>
              <a:t>定理</a:t>
            </a:r>
            <a:r>
              <a:rPr lang="en-US" altLang="zh-CN">
                <a:solidFill>
                  <a:srgbClr val="000000"/>
                </a:solidFill>
                <a:latin typeface=""/>
              </a:rPr>
              <a:t>10.6</a:t>
            </a:r>
            <a:r>
              <a:rPr lang="zh-CN" altLang="en-US"/>
              <a:t>及推论</a:t>
            </a:r>
          </a:p>
        </p:txBody>
      </p:sp>
      <p:sp>
        <p:nvSpPr>
          <p:cNvPr id="94211" name="Rectangle 3"/>
          <p:cNvSpPr>
            <a:spLocks noGrp="1" noChangeArrowheads="1"/>
          </p:cNvSpPr>
          <p:nvPr>
            <p:ph sz="quarter" idx="1"/>
          </p:nvPr>
        </p:nvSpPr>
        <p:spPr/>
        <p:txBody>
          <a:bodyPr/>
          <a:lstStyle/>
          <a:p>
            <a:pPr eaLnBrk="1" hangingPunct="1"/>
            <a:r>
              <a:rPr lang="zh-CN" altLang="en-US" sz="2800" dirty="0">
                <a:latin typeface="隶书" panose="02010509060101010101" pitchFamily="49" charset="-122"/>
                <a:ea typeface="隶书" panose="02010509060101010101" pitchFamily="49" charset="-122"/>
              </a:rPr>
              <a:t>定理</a:t>
            </a:r>
            <a:r>
              <a:rPr lang="en-US" altLang="zh-CN" sz="2800" dirty="0">
                <a:solidFill>
                  <a:srgbClr val="000000"/>
                </a:solidFill>
                <a:latin typeface="隶书" panose="02010509060101010101" pitchFamily="49" charset="-122"/>
                <a:ea typeface="隶书" panose="02010509060101010101" pitchFamily="49" charset="-122"/>
              </a:rPr>
              <a:t>10.6</a:t>
            </a:r>
            <a:r>
              <a:rPr lang="en-US" altLang="zh-CN" sz="2800" dirty="0">
                <a:solidFill>
                  <a:srgbClr val="000000"/>
                </a:solidFill>
                <a:latin typeface=""/>
              </a:rPr>
              <a:t>  </a:t>
            </a:r>
            <a:r>
              <a:rPr lang="zh-CN" altLang="en-US" sz="2800" dirty="0"/>
              <a:t>在一个</a:t>
            </a:r>
            <a:r>
              <a:rPr lang="en-US" altLang="zh-CN" sz="2800" dirty="0"/>
              <a:t>n</a:t>
            </a:r>
            <a:r>
              <a:rPr lang="zh-CN" altLang="en-US" sz="2800" dirty="0"/>
              <a:t>阶图中,如果存在</a:t>
            </a:r>
            <a:r>
              <a:rPr lang="en-US" altLang="zh-CN" sz="2800" dirty="0"/>
              <a:t>v</a:t>
            </a:r>
            <a:r>
              <a:rPr lang="en-US" altLang="zh-CN" sz="2800" baseline="-25000" dirty="0"/>
              <a:t>i</a:t>
            </a:r>
            <a:r>
              <a:rPr lang="zh-CN" altLang="en-US" sz="2800" dirty="0"/>
              <a:t>到自身的回路,则从</a:t>
            </a:r>
            <a:r>
              <a:rPr lang="en-US" altLang="zh-CN" sz="2800" dirty="0"/>
              <a:t>v</a:t>
            </a:r>
            <a:r>
              <a:rPr lang="en-US" altLang="zh-CN" sz="2800" baseline="-25000" dirty="0"/>
              <a:t>i</a:t>
            </a:r>
            <a:r>
              <a:rPr lang="zh-CN" altLang="en-US" sz="2800" dirty="0"/>
              <a:t>到自身存在长度小于等于</a:t>
            </a:r>
            <a:r>
              <a:rPr lang="en-US" altLang="zh-CN" sz="2800" dirty="0"/>
              <a:t>n</a:t>
            </a:r>
            <a:r>
              <a:rPr lang="zh-CN" altLang="en-US" sz="2800" dirty="0"/>
              <a:t>的回路.</a:t>
            </a:r>
          </a:p>
          <a:p>
            <a:pPr eaLnBrk="1" hangingPunct="1"/>
            <a:r>
              <a:rPr lang="zh-CN" altLang="en-US" sz="2800" dirty="0">
                <a:solidFill>
                  <a:srgbClr val="000000"/>
                </a:solidFill>
                <a:latin typeface="隶书" panose="02010509060101010101" pitchFamily="49" charset="-122"/>
                <a:ea typeface="隶书" panose="02010509060101010101" pitchFamily="49" charset="-122"/>
              </a:rPr>
              <a:t>推论 </a:t>
            </a:r>
            <a:r>
              <a:rPr lang="zh-CN" altLang="en-US" sz="2800" dirty="0"/>
              <a:t>在一个</a:t>
            </a:r>
            <a:r>
              <a:rPr lang="en-US" altLang="zh-CN" sz="2800" dirty="0"/>
              <a:t>n</a:t>
            </a:r>
            <a:r>
              <a:rPr lang="zh-CN" altLang="en-US" sz="2800" dirty="0"/>
              <a:t>阶图中,如果</a:t>
            </a:r>
            <a:r>
              <a:rPr lang="en-US" altLang="zh-CN" sz="2800" dirty="0"/>
              <a:t>v</a:t>
            </a:r>
            <a:r>
              <a:rPr lang="en-US" altLang="zh-CN" sz="2800" baseline="-25000" dirty="0"/>
              <a:t>i</a:t>
            </a:r>
            <a:r>
              <a:rPr lang="zh-CN" altLang="en-US" sz="2800" dirty="0"/>
              <a:t>到自身存在一条</a:t>
            </a:r>
            <a:r>
              <a:rPr lang="zh-CN" altLang="en-US" sz="2800" i="1" u="sng" dirty="0"/>
              <a:t>简单回路</a:t>
            </a:r>
            <a:r>
              <a:rPr lang="zh-CN" altLang="en-US" sz="2800" dirty="0"/>
              <a:t>,则从</a:t>
            </a:r>
            <a:r>
              <a:rPr lang="en-US" altLang="zh-CN" sz="2800" dirty="0"/>
              <a:t>v</a:t>
            </a:r>
            <a:r>
              <a:rPr lang="en-US" altLang="zh-CN" sz="2800" baseline="-25000" dirty="0"/>
              <a:t>i</a:t>
            </a:r>
            <a:r>
              <a:rPr lang="zh-CN" altLang="en-US" sz="2800" dirty="0"/>
              <a:t>到自身存在长度小于等于</a:t>
            </a:r>
            <a:r>
              <a:rPr lang="en-US" altLang="zh-CN" sz="2800" dirty="0"/>
              <a:t>n</a:t>
            </a:r>
            <a:r>
              <a:rPr lang="zh-CN" altLang="en-US" sz="2800" dirty="0"/>
              <a:t>的初级回路.</a:t>
            </a:r>
          </a:p>
          <a:p>
            <a:pPr eaLnBrk="1" hangingPunct="1"/>
            <a:r>
              <a:rPr lang="zh-CN" altLang="en-US" sz="2800" dirty="0"/>
              <a:t>思考</a:t>
            </a:r>
            <a:r>
              <a:rPr lang="en-US" altLang="zh-CN" sz="2800" dirty="0"/>
              <a:t>:</a:t>
            </a:r>
            <a:r>
              <a:rPr lang="zh-CN" altLang="en-US" sz="2800" dirty="0"/>
              <a:t>推论的条件为什么是简单回路而不包括复杂回路</a:t>
            </a:r>
          </a:p>
          <a:p>
            <a:pPr lvl="1" eaLnBrk="1" hangingPunct="1"/>
            <a:r>
              <a:rPr lang="zh-CN" altLang="en-US" sz="2300" dirty="0">
                <a:latin typeface="隶书" panose="02010509060101010101" pitchFamily="49" charset="-122"/>
                <a:ea typeface="隶书" panose="02010509060101010101" pitchFamily="49" charset="-122"/>
              </a:rPr>
              <a:t>反例</a:t>
            </a:r>
            <a:r>
              <a:rPr lang="en-US" altLang="zh-CN" sz="2300" dirty="0">
                <a:latin typeface="隶书" panose="02010509060101010101" pitchFamily="49" charset="-122"/>
                <a:ea typeface="隶书" panose="02010509060101010101" pitchFamily="49" charset="-122"/>
              </a:rPr>
              <a:t>:v</a:t>
            </a:r>
            <a:r>
              <a:rPr lang="en-US" altLang="zh-CN" sz="2300" baseline="-25000" dirty="0">
                <a:latin typeface="隶书" panose="02010509060101010101" pitchFamily="49" charset="-122"/>
                <a:ea typeface="隶书" panose="02010509060101010101" pitchFamily="49" charset="-122"/>
              </a:rPr>
              <a:t>4</a:t>
            </a:r>
            <a:r>
              <a:rPr lang="en-US" altLang="zh-CN" sz="2300" dirty="0">
                <a:latin typeface="隶书" panose="02010509060101010101" pitchFamily="49" charset="-122"/>
                <a:ea typeface="隶书" panose="02010509060101010101" pitchFamily="49" charset="-122"/>
              </a:rPr>
              <a:t>e</a:t>
            </a:r>
            <a:r>
              <a:rPr lang="en-US" altLang="zh-CN" sz="2300" baseline="-25000" dirty="0">
                <a:latin typeface="隶书" panose="02010509060101010101" pitchFamily="49" charset="-122"/>
                <a:ea typeface="隶书" panose="02010509060101010101" pitchFamily="49" charset="-122"/>
              </a:rPr>
              <a:t>7</a:t>
            </a:r>
            <a:r>
              <a:rPr lang="en-US" altLang="zh-CN" sz="2300" dirty="0">
                <a:latin typeface="隶书" panose="02010509060101010101" pitchFamily="49" charset="-122"/>
                <a:ea typeface="隶书" panose="02010509060101010101" pitchFamily="49" charset="-122"/>
              </a:rPr>
              <a:t>v</a:t>
            </a:r>
            <a:r>
              <a:rPr lang="en-US" altLang="zh-CN" sz="2300" baseline="-25000" dirty="0">
                <a:latin typeface="隶书" panose="02010509060101010101" pitchFamily="49" charset="-122"/>
                <a:ea typeface="隶书" panose="02010509060101010101" pitchFamily="49" charset="-122"/>
              </a:rPr>
              <a:t>5</a:t>
            </a:r>
            <a:r>
              <a:rPr lang="en-US" altLang="zh-CN" sz="2300" dirty="0">
                <a:latin typeface="隶书" panose="02010509060101010101" pitchFamily="49" charset="-122"/>
                <a:ea typeface="隶书" panose="02010509060101010101" pitchFamily="49" charset="-122"/>
              </a:rPr>
              <a:t>e</a:t>
            </a:r>
            <a:r>
              <a:rPr lang="en-US" altLang="zh-CN" sz="2300" baseline="-25000" dirty="0">
                <a:latin typeface="隶书" panose="02010509060101010101" pitchFamily="49" charset="-122"/>
                <a:ea typeface="隶书" panose="02010509060101010101" pitchFamily="49" charset="-122"/>
              </a:rPr>
              <a:t>7</a:t>
            </a:r>
            <a:r>
              <a:rPr lang="en-US" altLang="zh-CN" sz="2300" dirty="0">
                <a:latin typeface="隶书" panose="02010509060101010101" pitchFamily="49" charset="-122"/>
                <a:ea typeface="隶书" panose="02010509060101010101" pitchFamily="49" charset="-122"/>
              </a:rPr>
              <a:t>v</a:t>
            </a:r>
            <a:r>
              <a:rPr lang="en-US" altLang="zh-CN" sz="2300" baseline="-25000" dirty="0">
                <a:latin typeface="隶书" panose="02010509060101010101" pitchFamily="49" charset="-122"/>
                <a:ea typeface="隶书" panose="02010509060101010101" pitchFamily="49" charset="-122"/>
              </a:rPr>
              <a:t>4</a:t>
            </a:r>
            <a:endParaRPr lang="zh-CN" altLang="en-US" sz="2300"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1026"/>
          <p:cNvSpPr>
            <a:spLocks noGrp="1" noChangeArrowheads="1"/>
          </p:cNvSpPr>
          <p:nvPr>
            <p:ph type="title"/>
          </p:nvPr>
        </p:nvSpPr>
        <p:spPr/>
        <p:txBody>
          <a:bodyPr/>
          <a:lstStyle/>
          <a:p>
            <a:pPr eaLnBrk="1" hangingPunct="1"/>
            <a:r>
              <a:rPr lang="zh-CN" altLang="en-US">
                <a:solidFill>
                  <a:srgbClr val="000000"/>
                </a:solidFill>
                <a:latin typeface=""/>
              </a:rPr>
              <a:t>问题</a:t>
            </a:r>
          </a:p>
        </p:txBody>
      </p:sp>
      <p:sp>
        <p:nvSpPr>
          <p:cNvPr id="95235" name="Rectangle 1027"/>
          <p:cNvSpPr>
            <a:spLocks noGrp="1" noChangeArrowheads="1"/>
          </p:cNvSpPr>
          <p:nvPr>
            <p:ph sz="quarter" idx="1"/>
          </p:nvPr>
        </p:nvSpPr>
        <p:spPr/>
        <p:txBody>
          <a:bodyPr/>
          <a:lstStyle/>
          <a:p>
            <a:pPr eaLnBrk="1" hangingPunct="1"/>
            <a:r>
              <a:rPr lang="zh-CN" altLang="en-US" i="1" dirty="0"/>
              <a:t>长度相同的回路都是同构的吗？</a:t>
            </a:r>
          </a:p>
          <a:p>
            <a:pPr lvl="1" eaLnBrk="1" hangingPunct="1"/>
            <a:r>
              <a:rPr lang="zh-CN" altLang="en-US" dirty="0"/>
              <a:t>不对</a:t>
            </a:r>
          </a:p>
          <a:p>
            <a:pPr lvl="1" eaLnBrk="1" hangingPunct="1"/>
            <a:r>
              <a:rPr lang="en-US" altLang="zh-CN" dirty="0"/>
              <a:t>Ae</a:t>
            </a:r>
            <a:r>
              <a:rPr lang="en-US" altLang="zh-CN" baseline="-25000" dirty="0"/>
              <a:t>1</a:t>
            </a:r>
            <a:r>
              <a:rPr lang="en-US" altLang="zh-CN" dirty="0"/>
              <a:t>Ae</a:t>
            </a:r>
            <a:r>
              <a:rPr lang="en-US" altLang="zh-CN" baseline="-25000" dirty="0"/>
              <a:t>2</a:t>
            </a:r>
            <a:r>
              <a:rPr lang="en-US" altLang="zh-CN" dirty="0"/>
              <a:t>Be</a:t>
            </a:r>
            <a:r>
              <a:rPr lang="en-US" altLang="zh-CN" baseline="-25000" dirty="0"/>
              <a:t>3</a:t>
            </a:r>
            <a:r>
              <a:rPr lang="en-US" altLang="zh-CN" dirty="0"/>
              <a:t>A</a:t>
            </a:r>
            <a:r>
              <a:rPr lang="zh-CN" altLang="en-US" dirty="0"/>
              <a:t>与</a:t>
            </a:r>
            <a:r>
              <a:rPr lang="en-US" altLang="zh-CN" dirty="0"/>
              <a:t>Ae</a:t>
            </a:r>
            <a:r>
              <a:rPr lang="en-US" altLang="zh-CN" baseline="-25000" dirty="0"/>
              <a:t>1</a:t>
            </a:r>
            <a:r>
              <a:rPr lang="en-US" altLang="zh-CN" dirty="0"/>
              <a:t>Be</a:t>
            </a:r>
            <a:r>
              <a:rPr lang="en-US" altLang="zh-CN" baseline="-25000" dirty="0"/>
              <a:t>2</a:t>
            </a:r>
            <a:r>
              <a:rPr lang="en-US" altLang="zh-CN" dirty="0"/>
              <a:t>Ce</a:t>
            </a:r>
            <a:r>
              <a:rPr lang="en-US" altLang="zh-CN" baseline="-25000" dirty="0"/>
              <a:t>3</a:t>
            </a:r>
            <a:r>
              <a:rPr lang="en-US" altLang="zh-CN" dirty="0"/>
              <a:t>A</a:t>
            </a:r>
            <a:r>
              <a:rPr lang="zh-CN" altLang="en-US" dirty="0"/>
              <a:t>不同构</a:t>
            </a:r>
          </a:p>
          <a:p>
            <a:pPr eaLnBrk="1" hangingPunct="1"/>
            <a:r>
              <a:rPr lang="zh-CN" altLang="en-US" i="1" dirty="0"/>
              <a:t>长度相同的初级回路</a:t>
            </a:r>
            <a:r>
              <a:rPr lang="en-US" altLang="zh-CN" i="1" dirty="0"/>
              <a:t>(</a:t>
            </a:r>
            <a:r>
              <a:rPr lang="zh-CN" altLang="en-US" i="1" dirty="0"/>
              <a:t>圈</a:t>
            </a:r>
            <a:r>
              <a:rPr lang="en-US" altLang="zh-CN" i="1" dirty="0"/>
              <a:t>)</a:t>
            </a:r>
            <a:r>
              <a:rPr lang="zh-CN" altLang="en-US" i="1" dirty="0"/>
              <a:t>都是同构的吗？</a:t>
            </a:r>
          </a:p>
          <a:p>
            <a:pPr lvl="1" eaLnBrk="1" hangingPunct="1"/>
            <a:r>
              <a:rPr lang="zh-CN" altLang="en-US" dirty="0"/>
              <a:t>对</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r>
              <a:rPr lang="zh-CN" altLang="en-US">
                <a:solidFill>
                  <a:srgbClr val="000000"/>
                </a:solidFill>
                <a:latin typeface=""/>
              </a:rPr>
              <a:t>例</a:t>
            </a:r>
            <a:r>
              <a:rPr lang="en-US" altLang="zh-CN">
                <a:solidFill>
                  <a:srgbClr val="000000"/>
                </a:solidFill>
                <a:latin typeface=""/>
              </a:rPr>
              <a:t>10.4</a:t>
            </a:r>
          </a:p>
        </p:txBody>
      </p:sp>
      <p:sp>
        <p:nvSpPr>
          <p:cNvPr id="96259" name="Rectangle 3"/>
          <p:cNvSpPr>
            <a:spLocks noGrp="1" noChangeArrowheads="1"/>
          </p:cNvSpPr>
          <p:nvPr>
            <p:ph sz="quarter" idx="1"/>
          </p:nvPr>
        </p:nvSpPr>
        <p:spPr/>
        <p:txBody>
          <a:bodyPr/>
          <a:lstStyle/>
          <a:p>
            <a:pPr eaLnBrk="1" hangingPunct="1"/>
            <a:r>
              <a:rPr lang="zh-CN" altLang="en-US" dirty="0"/>
              <a:t>无向完全图</a:t>
            </a:r>
            <a:r>
              <a:rPr lang="en-US" altLang="zh-CN" dirty="0" err="1"/>
              <a:t>K</a:t>
            </a:r>
            <a:r>
              <a:rPr lang="en-US" altLang="zh-CN" baseline="-30000" dirty="0" err="1"/>
              <a:t>n</a:t>
            </a:r>
            <a:r>
              <a:rPr lang="en-US" altLang="zh-CN" dirty="0"/>
              <a:t>(n≥3)</a:t>
            </a:r>
            <a:r>
              <a:rPr lang="zh-CN" altLang="en-US" dirty="0"/>
              <a:t>中有几种非同构的圈？ </a:t>
            </a:r>
          </a:p>
          <a:p>
            <a:pPr eaLnBrk="1" hangingPunct="1"/>
            <a:r>
              <a:rPr lang="zh-CN" altLang="en-US" dirty="0">
                <a:solidFill>
                  <a:srgbClr val="000000"/>
                </a:solidFill>
                <a:latin typeface=""/>
              </a:rPr>
              <a:t>解</a:t>
            </a:r>
            <a:r>
              <a:rPr lang="en-US" altLang="zh-CN" dirty="0">
                <a:solidFill>
                  <a:srgbClr val="000000"/>
                </a:solidFill>
                <a:latin typeface=""/>
              </a:rPr>
              <a:t>:</a:t>
            </a:r>
            <a:r>
              <a:rPr lang="zh-CN" altLang="en-US" dirty="0"/>
              <a:t> </a:t>
            </a:r>
            <a:r>
              <a:rPr lang="zh-CN" altLang="en-US" i="1" dirty="0"/>
              <a:t>长度相同的圈都是同构的</a:t>
            </a:r>
            <a:r>
              <a:rPr lang="zh-CN" altLang="en-US" dirty="0"/>
              <a:t>，因而只有长度不同的圈才是非同构的</a:t>
            </a:r>
          </a:p>
          <a:p>
            <a:pPr eaLnBrk="1" hangingPunct="1"/>
            <a:r>
              <a:rPr lang="zh-CN" altLang="en-US" dirty="0"/>
              <a:t>易知</a:t>
            </a:r>
            <a:r>
              <a:rPr lang="en-US" altLang="zh-CN" dirty="0" err="1"/>
              <a:t>K</a:t>
            </a:r>
            <a:r>
              <a:rPr lang="en-US" altLang="zh-CN" baseline="-30000" dirty="0" err="1"/>
              <a:t>n</a:t>
            </a:r>
            <a:r>
              <a:rPr lang="en-US" altLang="zh-CN" dirty="0"/>
              <a:t>(n≥3)</a:t>
            </a:r>
            <a:r>
              <a:rPr lang="zh-CN" altLang="en-US" dirty="0"/>
              <a:t>中含长度为3，4，…，</a:t>
            </a:r>
            <a:r>
              <a:rPr lang="en-US" altLang="zh-CN" dirty="0"/>
              <a:t>n</a:t>
            </a:r>
            <a:r>
              <a:rPr lang="zh-CN" altLang="en-US" dirty="0"/>
              <a:t>的圈，</a:t>
            </a:r>
          </a:p>
          <a:p>
            <a:pPr eaLnBrk="1" hangingPunct="1"/>
            <a:r>
              <a:rPr lang="zh-CN" altLang="en-US" dirty="0"/>
              <a:t>所以</a:t>
            </a:r>
            <a:r>
              <a:rPr lang="en-US" altLang="zh-CN" dirty="0" err="1"/>
              <a:t>K</a:t>
            </a:r>
            <a:r>
              <a:rPr lang="en-US" altLang="zh-CN" baseline="-30000" dirty="0" err="1"/>
              <a:t>n</a:t>
            </a:r>
            <a:r>
              <a:rPr lang="en-US" altLang="zh-CN" dirty="0"/>
              <a:t>(n≥3)</a:t>
            </a:r>
            <a:r>
              <a:rPr lang="zh-CN" altLang="en-US" dirty="0"/>
              <a:t>中有</a:t>
            </a:r>
            <a:r>
              <a:rPr lang="en-US" altLang="zh-CN" dirty="0"/>
              <a:t>n-2</a:t>
            </a:r>
            <a:r>
              <a:rPr lang="zh-CN" altLang="en-US" dirty="0"/>
              <a:t>种非同构的圈。 </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r>
              <a:rPr lang="zh-CN" altLang="en-US"/>
              <a:t>“巧渡河”问题</a:t>
            </a:r>
          </a:p>
        </p:txBody>
      </p:sp>
      <p:sp>
        <p:nvSpPr>
          <p:cNvPr id="98307" name="Rectangle 3"/>
          <p:cNvSpPr>
            <a:spLocks noGrp="1" noChangeArrowheads="1"/>
          </p:cNvSpPr>
          <p:nvPr>
            <p:ph sz="quarter" idx="1"/>
          </p:nvPr>
        </p:nvSpPr>
        <p:spPr/>
        <p:txBody>
          <a:bodyPr/>
          <a:lstStyle/>
          <a:p>
            <a:pPr eaLnBrk="1" hangingPunct="1">
              <a:lnSpc>
                <a:spcPct val="90000"/>
              </a:lnSpc>
              <a:spcBef>
                <a:spcPct val="40000"/>
              </a:spcBef>
            </a:pPr>
            <a:r>
              <a:rPr lang="zh-CN" altLang="en-US" sz="2800" dirty="0"/>
              <a:t>问题</a:t>
            </a:r>
            <a:r>
              <a:rPr lang="en-US" altLang="zh-CN" sz="2800" dirty="0"/>
              <a:t>:</a:t>
            </a:r>
            <a:r>
              <a:rPr lang="zh-CN" altLang="en-US" sz="2800" dirty="0"/>
              <a:t>人、狼、羊、菜用一条只能同时载两位的小船渡河，“狼羊”、“羊菜”不能在无人在场时共处，当然只有人能架船。</a:t>
            </a:r>
          </a:p>
          <a:p>
            <a:pPr eaLnBrk="1" hangingPunct="1">
              <a:lnSpc>
                <a:spcPct val="90000"/>
              </a:lnSpc>
              <a:spcBef>
                <a:spcPct val="40000"/>
              </a:spcBef>
            </a:pPr>
            <a:r>
              <a:rPr lang="zh-CN" altLang="en-US" sz="2800" dirty="0"/>
              <a:t>图模型</a:t>
            </a:r>
            <a:r>
              <a:rPr lang="en-US" altLang="zh-CN" sz="2800" dirty="0"/>
              <a:t>:</a:t>
            </a:r>
            <a:r>
              <a:rPr lang="zh-CN" altLang="en-US" sz="2800" dirty="0"/>
              <a:t>顶点表示“</a:t>
            </a:r>
            <a:r>
              <a:rPr lang="zh-CN" altLang="en-US" sz="2800" i="1" dirty="0"/>
              <a:t>原岸的状态”</a:t>
            </a:r>
            <a:r>
              <a:rPr lang="zh-CN" altLang="en-US" sz="2800" dirty="0"/>
              <a:t>，两点之间有边当且仅当一次合理的渡河“操作”能够实现该状态的转变。</a:t>
            </a:r>
          </a:p>
          <a:p>
            <a:pPr eaLnBrk="1" hangingPunct="1">
              <a:lnSpc>
                <a:spcPct val="90000"/>
              </a:lnSpc>
              <a:spcBef>
                <a:spcPct val="40000"/>
              </a:spcBef>
            </a:pPr>
            <a:r>
              <a:rPr lang="zh-CN" altLang="en-US" sz="2800" dirty="0"/>
              <a:t>起始状态是“人狼羊菜”，结束状态是“空”。</a:t>
            </a:r>
          </a:p>
          <a:p>
            <a:pPr eaLnBrk="1" hangingPunct="1">
              <a:lnSpc>
                <a:spcPct val="90000"/>
              </a:lnSpc>
              <a:spcBef>
                <a:spcPct val="40000"/>
              </a:spcBef>
            </a:pPr>
            <a:r>
              <a:rPr lang="zh-CN" altLang="en-US" sz="2800" dirty="0"/>
              <a:t>问题的解</a:t>
            </a:r>
            <a:r>
              <a:rPr lang="en-US" altLang="zh-CN" sz="2800" dirty="0"/>
              <a:t>:</a:t>
            </a:r>
            <a:r>
              <a:rPr lang="zh-CN" altLang="en-US" sz="2800" dirty="0"/>
              <a:t>找到一条从起始状态到结束状态的尽可能短的通路。</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eaLnBrk="1" hangingPunct="1"/>
            <a:r>
              <a:rPr lang="zh-CN" altLang="en-US"/>
              <a:t>“巧渡河”问题的解</a:t>
            </a:r>
          </a:p>
        </p:txBody>
      </p:sp>
      <p:sp>
        <p:nvSpPr>
          <p:cNvPr id="99331" name="Rectangle 3"/>
          <p:cNvSpPr>
            <a:spLocks noGrp="1" noChangeArrowheads="1"/>
          </p:cNvSpPr>
          <p:nvPr>
            <p:ph sz="quarter" idx="1"/>
          </p:nvPr>
        </p:nvSpPr>
        <p:spPr/>
        <p:txBody>
          <a:bodyPr/>
          <a:lstStyle/>
          <a:p>
            <a:pPr eaLnBrk="1" hangingPunct="1"/>
            <a:r>
              <a:rPr lang="zh-CN" altLang="en-US" dirty="0"/>
              <a:t>注意</a:t>
            </a:r>
            <a:r>
              <a:rPr lang="en-US" altLang="zh-CN" dirty="0"/>
              <a:t>:</a:t>
            </a:r>
            <a:r>
              <a:rPr lang="zh-CN" altLang="en-US" dirty="0"/>
              <a:t>在“人狼羊菜”的16种组合种允许出现的只有10种。</a:t>
            </a:r>
          </a:p>
        </p:txBody>
      </p:sp>
      <p:sp>
        <p:nvSpPr>
          <p:cNvPr id="99332" name="Rectangle 4"/>
          <p:cNvSpPr>
            <a:spLocks noChangeArrowheads="1"/>
          </p:cNvSpPr>
          <p:nvPr/>
        </p:nvSpPr>
        <p:spPr bwMode="auto">
          <a:xfrm>
            <a:off x="8169275" y="5335810"/>
            <a:ext cx="254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kumimoji="1" lang="zh-CN" altLang="en-US" sz="2000">
                <a:solidFill>
                  <a:srgbClr val="000000"/>
                </a:solidFill>
                <a:latin typeface="宋体" panose="02010600030101010101" pitchFamily="2" charset="-122"/>
              </a:rPr>
              <a:t>空</a:t>
            </a:r>
            <a:endParaRPr kumimoji="1" lang="zh-CN" altLang="en-US" sz="2400">
              <a:latin typeface="Times New Roman" panose="02020603050405020304" pitchFamily="18" charset="0"/>
            </a:endParaRPr>
          </a:p>
        </p:txBody>
      </p:sp>
      <p:sp>
        <p:nvSpPr>
          <p:cNvPr id="99333" name="Rectangle 5"/>
          <p:cNvSpPr>
            <a:spLocks noChangeArrowheads="1"/>
          </p:cNvSpPr>
          <p:nvPr/>
        </p:nvSpPr>
        <p:spPr bwMode="auto">
          <a:xfrm>
            <a:off x="8451850" y="5327873"/>
            <a:ext cx="84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kumimoji="1" lang="en-US" altLang="zh-CN" sz="2000" dirty="0">
                <a:solidFill>
                  <a:srgbClr val="000000"/>
                </a:solidFill>
                <a:latin typeface="Times New Roman" panose="02020603050405020304" pitchFamily="18" charset="0"/>
              </a:rPr>
              <a:t>(</a:t>
            </a:r>
            <a:endParaRPr kumimoji="1" lang="zh-CN" altLang="en-US" sz="2400" dirty="0">
              <a:latin typeface="Times New Roman" panose="02020603050405020304" pitchFamily="18" charset="0"/>
            </a:endParaRPr>
          </a:p>
        </p:txBody>
      </p:sp>
      <p:sp>
        <p:nvSpPr>
          <p:cNvPr id="99334" name="Rectangle 6"/>
          <p:cNvSpPr>
            <a:spLocks noChangeArrowheads="1"/>
          </p:cNvSpPr>
          <p:nvPr/>
        </p:nvSpPr>
        <p:spPr bwMode="auto">
          <a:xfrm>
            <a:off x="8543926" y="5335810"/>
            <a:ext cx="511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kumimoji="1" lang="zh-CN" altLang="en-US" sz="2000" b="1" i="1">
                <a:solidFill>
                  <a:srgbClr val="FF0000"/>
                </a:solidFill>
                <a:latin typeface="宋体" panose="02010600030101010101" pitchFamily="2" charset="-122"/>
              </a:rPr>
              <a:t>成功</a:t>
            </a:r>
            <a:endParaRPr kumimoji="1" lang="zh-CN" altLang="en-US" sz="2400">
              <a:latin typeface="Times New Roman" panose="02020603050405020304" pitchFamily="18" charset="0"/>
            </a:endParaRPr>
          </a:p>
        </p:txBody>
      </p:sp>
      <p:sp>
        <p:nvSpPr>
          <p:cNvPr id="99335" name="Rectangle 7"/>
          <p:cNvSpPr>
            <a:spLocks noChangeArrowheads="1"/>
          </p:cNvSpPr>
          <p:nvPr/>
        </p:nvSpPr>
        <p:spPr bwMode="auto">
          <a:xfrm>
            <a:off x="9121775" y="5327873"/>
            <a:ext cx="84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kumimoji="1" lang="en-US" altLang="zh-CN" sz="2000" dirty="0">
                <a:solidFill>
                  <a:srgbClr val="000000"/>
                </a:solidFill>
                <a:latin typeface="Times New Roman" panose="02020603050405020304" pitchFamily="18" charset="0"/>
              </a:rPr>
              <a:t>)</a:t>
            </a:r>
            <a:endParaRPr kumimoji="1" lang="zh-CN" altLang="en-US" sz="2400" dirty="0">
              <a:latin typeface="Times New Roman" panose="02020603050405020304" pitchFamily="18" charset="0"/>
            </a:endParaRPr>
          </a:p>
        </p:txBody>
      </p:sp>
      <p:sp>
        <p:nvSpPr>
          <p:cNvPr id="99336" name="Rectangle 8"/>
          <p:cNvSpPr>
            <a:spLocks noChangeArrowheads="1"/>
          </p:cNvSpPr>
          <p:nvPr/>
        </p:nvSpPr>
        <p:spPr bwMode="auto">
          <a:xfrm>
            <a:off x="3359150" y="2959323"/>
            <a:ext cx="1016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kumimoji="1" lang="zh-CN" altLang="en-US" sz="2000" dirty="0">
                <a:solidFill>
                  <a:srgbClr val="000000"/>
                </a:solidFill>
                <a:latin typeface="宋体" panose="02010600030101010101" pitchFamily="2" charset="-122"/>
              </a:rPr>
              <a:t>人羊狼菜</a:t>
            </a:r>
            <a:endParaRPr kumimoji="1" lang="zh-CN" altLang="en-US" sz="2400" dirty="0">
              <a:latin typeface="Times New Roman" panose="02020603050405020304" pitchFamily="18" charset="0"/>
            </a:endParaRPr>
          </a:p>
        </p:txBody>
      </p:sp>
      <p:sp>
        <p:nvSpPr>
          <p:cNvPr id="99337" name="Oval 9"/>
          <p:cNvSpPr>
            <a:spLocks noChangeArrowheads="1"/>
          </p:cNvSpPr>
          <p:nvPr/>
        </p:nvSpPr>
        <p:spPr bwMode="auto">
          <a:xfrm>
            <a:off x="3802063" y="3232373"/>
            <a:ext cx="119062" cy="114300"/>
          </a:xfrm>
          <a:prstGeom prst="ellipse">
            <a:avLst/>
          </a:prstGeom>
          <a:solidFill>
            <a:srgbClr val="FF0000"/>
          </a:solidFill>
          <a:ln w="14288">
            <a:solidFill>
              <a:srgbClr val="000000"/>
            </a:solidFill>
            <a:round/>
            <a:headEnd/>
            <a:tailEnd/>
          </a:ln>
        </p:spPr>
        <p:txBody>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99338" name="Oval 10"/>
          <p:cNvSpPr>
            <a:spLocks noChangeArrowheads="1"/>
          </p:cNvSpPr>
          <p:nvPr/>
        </p:nvSpPr>
        <p:spPr bwMode="auto">
          <a:xfrm>
            <a:off x="4924426" y="3232373"/>
            <a:ext cx="119063" cy="114300"/>
          </a:xfrm>
          <a:prstGeom prst="ellipse">
            <a:avLst/>
          </a:prstGeom>
          <a:solidFill>
            <a:srgbClr val="FFFFFF"/>
          </a:solidFill>
          <a:ln w="14288">
            <a:solidFill>
              <a:srgbClr val="000000"/>
            </a:solidFill>
            <a:round/>
            <a:headEnd/>
            <a:tailEnd/>
          </a:ln>
        </p:spPr>
        <p:txBody>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99339" name="Oval 11"/>
          <p:cNvSpPr>
            <a:spLocks noChangeArrowheads="1"/>
          </p:cNvSpPr>
          <p:nvPr/>
        </p:nvSpPr>
        <p:spPr bwMode="auto">
          <a:xfrm>
            <a:off x="6053138" y="3232373"/>
            <a:ext cx="119062" cy="114300"/>
          </a:xfrm>
          <a:prstGeom prst="ellipse">
            <a:avLst/>
          </a:prstGeom>
          <a:solidFill>
            <a:srgbClr val="FFFFFF"/>
          </a:solidFill>
          <a:ln w="14288">
            <a:solidFill>
              <a:srgbClr val="000000"/>
            </a:solidFill>
            <a:round/>
            <a:headEnd/>
            <a:tailEnd/>
          </a:ln>
        </p:spPr>
        <p:txBody>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99340" name="Oval 12"/>
          <p:cNvSpPr>
            <a:spLocks noChangeArrowheads="1"/>
          </p:cNvSpPr>
          <p:nvPr/>
        </p:nvSpPr>
        <p:spPr bwMode="auto">
          <a:xfrm>
            <a:off x="7175501" y="3232373"/>
            <a:ext cx="119063" cy="114300"/>
          </a:xfrm>
          <a:prstGeom prst="ellipse">
            <a:avLst/>
          </a:prstGeom>
          <a:solidFill>
            <a:srgbClr val="FFFFFF"/>
          </a:solidFill>
          <a:ln w="14288">
            <a:solidFill>
              <a:srgbClr val="000000"/>
            </a:solidFill>
            <a:round/>
            <a:headEnd/>
            <a:tailEnd/>
          </a:ln>
        </p:spPr>
        <p:txBody>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99341" name="Oval 13"/>
          <p:cNvSpPr>
            <a:spLocks noChangeArrowheads="1"/>
          </p:cNvSpPr>
          <p:nvPr/>
        </p:nvSpPr>
        <p:spPr bwMode="auto">
          <a:xfrm>
            <a:off x="8304213" y="3232373"/>
            <a:ext cx="119062" cy="114300"/>
          </a:xfrm>
          <a:prstGeom prst="ellipse">
            <a:avLst/>
          </a:prstGeom>
          <a:solidFill>
            <a:srgbClr val="FFFFFF"/>
          </a:solidFill>
          <a:ln w="14288">
            <a:solidFill>
              <a:srgbClr val="000000"/>
            </a:solidFill>
            <a:round/>
            <a:headEnd/>
            <a:tailEnd/>
          </a:ln>
        </p:spPr>
        <p:txBody>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99342" name="Oval 14"/>
          <p:cNvSpPr>
            <a:spLocks noChangeArrowheads="1"/>
          </p:cNvSpPr>
          <p:nvPr/>
        </p:nvSpPr>
        <p:spPr bwMode="auto">
          <a:xfrm>
            <a:off x="3802063" y="5202461"/>
            <a:ext cx="119062" cy="112713"/>
          </a:xfrm>
          <a:prstGeom prst="ellipse">
            <a:avLst/>
          </a:prstGeom>
          <a:solidFill>
            <a:srgbClr val="FFFFFF"/>
          </a:solidFill>
          <a:ln w="14288">
            <a:solidFill>
              <a:srgbClr val="000000"/>
            </a:solidFill>
            <a:round/>
            <a:headEnd/>
            <a:tailEnd/>
          </a:ln>
        </p:spPr>
        <p:txBody>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99343" name="Oval 15"/>
          <p:cNvSpPr>
            <a:spLocks noChangeArrowheads="1"/>
          </p:cNvSpPr>
          <p:nvPr/>
        </p:nvSpPr>
        <p:spPr bwMode="auto">
          <a:xfrm>
            <a:off x="4924426" y="5202461"/>
            <a:ext cx="119063" cy="112713"/>
          </a:xfrm>
          <a:prstGeom prst="ellipse">
            <a:avLst/>
          </a:prstGeom>
          <a:solidFill>
            <a:srgbClr val="FFFFFF"/>
          </a:solidFill>
          <a:ln w="14288">
            <a:solidFill>
              <a:srgbClr val="000000"/>
            </a:solidFill>
            <a:round/>
            <a:headEnd/>
            <a:tailEnd/>
          </a:ln>
        </p:spPr>
        <p:txBody>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99344" name="Oval 16"/>
          <p:cNvSpPr>
            <a:spLocks noChangeArrowheads="1"/>
          </p:cNvSpPr>
          <p:nvPr/>
        </p:nvSpPr>
        <p:spPr bwMode="auto">
          <a:xfrm>
            <a:off x="8304213" y="5202461"/>
            <a:ext cx="119062" cy="112713"/>
          </a:xfrm>
          <a:prstGeom prst="ellipse">
            <a:avLst/>
          </a:prstGeom>
          <a:solidFill>
            <a:srgbClr val="FF0000"/>
          </a:solidFill>
          <a:ln w="14288">
            <a:solidFill>
              <a:srgbClr val="000000"/>
            </a:solidFill>
            <a:round/>
            <a:headEnd/>
            <a:tailEnd/>
          </a:ln>
        </p:spPr>
        <p:txBody>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99345" name="Oval 17"/>
          <p:cNvSpPr>
            <a:spLocks noChangeArrowheads="1"/>
          </p:cNvSpPr>
          <p:nvPr/>
        </p:nvSpPr>
        <p:spPr bwMode="auto">
          <a:xfrm>
            <a:off x="7175501" y="5202461"/>
            <a:ext cx="119063" cy="112713"/>
          </a:xfrm>
          <a:prstGeom prst="ellipse">
            <a:avLst/>
          </a:prstGeom>
          <a:solidFill>
            <a:srgbClr val="FFFFFF"/>
          </a:solidFill>
          <a:ln w="14288">
            <a:solidFill>
              <a:srgbClr val="000000"/>
            </a:solidFill>
            <a:round/>
            <a:headEnd/>
            <a:tailEnd/>
          </a:ln>
        </p:spPr>
        <p:txBody>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99346" name="Oval 18"/>
          <p:cNvSpPr>
            <a:spLocks noChangeArrowheads="1"/>
          </p:cNvSpPr>
          <p:nvPr/>
        </p:nvSpPr>
        <p:spPr bwMode="auto">
          <a:xfrm>
            <a:off x="6053138" y="5202461"/>
            <a:ext cx="119062" cy="112713"/>
          </a:xfrm>
          <a:prstGeom prst="ellipse">
            <a:avLst/>
          </a:prstGeom>
          <a:solidFill>
            <a:srgbClr val="FFFFFF"/>
          </a:solidFill>
          <a:ln w="14288">
            <a:solidFill>
              <a:srgbClr val="000000"/>
            </a:solidFill>
            <a:round/>
            <a:headEnd/>
            <a:tailEnd/>
          </a:ln>
        </p:spPr>
        <p:txBody>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99347" name="Rectangle 19"/>
          <p:cNvSpPr>
            <a:spLocks noChangeArrowheads="1"/>
          </p:cNvSpPr>
          <p:nvPr/>
        </p:nvSpPr>
        <p:spPr bwMode="auto">
          <a:xfrm>
            <a:off x="4656138" y="2959323"/>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kumimoji="1" lang="zh-CN" altLang="en-US" sz="2000" dirty="0">
                <a:solidFill>
                  <a:srgbClr val="000000"/>
                </a:solidFill>
                <a:latin typeface="Times New Roman" panose="02020603050405020304" pitchFamily="18" charset="0"/>
              </a:rPr>
              <a:t>人</a:t>
            </a:r>
            <a:r>
              <a:rPr kumimoji="1" lang="zh-CN" altLang="en-US" sz="2000" dirty="0">
                <a:solidFill>
                  <a:srgbClr val="000000"/>
                </a:solidFill>
                <a:latin typeface="宋体" panose="02010600030101010101" pitchFamily="2" charset="-122"/>
              </a:rPr>
              <a:t>狼菜</a:t>
            </a:r>
          </a:p>
        </p:txBody>
      </p:sp>
      <p:sp>
        <p:nvSpPr>
          <p:cNvPr id="99348" name="Rectangle 20"/>
          <p:cNvSpPr>
            <a:spLocks noChangeArrowheads="1"/>
          </p:cNvSpPr>
          <p:nvPr/>
        </p:nvSpPr>
        <p:spPr bwMode="auto">
          <a:xfrm>
            <a:off x="5727700" y="2930748"/>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kumimoji="1" lang="zh-CN" altLang="en-US" sz="2000" dirty="0">
                <a:solidFill>
                  <a:srgbClr val="000000"/>
                </a:solidFill>
                <a:latin typeface="宋体" panose="02010600030101010101" pitchFamily="2" charset="-122"/>
              </a:rPr>
              <a:t>人羊狼</a:t>
            </a:r>
            <a:endParaRPr kumimoji="1" lang="zh-CN" altLang="en-US" sz="2400" dirty="0">
              <a:latin typeface="Times New Roman" panose="02020603050405020304" pitchFamily="18" charset="0"/>
            </a:endParaRPr>
          </a:p>
        </p:txBody>
      </p:sp>
      <p:sp>
        <p:nvSpPr>
          <p:cNvPr id="99349" name="Rectangle 21"/>
          <p:cNvSpPr>
            <a:spLocks noChangeArrowheads="1"/>
          </p:cNvSpPr>
          <p:nvPr/>
        </p:nvSpPr>
        <p:spPr bwMode="auto">
          <a:xfrm>
            <a:off x="6888163" y="2886298"/>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kumimoji="1" lang="zh-CN" altLang="en-US" sz="2000">
                <a:solidFill>
                  <a:srgbClr val="000000"/>
                </a:solidFill>
                <a:latin typeface="宋体" panose="02010600030101010101" pitchFamily="2" charset="-122"/>
              </a:rPr>
              <a:t>人羊</a:t>
            </a:r>
            <a:r>
              <a:rPr kumimoji="1" lang="zh-CN" altLang="en-US" sz="2000">
                <a:solidFill>
                  <a:srgbClr val="000000"/>
                </a:solidFill>
                <a:latin typeface="Times New Roman" panose="02020603050405020304" pitchFamily="18" charset="0"/>
              </a:rPr>
              <a:t>菜</a:t>
            </a:r>
            <a:endParaRPr kumimoji="1" lang="zh-CN" altLang="en-US" sz="2400">
              <a:latin typeface="Times New Roman" panose="02020603050405020304" pitchFamily="18" charset="0"/>
            </a:endParaRPr>
          </a:p>
        </p:txBody>
      </p:sp>
      <p:sp>
        <p:nvSpPr>
          <p:cNvPr id="99350" name="Rectangle 22"/>
          <p:cNvSpPr>
            <a:spLocks noChangeArrowheads="1"/>
          </p:cNvSpPr>
          <p:nvPr/>
        </p:nvSpPr>
        <p:spPr bwMode="auto">
          <a:xfrm>
            <a:off x="3525838" y="5329460"/>
            <a:ext cx="508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kumimoji="1" lang="zh-CN" altLang="en-US" sz="2000">
                <a:solidFill>
                  <a:srgbClr val="000000"/>
                </a:solidFill>
                <a:latin typeface="宋体" panose="02010600030101010101" pitchFamily="2" charset="-122"/>
              </a:rPr>
              <a:t>狼菜</a:t>
            </a:r>
            <a:endParaRPr kumimoji="1" lang="zh-CN" altLang="en-US" sz="2400">
              <a:latin typeface="Times New Roman" panose="02020603050405020304" pitchFamily="18" charset="0"/>
            </a:endParaRPr>
          </a:p>
        </p:txBody>
      </p:sp>
      <p:sp>
        <p:nvSpPr>
          <p:cNvPr id="99351" name="Rectangle 23"/>
          <p:cNvSpPr>
            <a:spLocks noChangeArrowheads="1"/>
          </p:cNvSpPr>
          <p:nvPr/>
        </p:nvSpPr>
        <p:spPr bwMode="auto">
          <a:xfrm>
            <a:off x="4846638" y="5342160"/>
            <a:ext cx="254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kumimoji="1" lang="zh-CN" altLang="en-US" sz="2000">
                <a:solidFill>
                  <a:srgbClr val="000000"/>
                </a:solidFill>
                <a:latin typeface="宋体" panose="02010600030101010101" pitchFamily="2" charset="-122"/>
              </a:rPr>
              <a:t>狼</a:t>
            </a:r>
            <a:endParaRPr kumimoji="1" lang="zh-CN" altLang="en-US" sz="2400">
              <a:latin typeface="Times New Roman" panose="02020603050405020304" pitchFamily="18" charset="0"/>
            </a:endParaRPr>
          </a:p>
        </p:txBody>
      </p:sp>
      <p:sp>
        <p:nvSpPr>
          <p:cNvPr id="99352" name="Rectangle 24"/>
          <p:cNvSpPr>
            <a:spLocks noChangeArrowheads="1"/>
          </p:cNvSpPr>
          <p:nvPr/>
        </p:nvSpPr>
        <p:spPr bwMode="auto">
          <a:xfrm>
            <a:off x="5967413" y="5356448"/>
            <a:ext cx="254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kumimoji="1" lang="zh-CN" altLang="en-US" sz="2000">
                <a:solidFill>
                  <a:srgbClr val="000000"/>
                </a:solidFill>
                <a:latin typeface="宋体" panose="02010600030101010101" pitchFamily="2" charset="-122"/>
              </a:rPr>
              <a:t>菜</a:t>
            </a:r>
            <a:endParaRPr kumimoji="1" lang="zh-CN" altLang="en-US" sz="2400">
              <a:latin typeface="Times New Roman" panose="02020603050405020304" pitchFamily="18" charset="0"/>
            </a:endParaRPr>
          </a:p>
        </p:txBody>
      </p:sp>
      <p:sp>
        <p:nvSpPr>
          <p:cNvPr id="99353" name="Rectangle 25"/>
          <p:cNvSpPr>
            <a:spLocks noChangeArrowheads="1"/>
          </p:cNvSpPr>
          <p:nvPr/>
        </p:nvSpPr>
        <p:spPr bwMode="auto">
          <a:xfrm>
            <a:off x="8113713" y="2916460"/>
            <a:ext cx="508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kumimoji="1" lang="zh-CN" altLang="en-US" sz="2000">
                <a:solidFill>
                  <a:srgbClr val="000000"/>
                </a:solidFill>
                <a:latin typeface="宋体" panose="02010600030101010101" pitchFamily="2" charset="-122"/>
              </a:rPr>
              <a:t>人羊</a:t>
            </a:r>
            <a:endParaRPr kumimoji="1" lang="zh-CN" altLang="en-US" sz="2400">
              <a:latin typeface="Times New Roman" panose="02020603050405020304" pitchFamily="18" charset="0"/>
            </a:endParaRPr>
          </a:p>
        </p:txBody>
      </p:sp>
      <p:sp>
        <p:nvSpPr>
          <p:cNvPr id="99354" name="Rectangle 26"/>
          <p:cNvSpPr>
            <a:spLocks noChangeArrowheads="1"/>
          </p:cNvSpPr>
          <p:nvPr/>
        </p:nvSpPr>
        <p:spPr bwMode="auto">
          <a:xfrm>
            <a:off x="7034213" y="5323110"/>
            <a:ext cx="254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kumimoji="1" lang="zh-CN" altLang="en-US" sz="2000">
                <a:solidFill>
                  <a:srgbClr val="000000"/>
                </a:solidFill>
                <a:latin typeface="宋体" panose="02010600030101010101" pitchFamily="2" charset="-122"/>
              </a:rPr>
              <a:t>羊</a:t>
            </a:r>
            <a:endParaRPr kumimoji="1" lang="zh-CN" altLang="en-US" sz="240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9331">
                                            <p:txEl>
                                              <p:pRg st="0" end="0"/>
                                            </p:txEl>
                                          </p:spTgt>
                                        </p:tgtEl>
                                        <p:attrNameLst>
                                          <p:attrName>style.visibility</p:attrName>
                                        </p:attrNameLst>
                                      </p:cBhvr>
                                      <p:to>
                                        <p:strVal val="visible"/>
                                      </p:to>
                                    </p:set>
                                    <p:anim calcmode="lin" valueType="num">
                                      <p:cBhvr additive="base">
                                        <p:cTn id="7" dur="500" fill="hold"/>
                                        <p:tgtEl>
                                          <p:spTgt spid="9933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933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1" grpId="0" build="p" bldLvl="5"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zh-CN" altLang="en-US"/>
              <a:t>“巧渡河”问题的解</a:t>
            </a:r>
          </a:p>
        </p:txBody>
      </p:sp>
      <p:sp>
        <p:nvSpPr>
          <p:cNvPr id="6" name="内容占位符 5"/>
          <p:cNvSpPr>
            <a:spLocks noGrp="1"/>
          </p:cNvSpPr>
          <p:nvPr>
            <p:ph sz="quarter" idx="1"/>
          </p:nvPr>
        </p:nvSpPr>
        <p:spPr/>
        <p:txBody>
          <a:bodyPr/>
          <a:lstStyle/>
          <a:p>
            <a:endParaRPr lang="zh-CN" altLang="en-US"/>
          </a:p>
        </p:txBody>
      </p:sp>
      <p:sp>
        <p:nvSpPr>
          <p:cNvPr id="100355" name="Rectangle 3"/>
          <p:cNvSpPr>
            <a:spLocks noChangeArrowheads="1"/>
          </p:cNvSpPr>
          <p:nvPr/>
        </p:nvSpPr>
        <p:spPr bwMode="auto">
          <a:xfrm>
            <a:off x="8169275" y="4984750"/>
            <a:ext cx="254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kumimoji="1" lang="zh-CN" altLang="en-US" sz="2000">
                <a:solidFill>
                  <a:srgbClr val="000000"/>
                </a:solidFill>
                <a:latin typeface="宋体" panose="02010600030101010101" pitchFamily="2" charset="-122"/>
              </a:rPr>
              <a:t>空</a:t>
            </a:r>
            <a:endParaRPr kumimoji="1" lang="zh-CN" altLang="en-US" sz="2400">
              <a:latin typeface="Times New Roman" panose="02020603050405020304" pitchFamily="18" charset="0"/>
            </a:endParaRPr>
          </a:p>
        </p:txBody>
      </p:sp>
      <p:sp>
        <p:nvSpPr>
          <p:cNvPr id="100356" name="Rectangle 4"/>
          <p:cNvSpPr>
            <a:spLocks noChangeArrowheads="1"/>
          </p:cNvSpPr>
          <p:nvPr/>
        </p:nvSpPr>
        <p:spPr bwMode="auto">
          <a:xfrm>
            <a:off x="8451850" y="4976813"/>
            <a:ext cx="84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kumimoji="1" lang="en-US" altLang="zh-CN" sz="2000" dirty="0">
                <a:solidFill>
                  <a:srgbClr val="000000"/>
                </a:solidFill>
                <a:latin typeface="Times New Roman" panose="02020603050405020304" pitchFamily="18" charset="0"/>
              </a:rPr>
              <a:t>(</a:t>
            </a:r>
            <a:endParaRPr kumimoji="1" lang="zh-CN" altLang="en-US" sz="2400" dirty="0">
              <a:latin typeface="Times New Roman" panose="02020603050405020304" pitchFamily="18" charset="0"/>
            </a:endParaRPr>
          </a:p>
        </p:txBody>
      </p:sp>
      <p:sp>
        <p:nvSpPr>
          <p:cNvPr id="100357" name="Rectangle 5"/>
          <p:cNvSpPr>
            <a:spLocks noChangeArrowheads="1"/>
          </p:cNvSpPr>
          <p:nvPr/>
        </p:nvSpPr>
        <p:spPr bwMode="auto">
          <a:xfrm>
            <a:off x="8543926" y="4984750"/>
            <a:ext cx="511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kumimoji="1" lang="zh-CN" altLang="en-US" sz="2000" b="1" i="1">
                <a:solidFill>
                  <a:srgbClr val="FF0000"/>
                </a:solidFill>
                <a:latin typeface="宋体" panose="02010600030101010101" pitchFamily="2" charset="-122"/>
              </a:rPr>
              <a:t>成功</a:t>
            </a:r>
            <a:endParaRPr kumimoji="1" lang="zh-CN" altLang="en-US" sz="2400">
              <a:latin typeface="Times New Roman" panose="02020603050405020304" pitchFamily="18" charset="0"/>
            </a:endParaRPr>
          </a:p>
        </p:txBody>
      </p:sp>
      <p:sp>
        <p:nvSpPr>
          <p:cNvPr id="100358" name="Rectangle 6"/>
          <p:cNvSpPr>
            <a:spLocks noChangeArrowheads="1"/>
          </p:cNvSpPr>
          <p:nvPr/>
        </p:nvSpPr>
        <p:spPr bwMode="auto">
          <a:xfrm>
            <a:off x="9121775" y="4976813"/>
            <a:ext cx="84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kumimoji="1" lang="en-US" altLang="zh-CN" sz="2000" dirty="0">
                <a:solidFill>
                  <a:srgbClr val="000000"/>
                </a:solidFill>
                <a:latin typeface="Times New Roman" panose="02020603050405020304" pitchFamily="18" charset="0"/>
              </a:rPr>
              <a:t>)</a:t>
            </a:r>
            <a:endParaRPr kumimoji="1" lang="zh-CN" altLang="en-US" sz="2400" dirty="0">
              <a:latin typeface="Times New Roman" panose="02020603050405020304" pitchFamily="18" charset="0"/>
            </a:endParaRPr>
          </a:p>
        </p:txBody>
      </p:sp>
      <p:sp>
        <p:nvSpPr>
          <p:cNvPr id="100359" name="Rectangle 7"/>
          <p:cNvSpPr>
            <a:spLocks noChangeArrowheads="1"/>
          </p:cNvSpPr>
          <p:nvPr/>
        </p:nvSpPr>
        <p:spPr bwMode="auto">
          <a:xfrm>
            <a:off x="3359150" y="2608263"/>
            <a:ext cx="1016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kumimoji="1" lang="zh-CN" altLang="en-US" sz="2000">
                <a:solidFill>
                  <a:srgbClr val="000000"/>
                </a:solidFill>
                <a:latin typeface="宋体" panose="02010600030101010101" pitchFamily="2" charset="-122"/>
              </a:rPr>
              <a:t>人羊狼菜</a:t>
            </a:r>
            <a:endParaRPr kumimoji="1" lang="zh-CN" altLang="en-US" sz="2400">
              <a:latin typeface="Times New Roman" panose="02020603050405020304" pitchFamily="18" charset="0"/>
            </a:endParaRPr>
          </a:p>
        </p:txBody>
      </p:sp>
      <p:sp>
        <p:nvSpPr>
          <p:cNvPr id="100360" name="Oval 8"/>
          <p:cNvSpPr>
            <a:spLocks noChangeArrowheads="1"/>
          </p:cNvSpPr>
          <p:nvPr/>
        </p:nvSpPr>
        <p:spPr bwMode="auto">
          <a:xfrm>
            <a:off x="3802063" y="2881313"/>
            <a:ext cx="119062" cy="114300"/>
          </a:xfrm>
          <a:prstGeom prst="ellipse">
            <a:avLst/>
          </a:prstGeom>
          <a:solidFill>
            <a:srgbClr val="FF0000"/>
          </a:solidFill>
          <a:ln w="14288">
            <a:solidFill>
              <a:srgbClr val="000000"/>
            </a:solidFill>
            <a:round/>
            <a:headEnd/>
            <a:tailEnd/>
          </a:ln>
        </p:spPr>
        <p:txBody>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100361" name="Oval 9"/>
          <p:cNvSpPr>
            <a:spLocks noChangeArrowheads="1"/>
          </p:cNvSpPr>
          <p:nvPr/>
        </p:nvSpPr>
        <p:spPr bwMode="auto">
          <a:xfrm>
            <a:off x="4924426" y="2881313"/>
            <a:ext cx="119063" cy="114300"/>
          </a:xfrm>
          <a:prstGeom prst="ellipse">
            <a:avLst/>
          </a:prstGeom>
          <a:solidFill>
            <a:srgbClr val="FFFFFF"/>
          </a:solidFill>
          <a:ln w="14288">
            <a:solidFill>
              <a:srgbClr val="000000"/>
            </a:solidFill>
            <a:round/>
            <a:headEnd/>
            <a:tailEnd/>
          </a:ln>
        </p:spPr>
        <p:txBody>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100362" name="Oval 10"/>
          <p:cNvSpPr>
            <a:spLocks noChangeArrowheads="1"/>
          </p:cNvSpPr>
          <p:nvPr/>
        </p:nvSpPr>
        <p:spPr bwMode="auto">
          <a:xfrm>
            <a:off x="6053138" y="2881313"/>
            <a:ext cx="119062" cy="114300"/>
          </a:xfrm>
          <a:prstGeom prst="ellipse">
            <a:avLst/>
          </a:prstGeom>
          <a:solidFill>
            <a:srgbClr val="FFFFFF"/>
          </a:solidFill>
          <a:ln w="14288">
            <a:solidFill>
              <a:srgbClr val="000000"/>
            </a:solidFill>
            <a:round/>
            <a:headEnd/>
            <a:tailEnd/>
          </a:ln>
        </p:spPr>
        <p:txBody>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100363" name="Oval 11"/>
          <p:cNvSpPr>
            <a:spLocks noChangeArrowheads="1"/>
          </p:cNvSpPr>
          <p:nvPr/>
        </p:nvSpPr>
        <p:spPr bwMode="auto">
          <a:xfrm>
            <a:off x="7175501" y="2881313"/>
            <a:ext cx="119063" cy="114300"/>
          </a:xfrm>
          <a:prstGeom prst="ellipse">
            <a:avLst/>
          </a:prstGeom>
          <a:solidFill>
            <a:srgbClr val="FFFFFF"/>
          </a:solidFill>
          <a:ln w="14288">
            <a:solidFill>
              <a:srgbClr val="000000"/>
            </a:solidFill>
            <a:round/>
            <a:headEnd/>
            <a:tailEnd/>
          </a:ln>
        </p:spPr>
        <p:txBody>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100364" name="Oval 12"/>
          <p:cNvSpPr>
            <a:spLocks noChangeArrowheads="1"/>
          </p:cNvSpPr>
          <p:nvPr/>
        </p:nvSpPr>
        <p:spPr bwMode="auto">
          <a:xfrm>
            <a:off x="8304213" y="2881313"/>
            <a:ext cx="119062" cy="114300"/>
          </a:xfrm>
          <a:prstGeom prst="ellipse">
            <a:avLst/>
          </a:prstGeom>
          <a:solidFill>
            <a:srgbClr val="FFFFFF"/>
          </a:solidFill>
          <a:ln w="14288">
            <a:solidFill>
              <a:srgbClr val="000000"/>
            </a:solidFill>
            <a:round/>
            <a:headEnd/>
            <a:tailEnd/>
          </a:ln>
        </p:spPr>
        <p:txBody>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100365" name="Oval 13"/>
          <p:cNvSpPr>
            <a:spLocks noChangeArrowheads="1"/>
          </p:cNvSpPr>
          <p:nvPr/>
        </p:nvSpPr>
        <p:spPr bwMode="auto">
          <a:xfrm>
            <a:off x="3802063" y="4851401"/>
            <a:ext cx="119062" cy="112713"/>
          </a:xfrm>
          <a:prstGeom prst="ellipse">
            <a:avLst/>
          </a:prstGeom>
          <a:solidFill>
            <a:srgbClr val="FFFFFF"/>
          </a:solidFill>
          <a:ln w="14288">
            <a:solidFill>
              <a:srgbClr val="000000"/>
            </a:solidFill>
            <a:round/>
            <a:headEnd/>
            <a:tailEnd/>
          </a:ln>
        </p:spPr>
        <p:txBody>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100366" name="Oval 14"/>
          <p:cNvSpPr>
            <a:spLocks noChangeArrowheads="1"/>
          </p:cNvSpPr>
          <p:nvPr/>
        </p:nvSpPr>
        <p:spPr bwMode="auto">
          <a:xfrm>
            <a:off x="4924426" y="4851401"/>
            <a:ext cx="119063" cy="112713"/>
          </a:xfrm>
          <a:prstGeom prst="ellipse">
            <a:avLst/>
          </a:prstGeom>
          <a:solidFill>
            <a:srgbClr val="FFFFFF"/>
          </a:solidFill>
          <a:ln w="14288">
            <a:solidFill>
              <a:srgbClr val="000000"/>
            </a:solidFill>
            <a:round/>
            <a:headEnd/>
            <a:tailEnd/>
          </a:ln>
        </p:spPr>
        <p:txBody>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100367" name="Oval 15"/>
          <p:cNvSpPr>
            <a:spLocks noChangeArrowheads="1"/>
          </p:cNvSpPr>
          <p:nvPr/>
        </p:nvSpPr>
        <p:spPr bwMode="auto">
          <a:xfrm>
            <a:off x="8304213" y="4851401"/>
            <a:ext cx="119062" cy="112713"/>
          </a:xfrm>
          <a:prstGeom prst="ellipse">
            <a:avLst/>
          </a:prstGeom>
          <a:solidFill>
            <a:srgbClr val="FF0000"/>
          </a:solidFill>
          <a:ln w="14288">
            <a:solidFill>
              <a:srgbClr val="000000"/>
            </a:solidFill>
            <a:round/>
            <a:headEnd/>
            <a:tailEnd/>
          </a:ln>
        </p:spPr>
        <p:txBody>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100368" name="Oval 16"/>
          <p:cNvSpPr>
            <a:spLocks noChangeArrowheads="1"/>
          </p:cNvSpPr>
          <p:nvPr/>
        </p:nvSpPr>
        <p:spPr bwMode="auto">
          <a:xfrm>
            <a:off x="7175501" y="4851401"/>
            <a:ext cx="119063" cy="112713"/>
          </a:xfrm>
          <a:prstGeom prst="ellipse">
            <a:avLst/>
          </a:prstGeom>
          <a:solidFill>
            <a:srgbClr val="FFFFFF"/>
          </a:solidFill>
          <a:ln w="14288">
            <a:solidFill>
              <a:srgbClr val="000000"/>
            </a:solidFill>
            <a:round/>
            <a:headEnd/>
            <a:tailEnd/>
          </a:ln>
        </p:spPr>
        <p:txBody>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100369" name="Oval 17"/>
          <p:cNvSpPr>
            <a:spLocks noChangeArrowheads="1"/>
          </p:cNvSpPr>
          <p:nvPr/>
        </p:nvSpPr>
        <p:spPr bwMode="auto">
          <a:xfrm>
            <a:off x="6053138" y="4851401"/>
            <a:ext cx="119062" cy="112713"/>
          </a:xfrm>
          <a:prstGeom prst="ellipse">
            <a:avLst/>
          </a:prstGeom>
          <a:solidFill>
            <a:srgbClr val="FFFFFF"/>
          </a:solidFill>
          <a:ln w="14288">
            <a:solidFill>
              <a:srgbClr val="000000"/>
            </a:solidFill>
            <a:round/>
            <a:headEnd/>
            <a:tailEnd/>
          </a:ln>
        </p:spPr>
        <p:txBody>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100370" name="Rectangle 18"/>
          <p:cNvSpPr>
            <a:spLocks noChangeArrowheads="1"/>
          </p:cNvSpPr>
          <p:nvPr/>
        </p:nvSpPr>
        <p:spPr bwMode="auto">
          <a:xfrm>
            <a:off x="4656138" y="2608263"/>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kumimoji="1" lang="zh-CN" altLang="en-US" sz="2000">
                <a:solidFill>
                  <a:srgbClr val="000000"/>
                </a:solidFill>
                <a:latin typeface="Times New Roman" panose="02020603050405020304" pitchFamily="18" charset="0"/>
              </a:rPr>
              <a:t>人</a:t>
            </a:r>
            <a:r>
              <a:rPr kumimoji="1" lang="zh-CN" altLang="en-US" sz="2000">
                <a:solidFill>
                  <a:srgbClr val="000000"/>
                </a:solidFill>
                <a:latin typeface="宋体" panose="02010600030101010101" pitchFamily="2" charset="-122"/>
              </a:rPr>
              <a:t>狼菜</a:t>
            </a:r>
          </a:p>
        </p:txBody>
      </p:sp>
      <p:sp>
        <p:nvSpPr>
          <p:cNvPr id="100371" name="Rectangle 19"/>
          <p:cNvSpPr>
            <a:spLocks noChangeArrowheads="1"/>
          </p:cNvSpPr>
          <p:nvPr/>
        </p:nvSpPr>
        <p:spPr bwMode="auto">
          <a:xfrm>
            <a:off x="5727700" y="2579688"/>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kumimoji="1" lang="zh-CN" altLang="en-US" sz="2000">
                <a:solidFill>
                  <a:srgbClr val="000000"/>
                </a:solidFill>
                <a:latin typeface="宋体" panose="02010600030101010101" pitchFamily="2" charset="-122"/>
              </a:rPr>
              <a:t>人羊狼</a:t>
            </a:r>
            <a:endParaRPr kumimoji="1" lang="zh-CN" altLang="en-US" sz="2400">
              <a:latin typeface="Times New Roman" panose="02020603050405020304" pitchFamily="18" charset="0"/>
            </a:endParaRPr>
          </a:p>
        </p:txBody>
      </p:sp>
      <p:sp>
        <p:nvSpPr>
          <p:cNvPr id="100372" name="Rectangle 20"/>
          <p:cNvSpPr>
            <a:spLocks noChangeArrowheads="1"/>
          </p:cNvSpPr>
          <p:nvPr/>
        </p:nvSpPr>
        <p:spPr bwMode="auto">
          <a:xfrm>
            <a:off x="6888163" y="2535238"/>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kumimoji="1" lang="zh-CN" altLang="en-US" sz="2000">
                <a:solidFill>
                  <a:srgbClr val="000000"/>
                </a:solidFill>
                <a:latin typeface="宋体" panose="02010600030101010101" pitchFamily="2" charset="-122"/>
              </a:rPr>
              <a:t>人羊</a:t>
            </a:r>
            <a:r>
              <a:rPr kumimoji="1" lang="zh-CN" altLang="en-US" sz="2000">
                <a:solidFill>
                  <a:srgbClr val="000000"/>
                </a:solidFill>
                <a:latin typeface="Times New Roman" panose="02020603050405020304" pitchFamily="18" charset="0"/>
              </a:rPr>
              <a:t>菜</a:t>
            </a:r>
            <a:endParaRPr kumimoji="1" lang="zh-CN" altLang="en-US" sz="2400">
              <a:latin typeface="Times New Roman" panose="02020603050405020304" pitchFamily="18" charset="0"/>
            </a:endParaRPr>
          </a:p>
        </p:txBody>
      </p:sp>
      <p:sp>
        <p:nvSpPr>
          <p:cNvPr id="100373" name="Rectangle 21"/>
          <p:cNvSpPr>
            <a:spLocks noChangeArrowheads="1"/>
          </p:cNvSpPr>
          <p:nvPr/>
        </p:nvSpPr>
        <p:spPr bwMode="auto">
          <a:xfrm>
            <a:off x="3525838" y="4978400"/>
            <a:ext cx="508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kumimoji="1" lang="zh-CN" altLang="en-US" sz="2000">
                <a:solidFill>
                  <a:srgbClr val="000000"/>
                </a:solidFill>
                <a:latin typeface="宋体" panose="02010600030101010101" pitchFamily="2" charset="-122"/>
              </a:rPr>
              <a:t>狼菜</a:t>
            </a:r>
            <a:endParaRPr kumimoji="1" lang="zh-CN" altLang="en-US" sz="2400">
              <a:latin typeface="Times New Roman" panose="02020603050405020304" pitchFamily="18" charset="0"/>
            </a:endParaRPr>
          </a:p>
        </p:txBody>
      </p:sp>
      <p:sp>
        <p:nvSpPr>
          <p:cNvPr id="100374" name="Rectangle 22"/>
          <p:cNvSpPr>
            <a:spLocks noChangeArrowheads="1"/>
          </p:cNvSpPr>
          <p:nvPr/>
        </p:nvSpPr>
        <p:spPr bwMode="auto">
          <a:xfrm>
            <a:off x="4846638" y="4991100"/>
            <a:ext cx="254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kumimoji="1" lang="zh-CN" altLang="en-US" sz="2000">
                <a:solidFill>
                  <a:srgbClr val="000000"/>
                </a:solidFill>
                <a:latin typeface="宋体" panose="02010600030101010101" pitchFamily="2" charset="-122"/>
              </a:rPr>
              <a:t>狼</a:t>
            </a:r>
            <a:endParaRPr kumimoji="1" lang="zh-CN" altLang="en-US" sz="2400">
              <a:latin typeface="Times New Roman" panose="02020603050405020304" pitchFamily="18" charset="0"/>
            </a:endParaRPr>
          </a:p>
        </p:txBody>
      </p:sp>
      <p:sp>
        <p:nvSpPr>
          <p:cNvPr id="100375" name="Rectangle 23"/>
          <p:cNvSpPr>
            <a:spLocks noChangeArrowheads="1"/>
          </p:cNvSpPr>
          <p:nvPr/>
        </p:nvSpPr>
        <p:spPr bwMode="auto">
          <a:xfrm>
            <a:off x="5967413" y="5005388"/>
            <a:ext cx="254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kumimoji="1" lang="zh-CN" altLang="en-US" sz="2000">
                <a:solidFill>
                  <a:srgbClr val="000000"/>
                </a:solidFill>
                <a:latin typeface="宋体" panose="02010600030101010101" pitchFamily="2" charset="-122"/>
              </a:rPr>
              <a:t>菜</a:t>
            </a:r>
            <a:endParaRPr kumimoji="1" lang="zh-CN" altLang="en-US" sz="2400">
              <a:latin typeface="Times New Roman" panose="02020603050405020304" pitchFamily="18" charset="0"/>
            </a:endParaRPr>
          </a:p>
        </p:txBody>
      </p:sp>
      <p:sp>
        <p:nvSpPr>
          <p:cNvPr id="100376" name="Rectangle 24"/>
          <p:cNvSpPr>
            <a:spLocks noChangeArrowheads="1"/>
          </p:cNvSpPr>
          <p:nvPr/>
        </p:nvSpPr>
        <p:spPr bwMode="auto">
          <a:xfrm>
            <a:off x="8113713" y="2565400"/>
            <a:ext cx="508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kumimoji="1" lang="zh-CN" altLang="en-US" sz="2000">
                <a:solidFill>
                  <a:srgbClr val="000000"/>
                </a:solidFill>
                <a:latin typeface="宋体" panose="02010600030101010101" pitchFamily="2" charset="-122"/>
              </a:rPr>
              <a:t>人羊</a:t>
            </a:r>
            <a:endParaRPr kumimoji="1" lang="zh-CN" altLang="en-US" sz="2400">
              <a:latin typeface="Times New Roman" panose="02020603050405020304" pitchFamily="18" charset="0"/>
            </a:endParaRPr>
          </a:p>
        </p:txBody>
      </p:sp>
      <p:sp>
        <p:nvSpPr>
          <p:cNvPr id="100377" name="Rectangle 25"/>
          <p:cNvSpPr>
            <a:spLocks noChangeArrowheads="1"/>
          </p:cNvSpPr>
          <p:nvPr/>
        </p:nvSpPr>
        <p:spPr bwMode="auto">
          <a:xfrm>
            <a:off x="7034213" y="4972050"/>
            <a:ext cx="254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kumimoji="1" lang="zh-CN" altLang="en-US" sz="2000">
                <a:solidFill>
                  <a:srgbClr val="000000"/>
                </a:solidFill>
                <a:latin typeface="宋体" panose="02010600030101010101" pitchFamily="2" charset="-122"/>
              </a:rPr>
              <a:t>羊</a:t>
            </a:r>
            <a:endParaRPr kumimoji="1" lang="zh-CN" altLang="en-US" sz="2400">
              <a:latin typeface="Times New Roman" panose="02020603050405020304" pitchFamily="18" charset="0"/>
            </a:endParaRPr>
          </a:p>
        </p:txBody>
      </p:sp>
      <p:grpSp>
        <p:nvGrpSpPr>
          <p:cNvPr id="2" name="Group 26"/>
          <p:cNvGrpSpPr>
            <a:grpSpLocks/>
          </p:cNvGrpSpPr>
          <p:nvPr/>
        </p:nvGrpSpPr>
        <p:grpSpPr bwMode="auto">
          <a:xfrm>
            <a:off x="5014914" y="2981326"/>
            <a:ext cx="2187575" cy="1876425"/>
            <a:chOff x="2199" y="2486"/>
            <a:chExt cx="1378" cy="1182"/>
          </a:xfrm>
        </p:grpSpPr>
        <p:sp>
          <p:nvSpPr>
            <p:cNvPr id="100390" name="Line 27"/>
            <p:cNvSpPr>
              <a:spLocks noChangeShapeType="1"/>
            </p:cNvSpPr>
            <p:nvPr/>
          </p:nvSpPr>
          <p:spPr bwMode="auto">
            <a:xfrm flipV="1">
              <a:off x="2199" y="2495"/>
              <a:ext cx="681" cy="1173"/>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1" name="Line 28"/>
            <p:cNvSpPr>
              <a:spLocks noChangeShapeType="1"/>
            </p:cNvSpPr>
            <p:nvPr/>
          </p:nvSpPr>
          <p:spPr bwMode="auto">
            <a:xfrm>
              <a:off x="2906" y="2486"/>
              <a:ext cx="671" cy="1182"/>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2749" name="Line 29"/>
          <p:cNvSpPr>
            <a:spLocks noChangeShapeType="1"/>
          </p:cNvSpPr>
          <p:nvPr/>
        </p:nvSpPr>
        <p:spPr bwMode="auto">
          <a:xfrm>
            <a:off x="3846513" y="2982914"/>
            <a:ext cx="0" cy="1857375"/>
          </a:xfrm>
          <a:prstGeom prst="line">
            <a:avLst/>
          </a:prstGeom>
          <a:noFill/>
          <a:ln w="9525">
            <a:solidFill>
              <a:srgbClr val="00FF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3" name="Group 30"/>
          <p:cNvGrpSpPr>
            <a:grpSpLocks/>
          </p:cNvGrpSpPr>
          <p:nvPr/>
        </p:nvGrpSpPr>
        <p:grpSpPr bwMode="auto">
          <a:xfrm>
            <a:off x="3875089" y="2954338"/>
            <a:ext cx="2206625" cy="1930400"/>
            <a:chOff x="1481" y="2469"/>
            <a:chExt cx="1390" cy="1216"/>
          </a:xfrm>
        </p:grpSpPr>
        <p:sp>
          <p:nvSpPr>
            <p:cNvPr id="100387" name="Line 31"/>
            <p:cNvSpPr>
              <a:spLocks noChangeShapeType="1"/>
            </p:cNvSpPr>
            <p:nvPr/>
          </p:nvSpPr>
          <p:spPr bwMode="auto">
            <a:xfrm>
              <a:off x="2182" y="2496"/>
              <a:ext cx="1" cy="115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88" name="Line 32"/>
            <p:cNvSpPr>
              <a:spLocks noChangeShapeType="1"/>
            </p:cNvSpPr>
            <p:nvPr/>
          </p:nvSpPr>
          <p:spPr bwMode="auto">
            <a:xfrm flipV="1">
              <a:off x="1481" y="2487"/>
              <a:ext cx="686" cy="1179"/>
            </a:xfrm>
            <a:prstGeom prst="line">
              <a:avLst/>
            </a:prstGeom>
            <a:noFill/>
            <a:ln w="9525">
              <a:solidFill>
                <a:srgbClr val="00FF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0389" name="Line 33"/>
            <p:cNvSpPr>
              <a:spLocks noChangeShapeType="1"/>
            </p:cNvSpPr>
            <p:nvPr/>
          </p:nvSpPr>
          <p:spPr bwMode="auto">
            <a:xfrm>
              <a:off x="2212" y="2469"/>
              <a:ext cx="659" cy="1216"/>
            </a:xfrm>
            <a:prstGeom prst="line">
              <a:avLst/>
            </a:prstGeom>
            <a:noFill/>
            <a:ln w="9525">
              <a:solidFill>
                <a:srgbClr val="00FF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4" name="Group 34"/>
          <p:cNvGrpSpPr>
            <a:grpSpLocks/>
          </p:cNvGrpSpPr>
          <p:nvPr/>
        </p:nvGrpSpPr>
        <p:grpSpPr bwMode="auto">
          <a:xfrm>
            <a:off x="6138864" y="2981326"/>
            <a:ext cx="1100137" cy="1916113"/>
            <a:chOff x="2907" y="2486"/>
            <a:chExt cx="693" cy="1207"/>
          </a:xfrm>
        </p:grpSpPr>
        <p:sp>
          <p:nvSpPr>
            <p:cNvPr id="100385" name="Line 35"/>
            <p:cNvSpPr>
              <a:spLocks noChangeShapeType="1"/>
            </p:cNvSpPr>
            <p:nvPr/>
          </p:nvSpPr>
          <p:spPr bwMode="auto">
            <a:xfrm flipV="1">
              <a:off x="2907" y="2496"/>
              <a:ext cx="677" cy="1188"/>
            </a:xfrm>
            <a:prstGeom prst="line">
              <a:avLst/>
            </a:prstGeom>
            <a:noFill/>
            <a:ln w="9525">
              <a:solidFill>
                <a:srgbClr val="00FF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0386" name="Line 36"/>
            <p:cNvSpPr>
              <a:spLocks noChangeShapeType="1"/>
            </p:cNvSpPr>
            <p:nvPr/>
          </p:nvSpPr>
          <p:spPr bwMode="auto">
            <a:xfrm>
              <a:off x="3600" y="2486"/>
              <a:ext cx="0" cy="1207"/>
            </a:xfrm>
            <a:prstGeom prst="line">
              <a:avLst/>
            </a:prstGeom>
            <a:noFill/>
            <a:ln w="9525">
              <a:solidFill>
                <a:srgbClr val="00FF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5" name="Group 37"/>
          <p:cNvGrpSpPr>
            <a:grpSpLocks/>
          </p:cNvGrpSpPr>
          <p:nvPr/>
        </p:nvGrpSpPr>
        <p:grpSpPr bwMode="auto">
          <a:xfrm>
            <a:off x="7272339" y="2968625"/>
            <a:ext cx="1087437" cy="1900238"/>
            <a:chOff x="3621" y="2478"/>
            <a:chExt cx="685" cy="1197"/>
          </a:xfrm>
        </p:grpSpPr>
        <p:sp>
          <p:nvSpPr>
            <p:cNvPr id="100383" name="Line 38"/>
            <p:cNvSpPr>
              <a:spLocks noChangeShapeType="1"/>
            </p:cNvSpPr>
            <p:nvPr/>
          </p:nvSpPr>
          <p:spPr bwMode="auto">
            <a:xfrm flipH="1">
              <a:off x="3621" y="2478"/>
              <a:ext cx="658" cy="1197"/>
            </a:xfrm>
            <a:prstGeom prst="line">
              <a:avLst/>
            </a:prstGeom>
            <a:noFill/>
            <a:ln w="9525">
              <a:solidFill>
                <a:srgbClr val="00FF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0384" name="Line 39"/>
            <p:cNvSpPr>
              <a:spLocks noChangeShapeType="1"/>
            </p:cNvSpPr>
            <p:nvPr/>
          </p:nvSpPr>
          <p:spPr bwMode="auto">
            <a:xfrm>
              <a:off x="4306" y="2496"/>
              <a:ext cx="0" cy="1170"/>
            </a:xfrm>
            <a:prstGeom prst="line">
              <a:avLst/>
            </a:prstGeom>
            <a:noFill/>
            <a:ln w="9525">
              <a:solidFill>
                <a:srgbClr val="00FF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542749"/>
                                        </p:tgtEl>
                                        <p:attrNameLst>
                                          <p:attrName>style.visibility</p:attrName>
                                        </p:attrNameLst>
                                      </p:cBhvr>
                                      <p:to>
                                        <p:strVal val="visible"/>
                                      </p:to>
                                    </p:set>
                                    <p:anim calcmode="lin" valueType="num">
                                      <p:cBhvr additive="base">
                                        <p:cTn id="7" dur="500" fill="hold"/>
                                        <p:tgtEl>
                                          <p:spTgt spid="542749"/>
                                        </p:tgtEl>
                                        <p:attrNameLst>
                                          <p:attrName>ppt_x</p:attrName>
                                        </p:attrNameLst>
                                      </p:cBhvr>
                                      <p:tavLst>
                                        <p:tav tm="0">
                                          <p:val>
                                            <p:strVal val="0-#ppt_w/2"/>
                                          </p:val>
                                        </p:tav>
                                        <p:tav tm="100000">
                                          <p:val>
                                            <p:strVal val="#ppt_x"/>
                                          </p:val>
                                        </p:tav>
                                      </p:tavLst>
                                    </p:anim>
                                    <p:anim calcmode="lin" valueType="num">
                                      <p:cBhvr additive="base">
                                        <p:cTn id="8" dur="500" fill="hold"/>
                                        <p:tgtEl>
                                          <p:spTgt spid="54274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0-#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0-#ppt_w/2"/>
                                          </p:val>
                                        </p:tav>
                                        <p:tav tm="100000">
                                          <p:val>
                                            <p:strVal val="#ppt_x"/>
                                          </p:val>
                                        </p:tav>
                                      </p:tavLst>
                                    </p:anim>
                                    <p:anim calcmode="lin" valueType="num">
                                      <p:cBhvr additive="base">
                                        <p:cTn id="3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类似问题</a:t>
            </a:r>
          </a:p>
        </p:txBody>
      </p:sp>
      <p:sp>
        <p:nvSpPr>
          <p:cNvPr id="3" name="内容占位符 2"/>
          <p:cNvSpPr>
            <a:spLocks noGrp="1"/>
          </p:cNvSpPr>
          <p:nvPr>
            <p:ph sz="quarter" idx="1"/>
          </p:nvPr>
        </p:nvSpPr>
        <p:spPr/>
        <p:txBody>
          <a:bodyPr/>
          <a:lstStyle/>
          <a:p>
            <a:r>
              <a:rPr lang="zh-CN" altLang="en-US" dirty="0"/>
              <a:t>运用图模型和图中的通路，求解吃醋丈夫问题。两对已婚夫妇想要过河，他们只能找到一艘小船，小船一次只能运送一个或者两个人到对岸。每个丈夫都非常爱吃醋，不愿让自己的妻子和另外一位男士单独在船上或在岸上。这</a:t>
            </a:r>
            <a:r>
              <a:rPr lang="en-US" altLang="zh-CN" dirty="0"/>
              <a:t>4</a:t>
            </a:r>
            <a:r>
              <a:rPr lang="zh-CN" altLang="en-US" dirty="0"/>
              <a:t>个人要怎么做才能到达对岸？</a:t>
            </a:r>
            <a:endParaRPr lang="en-US" altLang="zh-CN" dirty="0"/>
          </a:p>
          <a:p>
            <a:r>
              <a:rPr lang="zh-CN" altLang="en-US" dirty="0"/>
              <a:t>原岸状态：</a:t>
            </a:r>
            <a:r>
              <a:rPr lang="en-US" altLang="zh-CN" dirty="0"/>
              <a:t>4</a:t>
            </a:r>
            <a:r>
              <a:rPr lang="zh-CN" altLang="en-US" dirty="0"/>
              <a:t>人</a:t>
            </a:r>
            <a:r>
              <a:rPr lang="en-US" altLang="zh-CN" dirty="0"/>
              <a:t>(</a:t>
            </a:r>
            <a:r>
              <a:rPr lang="zh-CN" altLang="en-US" dirty="0"/>
              <a:t>一种</a:t>
            </a:r>
            <a:r>
              <a:rPr lang="en-US" altLang="zh-CN" dirty="0"/>
              <a:t>)</a:t>
            </a:r>
            <a:r>
              <a:rPr lang="zh-CN" altLang="en-US" dirty="0"/>
              <a:t>、</a:t>
            </a:r>
            <a:r>
              <a:rPr lang="en-US" altLang="zh-CN" dirty="0"/>
              <a:t>3</a:t>
            </a:r>
            <a:r>
              <a:rPr lang="zh-CN" altLang="en-US" dirty="0"/>
              <a:t>人</a:t>
            </a:r>
            <a:r>
              <a:rPr lang="en-US" altLang="zh-CN" dirty="0"/>
              <a:t>(</a:t>
            </a:r>
            <a:r>
              <a:rPr lang="zh-CN" altLang="en-US" dirty="0"/>
              <a:t>四种</a:t>
            </a:r>
            <a:r>
              <a:rPr lang="en-US" altLang="zh-CN" dirty="0"/>
              <a:t>)</a:t>
            </a:r>
            <a:r>
              <a:rPr lang="zh-CN" altLang="en-US" dirty="0"/>
              <a:t>、</a:t>
            </a:r>
            <a:r>
              <a:rPr lang="en-US" altLang="zh-CN" dirty="0"/>
              <a:t>2</a:t>
            </a:r>
            <a:r>
              <a:rPr lang="zh-CN" altLang="en-US" dirty="0"/>
              <a:t>人</a:t>
            </a:r>
            <a:r>
              <a:rPr lang="en-US" altLang="zh-CN" dirty="0"/>
              <a:t>(</a:t>
            </a:r>
            <a:r>
              <a:rPr lang="zh-CN" altLang="en-US" dirty="0"/>
              <a:t>两种</a:t>
            </a:r>
            <a:r>
              <a:rPr lang="en-US" altLang="zh-CN" dirty="0"/>
              <a:t>)</a:t>
            </a:r>
            <a:r>
              <a:rPr lang="zh-CN" altLang="en-US" dirty="0"/>
              <a:t>、</a:t>
            </a:r>
            <a:r>
              <a:rPr lang="en-US" altLang="zh-CN" dirty="0"/>
              <a:t>1</a:t>
            </a:r>
            <a:r>
              <a:rPr lang="zh-CN" altLang="en-US" dirty="0"/>
              <a:t>人</a:t>
            </a:r>
            <a:r>
              <a:rPr lang="en-US" altLang="zh-CN" dirty="0"/>
              <a:t>(</a:t>
            </a:r>
            <a:r>
              <a:rPr lang="zh-CN" altLang="en-US" dirty="0"/>
              <a:t>四种</a:t>
            </a:r>
            <a:r>
              <a:rPr lang="en-US" altLang="zh-CN" dirty="0"/>
              <a:t>)</a:t>
            </a:r>
            <a:r>
              <a:rPr lang="zh-CN" altLang="en-US" dirty="0"/>
              <a:t>、</a:t>
            </a:r>
            <a:r>
              <a:rPr lang="en-US" altLang="zh-CN" dirty="0"/>
              <a:t>0</a:t>
            </a:r>
            <a:r>
              <a:rPr lang="zh-CN" altLang="en-US" dirty="0"/>
              <a:t>人</a:t>
            </a:r>
            <a:r>
              <a:rPr lang="en-US" altLang="zh-CN" dirty="0"/>
              <a:t>(</a:t>
            </a:r>
            <a:r>
              <a:rPr lang="zh-CN" altLang="en-US" dirty="0"/>
              <a:t>一种</a:t>
            </a:r>
            <a:r>
              <a:rPr lang="en-US" altLang="zh-CN" dirty="0"/>
              <a:t>)</a:t>
            </a:r>
          </a:p>
          <a:p>
            <a:r>
              <a:rPr lang="en-US" altLang="zh-CN" dirty="0"/>
              <a:t>10</a:t>
            </a:r>
            <a:r>
              <a:rPr lang="zh-CN" altLang="en-US" dirty="0"/>
              <a:t>状态为顶点，看任意两种状态之间是否能转换，如果可以，用一条边相连。最终形成图</a:t>
            </a:r>
            <a:r>
              <a:rPr lang="en-US" altLang="zh-CN" dirty="0"/>
              <a:t>G</a:t>
            </a:r>
          </a:p>
          <a:p>
            <a:r>
              <a:rPr lang="zh-CN" altLang="en-US" dirty="0"/>
              <a:t>在</a:t>
            </a:r>
            <a:r>
              <a:rPr lang="en-US" altLang="zh-CN" dirty="0"/>
              <a:t>G</a:t>
            </a:r>
            <a:r>
              <a:rPr lang="zh-CN" altLang="en-US" dirty="0"/>
              <a:t>中原岸状态从</a:t>
            </a:r>
            <a:r>
              <a:rPr lang="en-US" altLang="zh-CN" dirty="0"/>
              <a:t>4</a:t>
            </a:r>
            <a:r>
              <a:rPr lang="zh-CN" altLang="en-US" dirty="0"/>
              <a:t>人状态到</a:t>
            </a:r>
            <a:r>
              <a:rPr lang="en-US" altLang="zh-CN" dirty="0"/>
              <a:t>0</a:t>
            </a:r>
            <a:r>
              <a:rPr lang="zh-CN" altLang="en-US" dirty="0"/>
              <a:t>人状态的通路。</a:t>
            </a:r>
          </a:p>
          <a:p>
            <a:endParaRPr lang="zh-CN" altLang="en-US" dirty="0"/>
          </a:p>
        </p:txBody>
      </p:sp>
    </p:spTree>
    <p:extLst>
      <p:ext uri="{BB962C8B-B14F-4D97-AF65-F5344CB8AC3E}">
        <p14:creationId xmlns:p14="http://schemas.microsoft.com/office/powerpoint/2010/main" val="28995323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pPr eaLnBrk="1" hangingPunct="1"/>
            <a:r>
              <a:rPr lang="en-US" altLang="zh-CN" dirty="0"/>
              <a:t>10.3 </a:t>
            </a:r>
            <a:r>
              <a:rPr lang="zh-CN" altLang="en-US" dirty="0"/>
              <a:t>图的矩阵表示 </a:t>
            </a:r>
            <a:endParaRPr lang="zh-CN" altLang="en-US" dirty="0">
              <a:solidFill>
                <a:srgbClr val="000000"/>
              </a:solidFill>
              <a:latin typeface=""/>
            </a:endParaRPr>
          </a:p>
        </p:txBody>
      </p:sp>
      <mc:AlternateContent xmlns:mc="http://schemas.openxmlformats.org/markup-compatibility/2006" xmlns:a14="http://schemas.microsoft.com/office/drawing/2010/main">
        <mc:Choice Requires="a14">
          <p:sp>
            <p:nvSpPr>
              <p:cNvPr id="149507" name="Rectangle 3"/>
              <p:cNvSpPr>
                <a:spLocks noGrp="1" noChangeArrowheads="1"/>
              </p:cNvSpPr>
              <p:nvPr>
                <p:ph sz="quarter" idx="1"/>
              </p:nvPr>
            </p:nvSpPr>
            <p:spPr/>
            <p:txBody>
              <a:bodyPr/>
              <a:lstStyle/>
              <a:p>
                <a:pPr eaLnBrk="1" hangingPunct="1">
                  <a:lnSpc>
                    <a:spcPct val="120000"/>
                  </a:lnSpc>
                </a:pPr>
                <a:r>
                  <a:rPr lang="zh-CN" altLang="en-US" dirty="0">
                    <a:solidFill>
                      <a:srgbClr val="000000"/>
                    </a:solidFill>
                    <a:latin typeface=""/>
                  </a:rPr>
                  <a:t>无向图与有向图的关联矩阵</a:t>
                </a:r>
              </a:p>
              <a:p>
                <a:pPr eaLnBrk="1" hangingPunct="1">
                  <a:lnSpc>
                    <a:spcPct val="120000"/>
                  </a:lnSpc>
                </a:pPr>
                <a:r>
                  <a:rPr lang="zh-CN" altLang="en-US" dirty="0">
                    <a:solidFill>
                      <a:srgbClr val="000000"/>
                    </a:solidFill>
                    <a:latin typeface=""/>
                  </a:rPr>
                  <a:t>定义</a:t>
                </a:r>
                <a:r>
                  <a:rPr lang="en-US" altLang="zh-CN" dirty="0">
                    <a:solidFill>
                      <a:srgbClr val="000000"/>
                    </a:solidFill>
                    <a:latin typeface=""/>
                  </a:rPr>
                  <a:t>10.24</a:t>
                </a:r>
                <a:r>
                  <a:rPr lang="en-US" altLang="zh-CN" dirty="0"/>
                  <a:t> </a:t>
                </a:r>
              </a:p>
              <a:p>
                <a:pPr lvl="1" eaLnBrk="1" hangingPunct="1">
                  <a:lnSpc>
                    <a:spcPct val="120000"/>
                  </a:lnSpc>
                </a:pPr>
                <a:r>
                  <a:rPr lang="zh-CN" altLang="en-US" dirty="0"/>
                  <a:t>设无向图</a:t>
                </a:r>
                <a:r>
                  <a:rPr lang="en-US" altLang="zh-CN" dirty="0"/>
                  <a:t>G=&lt;V,E&gt;，V={v</a:t>
                </a:r>
                <a:r>
                  <a:rPr lang="en-US" altLang="zh-CN" baseline="-30000" dirty="0"/>
                  <a:t>1</a:t>
                </a:r>
                <a:r>
                  <a:rPr lang="en-US" altLang="zh-CN" dirty="0"/>
                  <a:t>,v</a:t>
                </a:r>
                <a:r>
                  <a:rPr lang="en-US" altLang="zh-CN" baseline="-30000" dirty="0"/>
                  <a:t>2</a:t>
                </a:r>
                <a:r>
                  <a:rPr lang="en-US" altLang="zh-CN" dirty="0"/>
                  <a:t>,…,</a:t>
                </a:r>
                <a:r>
                  <a:rPr lang="en-US" altLang="zh-CN" dirty="0" err="1"/>
                  <a:t>v</a:t>
                </a:r>
                <a:r>
                  <a:rPr lang="en-US" altLang="zh-CN" baseline="-30000" dirty="0" err="1"/>
                  <a:t>n</a:t>
                </a:r>
                <a:r>
                  <a:rPr lang="en-US" altLang="zh-CN" dirty="0"/>
                  <a:t>}，E={e</a:t>
                </a:r>
                <a:r>
                  <a:rPr lang="en-US" altLang="zh-CN" baseline="-30000" dirty="0"/>
                  <a:t>1</a:t>
                </a:r>
                <a:r>
                  <a:rPr lang="en-US" altLang="zh-CN" dirty="0"/>
                  <a:t>,e</a:t>
                </a:r>
                <a:r>
                  <a:rPr lang="en-US" altLang="zh-CN" baseline="-30000" dirty="0"/>
                  <a:t>2</a:t>
                </a:r>
                <a:r>
                  <a:rPr lang="en-US" altLang="zh-CN" dirty="0"/>
                  <a:t>,…,</a:t>
                </a:r>
                <a:r>
                  <a:rPr lang="en-US" altLang="zh-CN" dirty="0" err="1"/>
                  <a:t>e</a:t>
                </a:r>
                <a:r>
                  <a:rPr lang="en-US" altLang="zh-CN" baseline="-30000" dirty="0" err="1"/>
                  <a:t>m</a:t>
                </a:r>
                <a:r>
                  <a:rPr lang="en-US" altLang="zh-CN" dirty="0"/>
                  <a:t>}，</a:t>
                </a:r>
                <a:r>
                  <a:rPr lang="zh-CN" altLang="en-US" dirty="0"/>
                  <a:t>令</a:t>
                </a:r>
                <a:r>
                  <a:rPr lang="en-US" altLang="zh-CN" dirty="0" err="1"/>
                  <a:t>m</a:t>
                </a:r>
                <a:r>
                  <a:rPr lang="en-US" altLang="zh-CN" baseline="-30000" dirty="0" err="1"/>
                  <a:t>ij</a:t>
                </a:r>
                <a:r>
                  <a:rPr lang="zh-CN" altLang="en-US" dirty="0"/>
                  <a:t>为顶点</a:t>
                </a:r>
                <a:r>
                  <a:rPr lang="en-US" altLang="zh-CN" dirty="0"/>
                  <a:t>v</a:t>
                </a:r>
                <a:r>
                  <a:rPr lang="en-US" altLang="zh-CN" baseline="-30000" dirty="0"/>
                  <a:t>i</a:t>
                </a:r>
                <a:r>
                  <a:rPr lang="zh-CN" altLang="en-US" dirty="0"/>
                  <a:t>与边</a:t>
                </a:r>
                <a:r>
                  <a:rPr lang="en-US" altLang="zh-CN" dirty="0" err="1"/>
                  <a:t>e</a:t>
                </a:r>
                <a:r>
                  <a:rPr lang="en-US" altLang="zh-CN" baseline="-30000" dirty="0" err="1"/>
                  <a:t>j</a:t>
                </a:r>
                <a:r>
                  <a:rPr lang="zh-CN" altLang="en-US" dirty="0"/>
                  <a:t>的关联次数，则称</a:t>
                </a:r>
                <a:r>
                  <a:rPr lang="en-US" altLang="zh-CN" dirty="0"/>
                  <a:t>(</a:t>
                </a:r>
                <a:r>
                  <a:rPr lang="en-US" altLang="zh-CN" dirty="0" err="1"/>
                  <a:t>m</a:t>
                </a:r>
                <a:r>
                  <a:rPr lang="en-US" altLang="zh-CN" baseline="-30000" dirty="0" err="1"/>
                  <a:t>ij</a:t>
                </a:r>
                <a:r>
                  <a:rPr lang="en-US" altLang="zh-CN" dirty="0"/>
                  <a:t>)</a:t>
                </a:r>
                <a:r>
                  <a:rPr lang="en-US" altLang="zh-CN" baseline="-30000" dirty="0" err="1"/>
                  <a:t>n×m</a:t>
                </a:r>
                <a:r>
                  <a:rPr lang="zh-CN" altLang="en-US" dirty="0"/>
                  <a:t>为</a:t>
                </a:r>
                <a:r>
                  <a:rPr lang="en-US" altLang="zh-CN" dirty="0"/>
                  <a:t>G</a:t>
                </a:r>
                <a:r>
                  <a:rPr lang="zh-CN" altLang="en-US" dirty="0"/>
                  <a:t>的</a:t>
                </a:r>
                <a:r>
                  <a:rPr lang="zh-CN" altLang="en-US" dirty="0">
                    <a:solidFill>
                      <a:srgbClr val="FF9900"/>
                    </a:solidFill>
                    <a:latin typeface=""/>
                  </a:rPr>
                  <a:t>关联矩阵</a:t>
                </a:r>
                <a:r>
                  <a:rPr lang="zh-CN" altLang="en-US" dirty="0"/>
                  <a:t>，记作</a:t>
                </a:r>
                <a:r>
                  <a:rPr lang="en-US" altLang="zh-CN" dirty="0"/>
                  <a:t>M(G). </a:t>
                </a:r>
              </a:p>
              <a:p>
                <a:pPr lvl="1">
                  <a:lnSpc>
                    <a:spcPct val="120000"/>
                  </a:lnSpc>
                </a:pPr>
                <a:r>
                  <a:rPr lang="en-US" altLang="zh-CN" sz="2800" dirty="0"/>
                  <a:t>m</a:t>
                </a:r>
                <a:r>
                  <a:rPr lang="en-US" altLang="zh-CN" sz="2800" baseline="-30000" dirty="0" err="1"/>
                  <a:t>ij</a:t>
                </a:r>
                <a:r>
                  <a:rPr lang="zh-CN" altLang="en-US" sz="2800" dirty="0"/>
                  <a:t>=</a:t>
                </a:r>
                <a14:m>
                  <m:oMath xmlns:m="http://schemas.openxmlformats.org/officeDocument/2006/math">
                    <m:d>
                      <m:dPr>
                        <m:begChr m:val="{"/>
                        <m:endChr m:val=""/>
                        <m:ctrlPr>
                          <a:rPr lang="en-US" altLang="zh-CN" sz="2800" i="1">
                            <a:latin typeface="Cambria Math" panose="02040503050406030204" pitchFamily="18" charset="0"/>
                          </a:rPr>
                        </m:ctrlPr>
                      </m:dPr>
                      <m:e>
                        <m:eqArr>
                          <m:eqArrPr>
                            <m:ctrlPr>
                              <a:rPr lang="en-US" altLang="zh-CN" sz="2800" i="1">
                                <a:latin typeface="Cambria Math" panose="02040503050406030204" pitchFamily="18" charset="0"/>
                              </a:rPr>
                            </m:ctrlPr>
                          </m:eqArrPr>
                          <m:e>
                            <m:r>
                              <a:rPr lang="en-US" altLang="zh-CN" sz="2800" i="1">
                                <a:latin typeface="Cambria Math" panose="02040503050406030204" pitchFamily="18" charset="0"/>
                              </a:rPr>
                              <m:t>𝟏</m:t>
                            </m:r>
                            <m:r>
                              <a:rPr lang="en-US" altLang="zh-CN" sz="2800" i="1">
                                <a:latin typeface="Cambria Math" panose="02040503050406030204" pitchFamily="18" charset="0"/>
                              </a:rPr>
                              <m:t>                          </m:t>
                            </m:r>
                            <m:sSub>
                              <m:sSubPr>
                                <m:ctrlPr>
                                  <a:rPr lang="en-US" altLang="zh-CN" sz="2800" i="1">
                                    <a:latin typeface="Cambria Math" panose="02040503050406030204" pitchFamily="18" charset="0"/>
                                  </a:rPr>
                                </m:ctrlPr>
                              </m:sSubPr>
                              <m:e>
                                <m:r>
                                  <m:rPr>
                                    <m:sty m:val="p"/>
                                  </m:rPr>
                                  <a:rPr lang="en-US" altLang="zh-CN" sz="2800" i="1">
                                    <a:latin typeface="Cambria Math" panose="02040503050406030204" pitchFamily="18" charset="0"/>
                                  </a:rPr>
                                  <m:t>v</m:t>
                                </m:r>
                              </m:e>
                              <m:sub>
                                <m:r>
                                  <a:rPr lang="en-US" altLang="zh-CN" sz="2800" i="1">
                                    <a:latin typeface="Cambria Math" panose="02040503050406030204" pitchFamily="18" charset="0"/>
                                  </a:rPr>
                                  <m:t>𝒊</m:t>
                                </m:r>
                              </m:sub>
                            </m:sSub>
                            <m:r>
                              <a:rPr lang="zh-CN" altLang="en-US" sz="2800" i="1">
                                <a:latin typeface="Cambria Math" panose="02040503050406030204" pitchFamily="18" charset="0"/>
                                <a:ea typeface="Cambria Math" panose="02040503050406030204" pitchFamily="18" charset="0"/>
                              </a:rPr>
                              <m:t>是</m:t>
                            </m:r>
                            <m:sSub>
                              <m:sSubPr>
                                <m:ctrlPr>
                                  <a:rPr lang="en-US" altLang="zh-CN" sz="2800" i="1">
                                    <a:latin typeface="Cambria Math" panose="02040503050406030204" pitchFamily="18" charset="0"/>
                                    <a:ea typeface="Cambria Math" panose="02040503050406030204" pitchFamily="18" charset="0"/>
                                  </a:rPr>
                                </m:ctrlPr>
                              </m:sSubPr>
                              <m:e>
                                <m:r>
                                  <m:rPr>
                                    <m:sty m:val="p"/>
                                  </m:rPr>
                                  <a:rPr lang="en-US" altLang="zh-CN" sz="2800" i="1">
                                    <a:latin typeface="Cambria Math" panose="02040503050406030204" pitchFamily="18" charset="0"/>
                                    <a:ea typeface="Cambria Math" panose="02040503050406030204" pitchFamily="18" charset="0"/>
                                  </a:rPr>
                                  <m:t>e</m:t>
                                </m:r>
                              </m:e>
                              <m:sub>
                                <m:r>
                                  <a:rPr lang="en-US" altLang="zh-CN" sz="2800" i="1" smtClean="0">
                                    <a:latin typeface="Cambria Math" panose="02040503050406030204" pitchFamily="18" charset="0"/>
                                    <a:ea typeface="Cambria Math" panose="02040503050406030204" pitchFamily="18" charset="0"/>
                                  </a:rPr>
                                  <m:t>𝒋</m:t>
                                </m:r>
                              </m:sub>
                            </m:sSub>
                            <m:r>
                              <a:rPr lang="zh-CN" altLang="en-US" sz="2800" i="1">
                                <a:latin typeface="Cambria Math" panose="02040503050406030204" pitchFamily="18" charset="0"/>
                                <a:ea typeface="Cambria Math" panose="02040503050406030204" pitchFamily="18" charset="0"/>
                              </a:rPr>
                              <m:t>的顶点，但</m:t>
                            </m:r>
                            <m:sSub>
                              <m:sSubPr>
                                <m:ctrlPr>
                                  <a:rPr lang="en-US" altLang="zh-CN" sz="2800" i="1">
                                    <a:latin typeface="Cambria Math" panose="02040503050406030204" pitchFamily="18" charset="0"/>
                                    <a:ea typeface="Cambria Math" panose="02040503050406030204" pitchFamily="18" charset="0"/>
                                  </a:rPr>
                                </m:ctrlPr>
                              </m:sSubPr>
                              <m:e>
                                <m:r>
                                  <m:rPr>
                                    <m:sty m:val="p"/>
                                  </m:rPr>
                                  <a:rPr lang="en-US" altLang="zh-CN" sz="2800" i="1">
                                    <a:latin typeface="Cambria Math" panose="02040503050406030204" pitchFamily="18" charset="0"/>
                                    <a:ea typeface="Cambria Math" panose="02040503050406030204" pitchFamily="18" charset="0"/>
                                  </a:rPr>
                                  <m:t>e</m:t>
                                </m:r>
                              </m:e>
                              <m:sub>
                                <m:r>
                                  <a:rPr lang="en-US" altLang="zh-CN" sz="2800" i="1">
                                    <a:latin typeface="Cambria Math" panose="02040503050406030204" pitchFamily="18" charset="0"/>
                                    <a:ea typeface="Cambria Math" panose="02040503050406030204" pitchFamily="18" charset="0"/>
                                  </a:rPr>
                                  <m:t>𝒋</m:t>
                                </m:r>
                              </m:sub>
                            </m:sSub>
                            <m:r>
                              <a:rPr lang="zh-CN" altLang="en-US" sz="2800" i="1" smtClean="0">
                                <a:latin typeface="Cambria Math" panose="02040503050406030204" pitchFamily="18" charset="0"/>
                                <a:ea typeface="Cambria Math" panose="02040503050406030204" pitchFamily="18" charset="0"/>
                              </a:rPr>
                              <m:t>不是</m:t>
                            </m:r>
                            <m:r>
                              <a:rPr lang="zh-CN" altLang="en-US" sz="2800" i="1">
                                <a:latin typeface="Cambria Math" panose="02040503050406030204" pitchFamily="18" charset="0"/>
                                <a:ea typeface="Cambria Math" panose="02040503050406030204" pitchFamily="18" charset="0"/>
                              </a:rPr>
                              <m:t>环</m:t>
                            </m:r>
                          </m:e>
                          <m:e>
                            <m:r>
                              <a:rPr lang="en-US" altLang="zh-CN" sz="2800" i="1">
                                <a:latin typeface="Cambria Math" panose="02040503050406030204" pitchFamily="18" charset="0"/>
                              </a:rPr>
                              <m:t>𝟐</m:t>
                            </m:r>
                            <m:sSub>
                              <m:sSubPr>
                                <m:ctrlPr>
                                  <a:rPr lang="en-US" altLang="zh-CN" sz="2800" i="1">
                                    <a:latin typeface="Cambria Math" panose="02040503050406030204" pitchFamily="18" charset="0"/>
                                  </a:rPr>
                                </m:ctrlPr>
                              </m:sSubPr>
                              <m:e>
                                <m:r>
                                  <a:rPr lang="en-US" altLang="zh-CN" sz="2800" b="1" i="1" smtClean="0">
                                    <a:latin typeface="Cambria Math" panose="02040503050406030204" pitchFamily="18" charset="0"/>
                                  </a:rPr>
                                  <m:t>                                   </m:t>
                                </m:r>
                                <m:r>
                                  <m:rPr>
                                    <m:sty m:val="p"/>
                                  </m:rPr>
                                  <a:rPr lang="en-US" altLang="zh-CN" sz="2800" i="1">
                                    <a:latin typeface="Cambria Math" panose="02040503050406030204" pitchFamily="18" charset="0"/>
                                  </a:rPr>
                                  <m:t>v</m:t>
                                </m:r>
                              </m:e>
                              <m:sub>
                                <m:r>
                                  <a:rPr lang="en-US" altLang="zh-CN" sz="2800" i="1">
                                    <a:latin typeface="Cambria Math" panose="02040503050406030204" pitchFamily="18" charset="0"/>
                                  </a:rPr>
                                  <m:t>𝒊</m:t>
                                </m:r>
                              </m:sub>
                            </m:sSub>
                            <m:r>
                              <a:rPr lang="zh-CN" altLang="en-US" sz="2800" i="1">
                                <a:latin typeface="Cambria Math" panose="02040503050406030204" pitchFamily="18" charset="0"/>
                                <a:ea typeface="Cambria Math" panose="02040503050406030204" pitchFamily="18" charset="0"/>
                              </a:rPr>
                              <m:t>是</m:t>
                            </m:r>
                            <m:sSub>
                              <m:sSubPr>
                                <m:ctrlPr>
                                  <a:rPr lang="en-US" altLang="zh-CN" sz="2800" i="1">
                                    <a:latin typeface="Cambria Math" panose="02040503050406030204" pitchFamily="18" charset="0"/>
                                    <a:ea typeface="Cambria Math" panose="02040503050406030204" pitchFamily="18" charset="0"/>
                                  </a:rPr>
                                </m:ctrlPr>
                              </m:sSubPr>
                              <m:e>
                                <m:r>
                                  <m:rPr>
                                    <m:sty m:val="p"/>
                                  </m:rPr>
                                  <a:rPr lang="en-US" altLang="zh-CN" sz="2800" i="1">
                                    <a:latin typeface="Cambria Math" panose="02040503050406030204" pitchFamily="18" charset="0"/>
                                    <a:ea typeface="Cambria Math" panose="02040503050406030204" pitchFamily="18" charset="0"/>
                                  </a:rPr>
                                  <m:t>e</m:t>
                                </m:r>
                              </m:e>
                              <m:sub>
                                <m:r>
                                  <a:rPr lang="en-US" altLang="zh-CN" sz="2800" i="1">
                                    <a:latin typeface="Cambria Math" panose="02040503050406030204" pitchFamily="18" charset="0"/>
                                    <a:ea typeface="Cambria Math" panose="02040503050406030204" pitchFamily="18" charset="0"/>
                                  </a:rPr>
                                  <m:t>𝒋</m:t>
                                </m:r>
                              </m:sub>
                            </m:sSub>
                            <m:r>
                              <a:rPr lang="zh-CN" altLang="en-US" sz="2800" i="1">
                                <a:latin typeface="Cambria Math" panose="02040503050406030204" pitchFamily="18" charset="0"/>
                                <a:ea typeface="Cambria Math" panose="02040503050406030204" pitchFamily="18" charset="0"/>
                              </a:rPr>
                              <m:t>的顶点，</m:t>
                            </m:r>
                            <m:sSub>
                              <m:sSubPr>
                                <m:ctrlPr>
                                  <a:rPr lang="en-US" altLang="zh-CN" sz="2800" i="1">
                                    <a:latin typeface="Cambria Math" panose="02040503050406030204" pitchFamily="18" charset="0"/>
                                    <a:ea typeface="Cambria Math" panose="02040503050406030204" pitchFamily="18" charset="0"/>
                                  </a:rPr>
                                </m:ctrlPr>
                              </m:sSubPr>
                              <m:e>
                                <m:r>
                                  <m:rPr>
                                    <m:sty m:val="p"/>
                                  </m:rPr>
                                  <a:rPr lang="en-US" altLang="zh-CN" sz="2800" i="1">
                                    <a:latin typeface="Cambria Math" panose="02040503050406030204" pitchFamily="18" charset="0"/>
                                    <a:ea typeface="Cambria Math" panose="02040503050406030204" pitchFamily="18" charset="0"/>
                                  </a:rPr>
                                  <m:t>e</m:t>
                                </m:r>
                              </m:e>
                              <m:sub>
                                <m:r>
                                  <a:rPr lang="en-US" altLang="zh-CN" sz="2800" i="1">
                                    <a:latin typeface="Cambria Math" panose="02040503050406030204" pitchFamily="18" charset="0"/>
                                    <a:ea typeface="Cambria Math" panose="02040503050406030204" pitchFamily="18" charset="0"/>
                                  </a:rPr>
                                  <m:t>𝒋</m:t>
                                </m:r>
                              </m:sub>
                            </m:sSub>
                            <m:r>
                              <a:rPr lang="zh-CN" altLang="en-US" sz="2800" i="1">
                                <a:latin typeface="Cambria Math" panose="02040503050406030204" pitchFamily="18" charset="0"/>
                                <a:ea typeface="Cambria Math" panose="02040503050406030204" pitchFamily="18" charset="0"/>
                              </a:rPr>
                              <m:t>是环</m:t>
                            </m:r>
                          </m:e>
                          <m:e>
                            <m:r>
                              <a:rPr lang="en-US" altLang="zh-CN" sz="2800" i="1">
                                <a:latin typeface="Cambria Math" panose="02040503050406030204" pitchFamily="18" charset="0"/>
                              </a:rPr>
                              <m:t>𝟎</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  </m:t>
                                </m:r>
                                <m:r>
                                  <a:rPr lang="en-US" altLang="zh-CN" sz="2800" b="1" i="1" smtClean="0">
                                    <a:latin typeface="Cambria Math" panose="02040503050406030204" pitchFamily="18" charset="0"/>
                                  </a:rPr>
                                  <m:t>                                              </m:t>
                                </m:r>
                                <m:r>
                                  <m:rPr>
                                    <m:sty m:val="p"/>
                                  </m:rPr>
                                  <a:rPr lang="en-US" altLang="zh-CN" sz="2800" i="1">
                                    <a:latin typeface="Cambria Math" panose="02040503050406030204" pitchFamily="18" charset="0"/>
                                  </a:rPr>
                                  <m:t>v</m:t>
                                </m:r>
                              </m:e>
                              <m:sub>
                                <m:r>
                                  <a:rPr lang="en-US" altLang="zh-CN" sz="2800" i="1">
                                    <a:latin typeface="Cambria Math" panose="02040503050406030204" pitchFamily="18" charset="0"/>
                                  </a:rPr>
                                  <m:t>𝒊</m:t>
                                </m:r>
                              </m:sub>
                            </m:sSub>
                            <m:r>
                              <a:rPr lang="zh-CN" altLang="en-US" sz="2800" i="1">
                                <a:latin typeface="Cambria Math" panose="02040503050406030204" pitchFamily="18" charset="0"/>
                                <a:ea typeface="Cambria Math" panose="02040503050406030204" pitchFamily="18" charset="0"/>
                              </a:rPr>
                              <m:t>不是</m:t>
                            </m:r>
                            <m:sSub>
                              <m:sSubPr>
                                <m:ctrlPr>
                                  <a:rPr lang="en-US" altLang="zh-CN" sz="2800" i="1">
                                    <a:latin typeface="Cambria Math" panose="02040503050406030204" pitchFamily="18" charset="0"/>
                                  </a:rPr>
                                </m:ctrlPr>
                              </m:sSubPr>
                              <m:e>
                                <m:r>
                                  <m:rPr>
                                    <m:sty m:val="p"/>
                                  </m:rPr>
                                  <a:rPr lang="en-US" altLang="zh-CN" sz="2800" i="1">
                                    <a:latin typeface="Cambria Math" panose="02040503050406030204" pitchFamily="18" charset="0"/>
                                  </a:rPr>
                                  <m:t>e</m:t>
                                </m:r>
                              </m:e>
                              <m:sub>
                                <m:r>
                                  <a:rPr lang="en-US" altLang="zh-CN" sz="2800" b="1" i="1" smtClean="0">
                                    <a:latin typeface="Cambria Math" panose="02040503050406030204" pitchFamily="18" charset="0"/>
                                  </a:rPr>
                                  <m:t>𝒋</m:t>
                                </m:r>
                              </m:sub>
                            </m:sSub>
                            <m:r>
                              <a:rPr lang="zh-CN" altLang="en-US" sz="2800" i="1">
                                <a:latin typeface="Cambria Math" panose="02040503050406030204" pitchFamily="18" charset="0"/>
                              </a:rPr>
                              <m:t>的端点</m:t>
                            </m:r>
                          </m:e>
                        </m:eqArr>
                      </m:e>
                    </m:d>
                  </m:oMath>
                </a14:m>
                <a:endParaRPr lang="zh-CN" altLang="en-US" dirty="0"/>
              </a:p>
            </p:txBody>
          </p:sp>
        </mc:Choice>
        <mc:Fallback xmlns="">
          <p:sp>
            <p:nvSpPr>
              <p:cNvPr id="149507" name="Rectangle 3"/>
              <p:cNvSpPr>
                <a:spLocks noGrp="1" noRot="1" noChangeAspect="1" noMove="1" noResize="1" noEditPoints="1" noAdjustHandles="1" noChangeArrowheads="1" noChangeShapeType="1" noTextEdit="1"/>
              </p:cNvSpPr>
              <p:nvPr>
                <p:ph sz="quarter" idx="1"/>
              </p:nvPr>
            </p:nvSpPr>
            <p:spPr>
              <a:blipFill>
                <a:blip r:embed="rId2"/>
                <a:stretch>
                  <a:fillRect l="-280" t="-10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713080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lstStyle/>
          <a:p>
            <a:pPr eaLnBrk="1" hangingPunct="1"/>
            <a:r>
              <a:rPr lang="zh-CN" altLang="en-US" dirty="0">
                <a:solidFill>
                  <a:srgbClr val="000000"/>
                </a:solidFill>
                <a:latin typeface=""/>
              </a:rPr>
              <a:t>无向图的关联矩阵</a:t>
            </a:r>
          </a:p>
        </p:txBody>
      </p:sp>
      <p:sp>
        <p:nvSpPr>
          <p:cNvPr id="150531" name="Rectangle 3"/>
          <p:cNvSpPr>
            <a:spLocks noGrp="1" noChangeArrowheads="1"/>
          </p:cNvSpPr>
          <p:nvPr>
            <p:ph sz="quarter" idx="1"/>
          </p:nvPr>
        </p:nvSpPr>
        <p:spPr/>
        <p:txBody>
          <a:bodyPr/>
          <a:lstStyle/>
          <a:p>
            <a:pPr eaLnBrk="1" hangingPunct="1"/>
            <a:r>
              <a:rPr lang="zh-CN" altLang="en-US" dirty="0"/>
              <a:t>图</a:t>
            </a:r>
            <a:r>
              <a:rPr lang="en-US" altLang="zh-CN" dirty="0"/>
              <a:t>10.14</a:t>
            </a:r>
            <a:r>
              <a:rPr lang="zh-CN" altLang="en-US" dirty="0"/>
              <a:t>所示无向图的关联矩阵为 </a:t>
            </a:r>
            <a:endParaRPr lang="en-US" altLang="zh-CN" dirty="0"/>
          </a:p>
        </p:txBody>
      </p:sp>
      <p:pic>
        <p:nvPicPr>
          <p:cNvPr id="150532" name="Picture 5" descr="matrix42n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600" y="2743200"/>
            <a:ext cx="2286000" cy="187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3" name="Picture 7" descr="14_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3632" y="2420888"/>
            <a:ext cx="3048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2688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0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05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05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1" grpId="0" uiExpand="1"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lstStyle/>
          <a:p>
            <a:pPr eaLnBrk="1" hangingPunct="1"/>
            <a:r>
              <a:rPr lang="zh-CN" altLang="en-US" dirty="0">
                <a:solidFill>
                  <a:srgbClr val="000000"/>
                </a:solidFill>
                <a:latin typeface=""/>
              </a:rPr>
              <a:t>无向图的关联矩阵</a:t>
            </a:r>
          </a:p>
        </p:txBody>
      </p:sp>
      <p:sp>
        <p:nvSpPr>
          <p:cNvPr id="151555" name="Rectangle 3"/>
          <p:cNvSpPr>
            <a:spLocks noGrp="1" noChangeArrowheads="1"/>
          </p:cNvSpPr>
          <p:nvPr>
            <p:ph sz="quarter" idx="1"/>
          </p:nvPr>
        </p:nvSpPr>
        <p:spPr/>
        <p:txBody>
          <a:bodyPr/>
          <a:lstStyle/>
          <a:p>
            <a:pPr eaLnBrk="1" hangingPunct="1"/>
            <a:r>
              <a:rPr lang="zh-CN" altLang="en-US" sz="2800" dirty="0"/>
              <a:t>关联矩阵</a:t>
            </a:r>
            <a:r>
              <a:rPr lang="en-US" altLang="zh-CN" sz="2800" dirty="0"/>
              <a:t>M(G)</a:t>
            </a:r>
            <a:r>
              <a:rPr lang="zh-CN" altLang="en-US" sz="2800" dirty="0"/>
              <a:t>有以下性质</a:t>
            </a:r>
            <a:r>
              <a:rPr lang="en-US" altLang="zh-CN" sz="2800" dirty="0"/>
              <a:t>:</a:t>
            </a:r>
            <a:r>
              <a:rPr lang="zh-CN" altLang="en-US" sz="2800" dirty="0"/>
              <a:t> </a:t>
            </a:r>
          </a:p>
          <a:p>
            <a:pPr marL="366713" lvl="1" indent="0" eaLnBrk="1" hangingPunct="1">
              <a:buNone/>
            </a:pPr>
            <a:r>
              <a:rPr lang="zh-CN" altLang="en-US" sz="2300" dirty="0"/>
              <a:t>1．</a:t>
            </a:r>
            <a:r>
              <a:rPr lang="en-US" altLang="zh-CN" sz="2300" dirty="0">
                <a:solidFill>
                  <a:srgbClr val="FF0000"/>
                </a:solidFill>
              </a:rPr>
              <a:t>M(G)</a:t>
            </a:r>
            <a:r>
              <a:rPr lang="zh-CN" altLang="en-US" sz="2300" dirty="0">
                <a:solidFill>
                  <a:srgbClr val="FF0000"/>
                </a:solidFill>
              </a:rPr>
              <a:t>每列元素之和均为2，这正说明每条边关联两个顶点</a:t>
            </a:r>
            <a:r>
              <a:rPr lang="en-US" altLang="zh-CN" sz="2300" dirty="0"/>
              <a:t>(</a:t>
            </a:r>
            <a:r>
              <a:rPr lang="zh-CN" altLang="en-US" sz="2300" dirty="0"/>
              <a:t>环所关联的两个端点重合</a:t>
            </a:r>
            <a:r>
              <a:rPr lang="en-US" altLang="zh-CN" sz="2300" dirty="0"/>
              <a:t>)</a:t>
            </a:r>
            <a:r>
              <a:rPr lang="zh-CN" altLang="en-US" sz="2300" dirty="0"/>
              <a:t>。 </a:t>
            </a:r>
          </a:p>
          <a:p>
            <a:pPr marL="366713" lvl="1" indent="0" eaLnBrk="1" hangingPunct="1">
              <a:buNone/>
            </a:pPr>
            <a:r>
              <a:rPr lang="zh-CN" altLang="en-US" sz="2300" dirty="0"/>
              <a:t>2．</a:t>
            </a:r>
            <a:r>
              <a:rPr lang="en-US" altLang="zh-CN" sz="2300" dirty="0"/>
              <a:t>M(G)</a:t>
            </a:r>
            <a:r>
              <a:rPr lang="zh-CN" altLang="en-US" sz="2300" dirty="0"/>
              <a:t>第</a:t>
            </a:r>
            <a:r>
              <a:rPr lang="en-US" altLang="zh-CN" sz="2300" dirty="0" err="1"/>
              <a:t>i</a:t>
            </a:r>
            <a:r>
              <a:rPr lang="zh-CN" altLang="en-US" sz="2300" dirty="0"/>
              <a:t>行元素之和为</a:t>
            </a:r>
            <a:r>
              <a:rPr lang="en-US" altLang="zh-CN" sz="2300" dirty="0"/>
              <a:t>v</a:t>
            </a:r>
            <a:r>
              <a:rPr lang="en-US" altLang="zh-CN" sz="2300" baseline="-30000" dirty="0"/>
              <a:t>i</a:t>
            </a:r>
            <a:r>
              <a:rPr lang="zh-CN" altLang="en-US" sz="2300" dirty="0"/>
              <a:t>的度数，</a:t>
            </a:r>
            <a:r>
              <a:rPr lang="en-US" altLang="zh-CN" sz="2300" dirty="0" err="1"/>
              <a:t>i</a:t>
            </a:r>
            <a:r>
              <a:rPr lang="en-US" altLang="zh-CN" sz="2300" dirty="0"/>
              <a:t>=1,2,…,n. </a:t>
            </a:r>
          </a:p>
          <a:p>
            <a:pPr marL="366713" lvl="1" indent="0" eaLnBrk="1" hangingPunct="1">
              <a:buNone/>
            </a:pPr>
            <a:r>
              <a:rPr lang="en-US" altLang="zh-CN" sz="2300" dirty="0"/>
              <a:t>3．</a:t>
            </a:r>
            <a:r>
              <a:rPr lang="zh-CN" altLang="en-US" sz="2300" dirty="0"/>
              <a:t>各顶点的度数之和等于边数的2倍</a:t>
            </a:r>
          </a:p>
          <a:p>
            <a:pPr marL="366713" lvl="1" indent="0" eaLnBrk="1" hangingPunct="1">
              <a:buNone/>
            </a:pPr>
            <a:r>
              <a:rPr lang="zh-CN" altLang="en-US" sz="2300" dirty="0"/>
              <a:t>4．</a:t>
            </a:r>
            <a:r>
              <a:rPr lang="zh-CN" altLang="en-US" sz="2300" dirty="0">
                <a:solidFill>
                  <a:srgbClr val="FF0000"/>
                </a:solidFill>
              </a:rPr>
              <a:t>第</a:t>
            </a:r>
            <a:r>
              <a:rPr lang="en-US" altLang="zh-CN" sz="2300" dirty="0">
                <a:solidFill>
                  <a:srgbClr val="FF0000"/>
                </a:solidFill>
              </a:rPr>
              <a:t>j</a:t>
            </a:r>
            <a:r>
              <a:rPr lang="zh-CN" altLang="en-US" sz="2300" dirty="0">
                <a:solidFill>
                  <a:srgbClr val="FF0000"/>
                </a:solidFill>
              </a:rPr>
              <a:t>列与第</a:t>
            </a:r>
            <a:r>
              <a:rPr lang="en-US" altLang="zh-CN" sz="2300" dirty="0">
                <a:solidFill>
                  <a:srgbClr val="FF0000"/>
                </a:solidFill>
              </a:rPr>
              <a:t>k</a:t>
            </a:r>
            <a:r>
              <a:rPr lang="zh-CN" altLang="en-US" sz="2300" dirty="0">
                <a:solidFill>
                  <a:srgbClr val="FF0000"/>
                </a:solidFill>
              </a:rPr>
              <a:t>列相同当且仅当边</a:t>
            </a:r>
            <a:r>
              <a:rPr lang="en-US" altLang="zh-CN" sz="2300" dirty="0" err="1">
                <a:solidFill>
                  <a:srgbClr val="FF0000"/>
                </a:solidFill>
              </a:rPr>
              <a:t>e</a:t>
            </a:r>
            <a:r>
              <a:rPr lang="en-US" altLang="zh-CN" sz="2300" baseline="-30000" dirty="0" err="1">
                <a:solidFill>
                  <a:srgbClr val="FF0000"/>
                </a:solidFill>
              </a:rPr>
              <a:t>j</a:t>
            </a:r>
            <a:r>
              <a:rPr lang="zh-CN" altLang="en-US" sz="2300" dirty="0">
                <a:solidFill>
                  <a:srgbClr val="FF0000"/>
                </a:solidFill>
              </a:rPr>
              <a:t>与</a:t>
            </a:r>
            <a:r>
              <a:rPr lang="en-US" altLang="zh-CN" sz="2300" dirty="0" err="1">
                <a:solidFill>
                  <a:srgbClr val="FF0000"/>
                </a:solidFill>
              </a:rPr>
              <a:t>e</a:t>
            </a:r>
            <a:r>
              <a:rPr lang="en-US" altLang="zh-CN" sz="2300" baseline="-30000" dirty="0" err="1">
                <a:solidFill>
                  <a:srgbClr val="FF0000"/>
                </a:solidFill>
              </a:rPr>
              <a:t>k</a:t>
            </a:r>
            <a:r>
              <a:rPr lang="zh-CN" altLang="en-US" sz="2300" dirty="0">
                <a:solidFill>
                  <a:srgbClr val="FF0000"/>
                </a:solidFill>
              </a:rPr>
              <a:t>是平行边。 </a:t>
            </a:r>
          </a:p>
        </p:txBody>
      </p:sp>
      <p:pic>
        <p:nvPicPr>
          <p:cNvPr id="2" name="图片 1"/>
          <p:cNvPicPr>
            <a:picLocks noChangeAspect="1"/>
          </p:cNvPicPr>
          <p:nvPr/>
        </p:nvPicPr>
        <p:blipFill>
          <a:blip r:embed="rId2"/>
          <a:stretch>
            <a:fillRect/>
          </a:stretch>
        </p:blipFill>
        <p:spPr>
          <a:xfrm>
            <a:off x="5070249" y="4509121"/>
            <a:ext cx="2286198" cy="1877731"/>
          </a:xfrm>
          <a:prstGeom prst="rect">
            <a:avLst/>
          </a:prstGeom>
        </p:spPr>
      </p:pic>
    </p:spTree>
    <p:extLst>
      <p:ext uri="{BB962C8B-B14F-4D97-AF65-F5344CB8AC3E}">
        <p14:creationId xmlns:p14="http://schemas.microsoft.com/office/powerpoint/2010/main" val="1015204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zh-CN" dirty="0"/>
              <a:t>10.1 </a:t>
            </a:r>
            <a:r>
              <a:rPr lang="zh-CN" altLang="en-US" dirty="0"/>
              <a:t>图</a:t>
            </a:r>
            <a:r>
              <a:rPr lang="en-US" altLang="zh-CN" dirty="0"/>
              <a:t>(Graph)</a:t>
            </a:r>
            <a:endParaRPr lang="zh-CN" altLang="en-US" dirty="0"/>
          </a:p>
        </p:txBody>
      </p:sp>
      <p:sp>
        <p:nvSpPr>
          <p:cNvPr id="14339" name="Rectangle 3"/>
          <p:cNvSpPr>
            <a:spLocks noGrp="1" noChangeArrowheads="1"/>
          </p:cNvSpPr>
          <p:nvPr>
            <p:ph sz="quarter" idx="1"/>
          </p:nvPr>
        </p:nvSpPr>
        <p:spPr/>
        <p:txBody>
          <a:bodyPr/>
          <a:lstStyle/>
          <a:p>
            <a:pPr algn="just" eaLnBrk="1" hangingPunct="1"/>
            <a:r>
              <a:rPr lang="zh-CN" altLang="en-US" sz="2800" dirty="0"/>
              <a:t>图的定义</a:t>
            </a:r>
          </a:p>
          <a:p>
            <a:pPr lvl="1" algn="just" eaLnBrk="1" hangingPunct="1"/>
            <a:r>
              <a:rPr lang="en-US" altLang="zh-CN" sz="2400" dirty="0"/>
              <a:t>V</a:t>
            </a:r>
            <a:r>
              <a:rPr lang="zh-CN" altLang="en-US" sz="2400" dirty="0"/>
              <a:t>称为顶点集，</a:t>
            </a:r>
            <a:r>
              <a:rPr lang="en-US" altLang="zh-CN" sz="2400" dirty="0"/>
              <a:t>E</a:t>
            </a:r>
            <a:r>
              <a:rPr lang="zh-CN" altLang="en-US" sz="2400" dirty="0"/>
              <a:t>称为边集。 </a:t>
            </a:r>
          </a:p>
          <a:p>
            <a:pPr lvl="1" algn="just" eaLnBrk="1" hangingPunct="1"/>
            <a:r>
              <a:rPr lang="en-US" altLang="zh-CN" sz="2400" dirty="0"/>
              <a:t>G</a:t>
            </a:r>
            <a:r>
              <a:rPr lang="zh-CN" altLang="en-US" sz="2400" dirty="0"/>
              <a:t>可以很方便地用图形表示</a:t>
            </a:r>
            <a:r>
              <a:rPr lang="en-US" altLang="zh-CN" sz="2400" dirty="0"/>
              <a:t>:</a:t>
            </a:r>
            <a:endParaRPr lang="zh-CN" altLang="en-US" sz="2400" dirty="0"/>
          </a:p>
          <a:p>
            <a:pPr lvl="2" algn="just" eaLnBrk="1" hangingPunct="1"/>
            <a:r>
              <a:rPr lang="en-US" altLang="zh-CN" sz="2400" dirty="0"/>
              <a:t>V</a:t>
            </a:r>
            <a:r>
              <a:rPr lang="zh-CN" altLang="en-US" sz="2400" dirty="0"/>
              <a:t>中的元素用空心小圆点表示</a:t>
            </a:r>
          </a:p>
          <a:p>
            <a:pPr lvl="2" algn="just" eaLnBrk="1" hangingPunct="1"/>
            <a:r>
              <a:rPr lang="en-US" altLang="zh-CN" sz="2400" dirty="0"/>
              <a:t>E</a:t>
            </a:r>
            <a:r>
              <a:rPr lang="zh-CN" altLang="en-US" sz="2400" dirty="0"/>
              <a:t>中的元素用连在两点之间的连线表示。</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pPr eaLnBrk="1" hangingPunct="1"/>
            <a:r>
              <a:rPr lang="zh-CN" altLang="en-US" dirty="0">
                <a:solidFill>
                  <a:srgbClr val="000000"/>
                </a:solidFill>
                <a:latin typeface=""/>
              </a:rPr>
              <a:t>有向图的关联矩阵</a:t>
            </a:r>
          </a:p>
        </p:txBody>
      </p:sp>
      <mc:AlternateContent xmlns:mc="http://schemas.openxmlformats.org/markup-compatibility/2006" xmlns:a14="http://schemas.microsoft.com/office/drawing/2010/main">
        <mc:Choice Requires="a14">
          <p:sp>
            <p:nvSpPr>
              <p:cNvPr id="152579" name="Rectangle 3"/>
              <p:cNvSpPr>
                <a:spLocks noGrp="1" noChangeArrowheads="1"/>
              </p:cNvSpPr>
              <p:nvPr>
                <p:ph sz="quarter" idx="1"/>
              </p:nvPr>
            </p:nvSpPr>
            <p:spPr/>
            <p:txBody>
              <a:bodyPr/>
              <a:lstStyle/>
              <a:p>
                <a:pPr eaLnBrk="1" hangingPunct="1">
                  <a:lnSpc>
                    <a:spcPct val="90000"/>
                  </a:lnSpc>
                </a:pPr>
                <a:r>
                  <a:rPr lang="zh-CN" altLang="en-US" dirty="0">
                    <a:solidFill>
                      <a:srgbClr val="000000"/>
                    </a:solidFill>
                    <a:latin typeface=""/>
                  </a:rPr>
                  <a:t>定义</a:t>
                </a:r>
                <a:r>
                  <a:rPr lang="en-US" altLang="zh-CN" dirty="0">
                    <a:solidFill>
                      <a:srgbClr val="000000"/>
                    </a:solidFill>
                    <a:latin typeface=""/>
                  </a:rPr>
                  <a:t>10.25</a:t>
                </a:r>
                <a:r>
                  <a:rPr lang="en-US" altLang="zh-CN" dirty="0"/>
                  <a:t> </a:t>
                </a:r>
                <a:r>
                  <a:rPr lang="zh-CN" altLang="en-US" dirty="0"/>
                  <a:t>设有向图</a:t>
                </a:r>
                <a:r>
                  <a:rPr lang="en-US" altLang="zh-CN" dirty="0"/>
                  <a:t>D=&lt;V,E&gt;</a:t>
                </a:r>
                <a:r>
                  <a:rPr lang="zh-CN" altLang="en-US" dirty="0"/>
                  <a:t>中</a:t>
                </a:r>
                <a:r>
                  <a:rPr lang="zh-CN" altLang="en-US" i="1" u="sng" dirty="0"/>
                  <a:t>无环</a:t>
                </a:r>
                <a:r>
                  <a:rPr lang="zh-CN" altLang="en-US" dirty="0"/>
                  <a:t>，</a:t>
                </a:r>
                <a:r>
                  <a:rPr lang="en-US" altLang="zh-CN" dirty="0"/>
                  <a:t>V={v</a:t>
                </a:r>
                <a:r>
                  <a:rPr lang="en-US" altLang="zh-CN" baseline="-30000" dirty="0"/>
                  <a:t>1</a:t>
                </a:r>
                <a:r>
                  <a:rPr lang="en-US" altLang="zh-CN" dirty="0"/>
                  <a:t>,v</a:t>
                </a:r>
                <a:r>
                  <a:rPr lang="en-US" altLang="zh-CN" baseline="-30000" dirty="0"/>
                  <a:t>2</a:t>
                </a:r>
                <a:r>
                  <a:rPr lang="en-US" altLang="zh-CN" dirty="0"/>
                  <a:t>,…,</a:t>
                </a:r>
                <a:r>
                  <a:rPr lang="en-US" altLang="zh-CN" dirty="0" err="1"/>
                  <a:t>v</a:t>
                </a:r>
                <a:r>
                  <a:rPr lang="en-US" altLang="zh-CN" baseline="-30000" dirty="0" err="1"/>
                  <a:t>n</a:t>
                </a:r>
                <a:r>
                  <a:rPr lang="en-US" altLang="zh-CN" dirty="0"/>
                  <a:t>}，E={e</a:t>
                </a:r>
                <a:r>
                  <a:rPr lang="en-US" altLang="zh-CN" baseline="-30000" dirty="0"/>
                  <a:t>1</a:t>
                </a:r>
                <a:r>
                  <a:rPr lang="en-US" altLang="zh-CN" dirty="0"/>
                  <a:t>,e</a:t>
                </a:r>
                <a:r>
                  <a:rPr lang="en-US" altLang="zh-CN" baseline="-30000" dirty="0"/>
                  <a:t>2</a:t>
                </a:r>
                <a:r>
                  <a:rPr lang="en-US" altLang="zh-CN" dirty="0"/>
                  <a:t>,…,</a:t>
                </a:r>
                <a:r>
                  <a:rPr lang="en-US" altLang="zh-CN" dirty="0" err="1"/>
                  <a:t>e</a:t>
                </a:r>
                <a:r>
                  <a:rPr lang="en-US" altLang="zh-CN" baseline="-30000" dirty="0" err="1"/>
                  <a:t>m</a:t>
                </a:r>
                <a:r>
                  <a:rPr lang="en-US" altLang="zh-CN" dirty="0"/>
                  <a:t>},</a:t>
                </a:r>
                <a:r>
                  <a:rPr lang="zh-CN" altLang="en-US" dirty="0"/>
                  <a:t>令 </a:t>
                </a:r>
                <a:endParaRPr lang="en-US" altLang="zh-CN" dirty="0"/>
              </a:p>
              <a:p>
                <a:pPr>
                  <a:lnSpc>
                    <a:spcPct val="90000"/>
                  </a:lnSpc>
                </a:pPr>
                <a:r>
                  <a:rPr lang="en-US" altLang="zh-CN" dirty="0" err="1"/>
                  <a:t>m</a:t>
                </a:r>
                <a:r>
                  <a:rPr lang="en-US" altLang="zh-CN" baseline="-30000" dirty="0" err="1"/>
                  <a:t>ij</a:t>
                </a:r>
                <a:r>
                  <a:rPr lang="en-US" altLang="zh-CN" dirty="0"/>
                  <a:t>=</a:t>
                </a:r>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a:rPr lang="en-US" altLang="zh-CN" b="1" i="1" smtClean="0">
                                <a:latin typeface="Cambria Math" panose="02040503050406030204" pitchFamily="18" charset="0"/>
                              </a:rPr>
                              <m:t>𝟏</m:t>
                            </m:r>
                            <m:r>
                              <a:rPr lang="zh-CN" altLang="en-US" i="1">
                                <a:latin typeface="Cambria Math" panose="02040503050406030204" pitchFamily="18" charset="0"/>
                              </a:rPr>
                              <m:t>，</m:t>
                            </m:r>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v</m:t>
                                </m:r>
                              </m:e>
                              <m:sub>
                                <m:r>
                                  <a:rPr lang="en-US" altLang="zh-CN" b="1" i="1" smtClean="0">
                                    <a:latin typeface="Cambria Math" panose="02040503050406030204" pitchFamily="18" charset="0"/>
                                  </a:rPr>
                                  <m:t>𝒊</m:t>
                                </m:r>
                              </m:sub>
                            </m:sSub>
                            <m:r>
                              <a:rPr lang="zh-CN" altLang="en-US" i="1">
                                <a:latin typeface="Cambria Math" panose="02040503050406030204" pitchFamily="18" charset="0"/>
                              </a:rPr>
                              <m:t>为</m:t>
                            </m:r>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e</m:t>
                                </m:r>
                              </m:e>
                              <m:sub>
                                <m:r>
                                  <a:rPr lang="en-US" altLang="zh-CN" b="1" i="1" smtClean="0">
                                    <a:latin typeface="Cambria Math" panose="02040503050406030204" pitchFamily="18" charset="0"/>
                                  </a:rPr>
                                  <m:t>𝒋</m:t>
                                </m:r>
                              </m:sub>
                            </m:sSub>
                            <m:r>
                              <a:rPr lang="zh-CN" altLang="en-US" i="1">
                                <a:latin typeface="Cambria Math" panose="02040503050406030204" pitchFamily="18" charset="0"/>
                              </a:rPr>
                              <m:t>的</m:t>
                            </m:r>
                            <m:r>
                              <a:rPr lang="zh-CN" altLang="en-US" i="1" smtClean="0">
                                <a:latin typeface="Cambria Math" panose="02040503050406030204" pitchFamily="18" charset="0"/>
                              </a:rPr>
                              <m:t>始点</m:t>
                            </m:r>
                          </m:e>
                          <m:e>
                            <m:r>
                              <a:rPr lang="en-US" altLang="zh-CN" b="1" i="1" smtClean="0">
                                <a:latin typeface="Cambria Math" panose="02040503050406030204" pitchFamily="18" charset="0"/>
                              </a:rPr>
                              <m:t>𝟎</m:t>
                            </m:r>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v</m:t>
                                </m:r>
                              </m:e>
                              <m:sub>
                                <m:r>
                                  <a:rPr lang="en-US" altLang="zh-CN" i="1">
                                    <a:latin typeface="Cambria Math" panose="02040503050406030204" pitchFamily="18" charset="0"/>
                                  </a:rPr>
                                  <m:t>𝒊</m:t>
                                </m:r>
                              </m:sub>
                            </m:sSub>
                            <m:r>
                              <a:rPr lang="zh-CN" altLang="en-US" i="1" smtClean="0">
                                <a:latin typeface="Cambria Math" panose="02040503050406030204" pitchFamily="18" charset="0"/>
                              </a:rPr>
                              <m:t>与</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e</m:t>
                                </m:r>
                              </m:e>
                              <m:sub>
                                <m:r>
                                  <a:rPr lang="en-US" altLang="zh-CN" i="1">
                                    <a:latin typeface="Cambria Math" panose="02040503050406030204" pitchFamily="18" charset="0"/>
                                  </a:rPr>
                                  <m:t>𝒋</m:t>
                                </m:r>
                              </m:sub>
                            </m:sSub>
                            <m:r>
                              <a:rPr lang="zh-CN" altLang="en-US" i="1" smtClean="0">
                                <a:latin typeface="Cambria Math" panose="02040503050406030204" pitchFamily="18" charset="0"/>
                              </a:rPr>
                              <m:t>不</m:t>
                            </m:r>
                            <m:r>
                              <a:rPr lang="zh-CN" altLang="en-US" i="1">
                                <a:latin typeface="Cambria Math" panose="02040503050406030204" pitchFamily="18" charset="0"/>
                              </a:rPr>
                              <m:t>关联</m:t>
                            </m:r>
                          </m:e>
                          <m:e>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v</m:t>
                                </m:r>
                              </m:e>
                              <m:sub>
                                <m:r>
                                  <a:rPr lang="en-US" altLang="zh-CN" i="1">
                                    <a:latin typeface="Cambria Math" panose="02040503050406030204" pitchFamily="18" charset="0"/>
                                  </a:rPr>
                                  <m:t>𝒊</m:t>
                                </m:r>
                              </m:sub>
                            </m:sSub>
                            <m:r>
                              <a:rPr lang="zh-CN" altLang="en-US" i="1">
                                <a:latin typeface="Cambria Math" panose="02040503050406030204" pitchFamily="18" charset="0"/>
                              </a:rPr>
                              <m:t>为</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e</m:t>
                                </m:r>
                              </m:e>
                              <m:sub>
                                <m:r>
                                  <a:rPr lang="en-US" altLang="zh-CN" i="1">
                                    <a:latin typeface="Cambria Math" panose="02040503050406030204" pitchFamily="18" charset="0"/>
                                  </a:rPr>
                                  <m:t>𝒋</m:t>
                                </m:r>
                              </m:sub>
                            </m:sSub>
                            <m:r>
                              <a:rPr lang="zh-CN" altLang="en-US" i="1">
                                <a:latin typeface="Cambria Math" panose="02040503050406030204" pitchFamily="18" charset="0"/>
                              </a:rPr>
                              <m:t>的终点</m:t>
                            </m:r>
                          </m:e>
                        </m:eqArr>
                      </m:e>
                    </m:d>
                  </m:oMath>
                </a14:m>
                <a:endParaRPr lang="en-US" altLang="zh-CN" dirty="0"/>
              </a:p>
              <a:p>
                <a:pPr eaLnBrk="1" hangingPunct="1">
                  <a:lnSpc>
                    <a:spcPct val="90000"/>
                  </a:lnSpc>
                </a:pPr>
                <a:r>
                  <a:rPr lang="zh-CN" altLang="en-US" dirty="0"/>
                  <a:t>则称</a:t>
                </a:r>
                <a:r>
                  <a:rPr lang="en-US" altLang="zh-CN" dirty="0"/>
                  <a:t>(</a:t>
                </a:r>
                <a:r>
                  <a:rPr lang="en-US" altLang="zh-CN" dirty="0" err="1"/>
                  <a:t>m</a:t>
                </a:r>
                <a:r>
                  <a:rPr lang="en-US" altLang="zh-CN" baseline="-30000" dirty="0" err="1"/>
                  <a:t>ij</a:t>
                </a:r>
                <a:r>
                  <a:rPr lang="en-US" altLang="zh-CN" dirty="0"/>
                  <a:t>)</a:t>
                </a:r>
                <a:r>
                  <a:rPr lang="en-US" altLang="zh-CN" baseline="-30000" dirty="0" err="1"/>
                  <a:t>n×m</a:t>
                </a:r>
                <a:r>
                  <a:rPr lang="zh-CN" altLang="en-US" dirty="0"/>
                  <a:t>为</a:t>
                </a:r>
                <a:r>
                  <a:rPr lang="en-US" altLang="zh-CN" dirty="0"/>
                  <a:t>D</a:t>
                </a:r>
                <a:r>
                  <a:rPr lang="zh-CN" altLang="en-US" dirty="0"/>
                  <a:t>的</a:t>
                </a:r>
                <a:r>
                  <a:rPr lang="zh-CN" altLang="en-US" dirty="0">
                    <a:solidFill>
                      <a:srgbClr val="FF9900"/>
                    </a:solidFill>
                    <a:latin typeface=""/>
                  </a:rPr>
                  <a:t>关联矩阵</a:t>
                </a:r>
                <a:r>
                  <a:rPr lang="zh-CN" altLang="en-US" dirty="0"/>
                  <a:t>，记作</a:t>
                </a:r>
                <a:r>
                  <a:rPr lang="en-US" altLang="zh-CN" dirty="0"/>
                  <a:t>M(D). </a:t>
                </a:r>
                <a:endParaRPr lang="zh-CN" altLang="en-US" dirty="0"/>
              </a:p>
            </p:txBody>
          </p:sp>
        </mc:Choice>
        <mc:Fallback xmlns="">
          <p:sp>
            <p:nvSpPr>
              <p:cNvPr id="152579" name="Rectangle 3"/>
              <p:cNvSpPr>
                <a:spLocks noGrp="1" noRot="1" noChangeAspect="1" noMove="1" noResize="1" noEditPoints="1" noAdjustHandles="1" noChangeArrowheads="1" noChangeShapeType="1" noTextEdit="1"/>
              </p:cNvSpPr>
              <p:nvPr>
                <p:ph sz="quarter" idx="1"/>
              </p:nvPr>
            </p:nvSpPr>
            <p:spPr>
              <a:blipFill>
                <a:blip r:embed="rId2"/>
                <a:stretch>
                  <a:fillRect l="-280" t="-28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274831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lstStyle/>
          <a:p>
            <a:pPr eaLnBrk="1" hangingPunct="1"/>
            <a:r>
              <a:rPr lang="zh-CN" altLang="en-US" dirty="0">
                <a:solidFill>
                  <a:srgbClr val="000000"/>
                </a:solidFill>
                <a:latin typeface=""/>
              </a:rPr>
              <a:t>有向图的关联矩阵</a:t>
            </a:r>
          </a:p>
        </p:txBody>
      </p:sp>
      <p:sp>
        <p:nvSpPr>
          <p:cNvPr id="153603" name="Rectangle 3"/>
          <p:cNvSpPr>
            <a:spLocks noGrp="1" noChangeArrowheads="1"/>
          </p:cNvSpPr>
          <p:nvPr>
            <p:ph sz="quarter" idx="1"/>
          </p:nvPr>
        </p:nvSpPr>
        <p:spPr/>
        <p:txBody>
          <a:bodyPr/>
          <a:lstStyle/>
          <a:p>
            <a:pPr eaLnBrk="1" hangingPunct="1"/>
            <a:r>
              <a:rPr lang="zh-CN" altLang="en-US" dirty="0"/>
              <a:t>图</a:t>
            </a:r>
            <a:r>
              <a:rPr lang="en-US" altLang="zh-CN" dirty="0"/>
              <a:t>10.15</a:t>
            </a:r>
            <a:r>
              <a:rPr lang="zh-CN" altLang="en-US" dirty="0"/>
              <a:t>所示图</a:t>
            </a:r>
            <a:r>
              <a:rPr lang="en-US" altLang="zh-CN" dirty="0"/>
              <a:t>D</a:t>
            </a:r>
            <a:r>
              <a:rPr lang="zh-CN" altLang="en-US" dirty="0"/>
              <a:t>的关联矩阵为</a:t>
            </a:r>
          </a:p>
        </p:txBody>
      </p:sp>
      <p:pic>
        <p:nvPicPr>
          <p:cNvPr id="153604" name="Picture 7" descr="14_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0096" y="2060848"/>
            <a:ext cx="3168352" cy="316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05" name="Picture 9" descr="matrix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4116" y="2564904"/>
            <a:ext cx="3657600" cy="214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9359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6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36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pPr eaLnBrk="1" hangingPunct="1"/>
            <a:r>
              <a:rPr lang="zh-CN" altLang="en-US" dirty="0">
                <a:solidFill>
                  <a:srgbClr val="000000"/>
                </a:solidFill>
                <a:latin typeface=""/>
              </a:rPr>
              <a:t>有向图的关联矩阵</a:t>
            </a:r>
          </a:p>
        </p:txBody>
      </p:sp>
      <p:sp>
        <p:nvSpPr>
          <p:cNvPr id="154627" name="Rectangle 3"/>
          <p:cNvSpPr>
            <a:spLocks noGrp="1" noChangeArrowheads="1"/>
          </p:cNvSpPr>
          <p:nvPr>
            <p:ph sz="quarter" idx="1"/>
          </p:nvPr>
        </p:nvSpPr>
        <p:spPr/>
        <p:txBody>
          <a:bodyPr/>
          <a:lstStyle/>
          <a:p>
            <a:pPr eaLnBrk="1" hangingPunct="1"/>
            <a:r>
              <a:rPr lang="en-US" altLang="zh-CN" dirty="0"/>
              <a:t>M(D)</a:t>
            </a:r>
            <a:r>
              <a:rPr lang="zh-CN" altLang="en-US" dirty="0"/>
              <a:t>有如下各条性质</a:t>
            </a:r>
            <a:r>
              <a:rPr lang="en-US" altLang="zh-CN" dirty="0"/>
              <a:t>:</a:t>
            </a:r>
            <a:r>
              <a:rPr lang="zh-CN" altLang="en-US" dirty="0"/>
              <a:t> </a:t>
            </a:r>
          </a:p>
          <a:p>
            <a:pPr marL="366713" lvl="1" indent="0" eaLnBrk="1" hangingPunct="1">
              <a:buNone/>
            </a:pPr>
            <a:r>
              <a:rPr lang="zh-CN" altLang="en-US" dirty="0"/>
              <a:t>1．</a:t>
            </a:r>
            <a:r>
              <a:rPr lang="en-US" altLang="zh-CN" dirty="0"/>
              <a:t>M(D)</a:t>
            </a:r>
            <a:r>
              <a:rPr lang="zh-CN" altLang="en-US" dirty="0"/>
              <a:t>中所有元素之和为0. </a:t>
            </a:r>
          </a:p>
          <a:p>
            <a:pPr marL="366713" lvl="1" indent="0" eaLnBrk="1" hangingPunct="1">
              <a:buNone/>
            </a:pPr>
            <a:r>
              <a:rPr lang="zh-CN" altLang="en-US" dirty="0"/>
              <a:t>2．</a:t>
            </a:r>
            <a:r>
              <a:rPr lang="en-US" altLang="zh-CN" dirty="0"/>
              <a:t>M(D)</a:t>
            </a:r>
            <a:r>
              <a:rPr lang="zh-CN" altLang="en-US" dirty="0"/>
              <a:t>中，负1的个数等于正1的个数，都等于边数</a:t>
            </a:r>
            <a:r>
              <a:rPr lang="en-US" altLang="zh-CN" dirty="0"/>
              <a:t>m(</a:t>
            </a:r>
            <a:r>
              <a:rPr lang="zh-CN" altLang="en-US" dirty="0"/>
              <a:t>有向图握手定理</a:t>
            </a:r>
            <a:r>
              <a:rPr lang="en-US" altLang="zh-CN" dirty="0"/>
              <a:t>)</a:t>
            </a:r>
            <a:r>
              <a:rPr lang="zh-CN" altLang="en-US" dirty="0"/>
              <a:t> </a:t>
            </a:r>
          </a:p>
          <a:p>
            <a:pPr marL="366713" lvl="1" indent="0" eaLnBrk="1" hangingPunct="1">
              <a:buNone/>
            </a:pPr>
            <a:r>
              <a:rPr lang="zh-CN" altLang="en-US" dirty="0"/>
              <a:t>3．第</a:t>
            </a:r>
            <a:r>
              <a:rPr lang="en-US" altLang="zh-CN" dirty="0" err="1"/>
              <a:t>i</a:t>
            </a:r>
            <a:r>
              <a:rPr lang="zh-CN" altLang="en-US" dirty="0"/>
              <a:t>行中，正1的个数等于</a:t>
            </a:r>
            <a:r>
              <a:rPr lang="en-US" altLang="zh-CN" dirty="0"/>
              <a:t>d</a:t>
            </a:r>
            <a:r>
              <a:rPr lang="en-US" altLang="zh-CN" baseline="30000" dirty="0"/>
              <a:t>+</a:t>
            </a:r>
            <a:r>
              <a:rPr lang="en-US" altLang="zh-CN" dirty="0"/>
              <a:t>(v</a:t>
            </a:r>
            <a:r>
              <a:rPr lang="en-US" altLang="zh-CN" baseline="-30000" dirty="0"/>
              <a:t>i</a:t>
            </a:r>
            <a:r>
              <a:rPr lang="en-US" altLang="zh-CN" dirty="0"/>
              <a:t>)，</a:t>
            </a:r>
            <a:r>
              <a:rPr lang="zh-CN" altLang="en-US" dirty="0"/>
              <a:t>负1的个数等于</a:t>
            </a:r>
            <a:r>
              <a:rPr lang="en-US" altLang="zh-CN" dirty="0"/>
              <a:t>d</a:t>
            </a:r>
            <a:r>
              <a:rPr lang="en-US" altLang="zh-CN" baseline="30000" dirty="0"/>
              <a:t>-</a:t>
            </a:r>
            <a:r>
              <a:rPr lang="en-US" altLang="zh-CN" dirty="0"/>
              <a:t>(v</a:t>
            </a:r>
            <a:r>
              <a:rPr lang="en-US" altLang="zh-CN" baseline="-30000" dirty="0"/>
              <a:t>i</a:t>
            </a:r>
            <a:r>
              <a:rPr lang="en-US" altLang="zh-CN" dirty="0"/>
              <a:t>). </a:t>
            </a:r>
          </a:p>
          <a:p>
            <a:pPr marL="366713" lvl="1" indent="0" eaLnBrk="1" hangingPunct="1">
              <a:buNone/>
            </a:pPr>
            <a:r>
              <a:rPr lang="en-US" altLang="zh-CN" dirty="0"/>
              <a:t>4．</a:t>
            </a:r>
            <a:r>
              <a:rPr lang="zh-CN" altLang="en-US" dirty="0"/>
              <a:t>平行边所对应的列相同。 </a:t>
            </a:r>
          </a:p>
        </p:txBody>
      </p:sp>
      <p:pic>
        <p:nvPicPr>
          <p:cNvPr id="2" name="图片 1"/>
          <p:cNvPicPr>
            <a:picLocks noChangeAspect="1"/>
          </p:cNvPicPr>
          <p:nvPr/>
        </p:nvPicPr>
        <p:blipFill>
          <a:blip r:embed="rId2"/>
          <a:stretch>
            <a:fillRect/>
          </a:stretch>
        </p:blipFill>
        <p:spPr>
          <a:xfrm>
            <a:off x="7249806" y="4221089"/>
            <a:ext cx="3042464" cy="1779841"/>
          </a:xfrm>
          <a:prstGeom prst="rect">
            <a:avLst/>
          </a:prstGeom>
        </p:spPr>
      </p:pic>
    </p:spTree>
    <p:extLst>
      <p:ext uri="{BB962C8B-B14F-4D97-AF65-F5344CB8AC3E}">
        <p14:creationId xmlns:p14="http://schemas.microsoft.com/office/powerpoint/2010/main" val="2612457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p:txBody>
          <a:bodyPr/>
          <a:lstStyle/>
          <a:p>
            <a:pPr eaLnBrk="1" hangingPunct="1"/>
            <a:r>
              <a:rPr lang="zh-CN" altLang="en-US" dirty="0">
                <a:solidFill>
                  <a:srgbClr val="000000"/>
                </a:solidFill>
                <a:latin typeface="_GB2312"/>
              </a:rPr>
              <a:t>无向图的邻接矩阵</a:t>
            </a:r>
          </a:p>
        </p:txBody>
      </p:sp>
      <p:sp>
        <p:nvSpPr>
          <p:cNvPr id="155651" name="Rectangle 3"/>
          <p:cNvSpPr>
            <a:spLocks noGrp="1" noChangeArrowheads="1"/>
          </p:cNvSpPr>
          <p:nvPr>
            <p:ph sz="quarter" idx="1"/>
          </p:nvPr>
        </p:nvSpPr>
        <p:spPr/>
        <p:txBody>
          <a:bodyPr/>
          <a:lstStyle/>
          <a:p>
            <a:pPr eaLnBrk="1" hangingPunct="1"/>
            <a:r>
              <a:rPr lang="zh-CN" altLang="en-US" dirty="0"/>
              <a:t>设无向图</a:t>
            </a:r>
            <a:r>
              <a:rPr lang="en-US" altLang="zh-CN" dirty="0"/>
              <a:t>G＝&lt;V,E&gt;. V={v</a:t>
            </a:r>
            <a:r>
              <a:rPr lang="en-US" altLang="zh-CN" baseline="-25000" dirty="0"/>
              <a:t>1</a:t>
            </a:r>
            <a:r>
              <a:rPr lang="en-US" altLang="zh-CN" dirty="0"/>
              <a:t>,v</a:t>
            </a:r>
            <a:r>
              <a:rPr lang="en-US" altLang="zh-CN" baseline="-25000" dirty="0"/>
              <a:t>2</a:t>
            </a:r>
            <a:r>
              <a:rPr lang="en-US" altLang="zh-CN" dirty="0"/>
              <a:t>,···,</a:t>
            </a:r>
            <a:r>
              <a:rPr lang="en-US" altLang="zh-CN" dirty="0" err="1"/>
              <a:t>v</a:t>
            </a:r>
            <a:r>
              <a:rPr lang="en-US" altLang="zh-CN" baseline="-25000" dirty="0" err="1"/>
              <a:t>n</a:t>
            </a:r>
            <a:r>
              <a:rPr lang="en-US" altLang="zh-CN" dirty="0"/>
              <a:t>}, |E|＝m.</a:t>
            </a:r>
          </a:p>
          <a:p>
            <a:r>
              <a:rPr lang="zh-CN" altLang="en-US" dirty="0"/>
              <a:t>令</a:t>
            </a:r>
            <a:r>
              <a:rPr lang="en-US" altLang="zh-CN" dirty="0" err="1"/>
              <a:t>a</a:t>
            </a:r>
            <a:r>
              <a:rPr lang="en-US" altLang="zh-CN" baseline="-25000" dirty="0" err="1"/>
              <a:t>ij</a:t>
            </a:r>
            <a:r>
              <a:rPr lang="en-US" altLang="zh-CN" baseline="30000" dirty="0"/>
              <a:t>(1)</a:t>
            </a:r>
            <a:r>
              <a:rPr lang="en-US" altLang="zh-CN" baseline="-25000" dirty="0"/>
              <a:t> </a:t>
            </a:r>
            <a:r>
              <a:rPr lang="zh-CN" altLang="en-US" dirty="0"/>
              <a:t>为</a:t>
            </a:r>
            <a:r>
              <a:rPr lang="en-US" altLang="zh-CN" dirty="0"/>
              <a:t>v</a:t>
            </a:r>
            <a:r>
              <a:rPr lang="en-US" altLang="zh-CN" baseline="-25000" dirty="0"/>
              <a:t>i</a:t>
            </a:r>
            <a:r>
              <a:rPr lang="zh-CN" altLang="en-US" dirty="0"/>
              <a:t>邻接到</a:t>
            </a:r>
            <a:r>
              <a:rPr lang="en-US" altLang="zh-CN" dirty="0" err="1"/>
              <a:t>v</a:t>
            </a:r>
            <a:r>
              <a:rPr lang="en-US" altLang="zh-CN" baseline="-25000" dirty="0" err="1"/>
              <a:t>j</a:t>
            </a:r>
            <a:r>
              <a:rPr lang="zh-CN" altLang="en-US" dirty="0"/>
              <a:t>的边的条数,称</a:t>
            </a:r>
            <a:r>
              <a:rPr lang="en-US" altLang="zh-CN" dirty="0"/>
              <a:t>(</a:t>
            </a:r>
            <a:r>
              <a:rPr lang="en-US" altLang="zh-CN" dirty="0" err="1"/>
              <a:t>a</a:t>
            </a:r>
            <a:r>
              <a:rPr lang="en-US" altLang="zh-CN" baseline="-25000" dirty="0" err="1"/>
              <a:t>ij</a:t>
            </a:r>
            <a:r>
              <a:rPr lang="en-US" altLang="zh-CN" baseline="30000" dirty="0"/>
              <a:t>(1)</a:t>
            </a:r>
            <a:r>
              <a:rPr lang="en-US" altLang="zh-CN" dirty="0"/>
              <a:t>)</a:t>
            </a:r>
            <a:r>
              <a:rPr lang="en-US" altLang="zh-CN" baseline="-25000" dirty="0" err="1"/>
              <a:t>n×n</a:t>
            </a:r>
            <a:r>
              <a:rPr lang="zh-CN" altLang="en-US" dirty="0"/>
              <a:t>为</a:t>
            </a:r>
            <a:r>
              <a:rPr lang="en-US" altLang="zh-CN" dirty="0"/>
              <a:t>G</a:t>
            </a:r>
            <a:r>
              <a:rPr lang="zh-CN" altLang="en-US" dirty="0"/>
              <a:t>的</a:t>
            </a:r>
            <a:r>
              <a:rPr lang="zh-CN" altLang="en-US" dirty="0">
                <a:solidFill>
                  <a:srgbClr val="FF0000"/>
                </a:solidFill>
              </a:rPr>
              <a:t>邻接矩阵</a:t>
            </a:r>
            <a:r>
              <a:rPr lang="zh-CN" altLang="en-US" dirty="0"/>
              <a:t>,记作</a:t>
            </a:r>
            <a:r>
              <a:rPr lang="en-US" altLang="zh-CN" dirty="0"/>
              <a:t>A(G).</a:t>
            </a:r>
            <a:endParaRPr lang="zh-CN" altLang="en-US" dirty="0"/>
          </a:p>
        </p:txBody>
      </p:sp>
      <p:pic>
        <p:nvPicPr>
          <p:cNvPr id="2" name="图片 1"/>
          <p:cNvPicPr>
            <a:picLocks noChangeAspect="1"/>
          </p:cNvPicPr>
          <p:nvPr/>
        </p:nvPicPr>
        <p:blipFill>
          <a:blip r:embed="rId2"/>
          <a:stretch>
            <a:fillRect/>
          </a:stretch>
        </p:blipFill>
        <p:spPr>
          <a:xfrm>
            <a:off x="4223792" y="3212976"/>
            <a:ext cx="2088232" cy="2704512"/>
          </a:xfrm>
          <a:prstGeom prst="rect">
            <a:avLst/>
          </a:prstGeom>
        </p:spPr>
      </p:pic>
    </p:spTree>
    <p:extLst>
      <p:ext uri="{BB962C8B-B14F-4D97-AF65-F5344CB8AC3E}">
        <p14:creationId xmlns:p14="http://schemas.microsoft.com/office/powerpoint/2010/main" val="116459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56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56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51"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p:txBody>
          <a:bodyPr/>
          <a:lstStyle/>
          <a:p>
            <a:pPr eaLnBrk="1" hangingPunct="1"/>
            <a:r>
              <a:rPr lang="zh-CN" altLang="en-US" dirty="0">
                <a:solidFill>
                  <a:srgbClr val="000000"/>
                </a:solidFill>
                <a:latin typeface="_GB2312"/>
              </a:rPr>
              <a:t>有向图的邻接矩阵</a:t>
            </a:r>
          </a:p>
        </p:txBody>
      </p:sp>
      <p:sp>
        <p:nvSpPr>
          <p:cNvPr id="155651" name="Rectangle 3"/>
          <p:cNvSpPr>
            <a:spLocks noGrp="1" noChangeArrowheads="1"/>
          </p:cNvSpPr>
          <p:nvPr>
            <p:ph sz="quarter" idx="1"/>
          </p:nvPr>
        </p:nvSpPr>
        <p:spPr/>
        <p:txBody>
          <a:bodyPr/>
          <a:lstStyle/>
          <a:p>
            <a:pPr eaLnBrk="1" hangingPunct="1"/>
            <a:r>
              <a:rPr lang="zh-CN" altLang="en-US" dirty="0"/>
              <a:t>设有向图</a:t>
            </a:r>
            <a:r>
              <a:rPr lang="en-US" altLang="zh-CN" dirty="0"/>
              <a:t>D＝&lt;V,E&gt;. V={v</a:t>
            </a:r>
            <a:r>
              <a:rPr lang="en-US" altLang="zh-CN" baseline="-25000" dirty="0"/>
              <a:t>1</a:t>
            </a:r>
            <a:r>
              <a:rPr lang="en-US" altLang="zh-CN" dirty="0"/>
              <a:t>,v</a:t>
            </a:r>
            <a:r>
              <a:rPr lang="en-US" altLang="zh-CN" baseline="-25000" dirty="0"/>
              <a:t>2</a:t>
            </a:r>
            <a:r>
              <a:rPr lang="en-US" altLang="zh-CN" dirty="0"/>
              <a:t>,···,</a:t>
            </a:r>
            <a:r>
              <a:rPr lang="en-US" altLang="zh-CN" dirty="0" err="1"/>
              <a:t>v</a:t>
            </a:r>
            <a:r>
              <a:rPr lang="en-US" altLang="zh-CN" baseline="-25000" dirty="0" err="1"/>
              <a:t>n</a:t>
            </a:r>
            <a:r>
              <a:rPr lang="en-US" altLang="zh-CN" dirty="0"/>
              <a:t>}, |E|＝m.</a:t>
            </a:r>
          </a:p>
          <a:p>
            <a:r>
              <a:rPr lang="zh-CN" altLang="en-US" dirty="0"/>
              <a:t>令</a:t>
            </a:r>
            <a:r>
              <a:rPr lang="en-US" altLang="zh-CN" dirty="0" err="1"/>
              <a:t>a</a:t>
            </a:r>
            <a:r>
              <a:rPr lang="en-US" altLang="zh-CN" baseline="-25000" dirty="0" err="1"/>
              <a:t>ij</a:t>
            </a:r>
            <a:r>
              <a:rPr lang="en-US" altLang="zh-CN" baseline="30000" dirty="0"/>
              <a:t>(1)</a:t>
            </a:r>
            <a:r>
              <a:rPr lang="en-US" altLang="zh-CN" baseline="-25000" dirty="0"/>
              <a:t> </a:t>
            </a:r>
            <a:r>
              <a:rPr lang="zh-CN" altLang="en-US" dirty="0"/>
              <a:t>为</a:t>
            </a:r>
            <a:r>
              <a:rPr lang="en-US" altLang="zh-CN" dirty="0"/>
              <a:t>v</a:t>
            </a:r>
            <a:r>
              <a:rPr lang="en-US" altLang="zh-CN" baseline="-25000" dirty="0"/>
              <a:t>i</a:t>
            </a:r>
            <a:r>
              <a:rPr lang="zh-CN" altLang="en-US" dirty="0">
                <a:solidFill>
                  <a:srgbClr val="FF0000"/>
                </a:solidFill>
                <a:highlight>
                  <a:srgbClr val="FFFF00"/>
                </a:highlight>
              </a:rPr>
              <a:t>邻接到</a:t>
            </a:r>
            <a:r>
              <a:rPr lang="en-US" altLang="zh-CN" dirty="0" err="1"/>
              <a:t>v</a:t>
            </a:r>
            <a:r>
              <a:rPr lang="en-US" altLang="zh-CN" baseline="-25000" dirty="0" err="1"/>
              <a:t>j</a:t>
            </a:r>
            <a:r>
              <a:rPr lang="zh-CN" altLang="en-US" dirty="0"/>
              <a:t>的边的条数,称</a:t>
            </a:r>
            <a:r>
              <a:rPr lang="en-US" altLang="zh-CN" dirty="0"/>
              <a:t>(</a:t>
            </a:r>
            <a:r>
              <a:rPr lang="en-US" altLang="zh-CN" dirty="0" err="1"/>
              <a:t>a</a:t>
            </a:r>
            <a:r>
              <a:rPr lang="en-US" altLang="zh-CN" baseline="-25000" dirty="0" err="1"/>
              <a:t>ij</a:t>
            </a:r>
            <a:r>
              <a:rPr lang="en-US" altLang="zh-CN" baseline="30000" dirty="0"/>
              <a:t>(1)</a:t>
            </a:r>
            <a:r>
              <a:rPr lang="en-US" altLang="zh-CN" baseline="-25000" dirty="0"/>
              <a:t> </a:t>
            </a:r>
            <a:r>
              <a:rPr lang="en-US" altLang="zh-CN" dirty="0"/>
              <a:t>)</a:t>
            </a:r>
            <a:r>
              <a:rPr lang="en-US" altLang="zh-CN" baseline="-25000" dirty="0" err="1"/>
              <a:t>n×n</a:t>
            </a:r>
            <a:r>
              <a:rPr lang="zh-CN" altLang="en-US" dirty="0"/>
              <a:t>为</a:t>
            </a:r>
            <a:r>
              <a:rPr lang="en-US" altLang="zh-CN" dirty="0"/>
              <a:t>D</a:t>
            </a:r>
            <a:r>
              <a:rPr lang="zh-CN" altLang="en-US" dirty="0"/>
              <a:t>的</a:t>
            </a:r>
            <a:r>
              <a:rPr lang="zh-CN" altLang="en-US" dirty="0">
                <a:solidFill>
                  <a:srgbClr val="FF0000"/>
                </a:solidFill>
              </a:rPr>
              <a:t>邻接矩阵</a:t>
            </a:r>
            <a:r>
              <a:rPr lang="zh-CN" altLang="en-US" dirty="0"/>
              <a:t>,记作</a:t>
            </a:r>
            <a:r>
              <a:rPr lang="en-US" altLang="zh-CN" dirty="0"/>
              <a:t>A(D).</a:t>
            </a:r>
            <a:endParaRPr lang="zh-CN" altLang="en-US" dirty="0"/>
          </a:p>
        </p:txBody>
      </p:sp>
      <p:pic>
        <p:nvPicPr>
          <p:cNvPr id="4"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83632" y="2914888"/>
            <a:ext cx="4490864" cy="3157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 name="矩形 1"/>
              <p:cNvSpPr/>
              <p:nvPr/>
            </p:nvSpPr>
            <p:spPr>
              <a:xfrm>
                <a:off x="7392144" y="3068960"/>
                <a:ext cx="3342536" cy="216174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altLang="zh-CN" sz="3600" i="1">
                              <a:latin typeface="Cambria Math" panose="02040503050406030204" pitchFamily="18" charset="0"/>
                            </a:rPr>
                          </m:ctrlPr>
                        </m:dPr>
                        <m:e>
                          <m:m>
                            <m:mPr>
                              <m:mcs>
                                <m:mc>
                                  <m:mcPr>
                                    <m:count m:val="3"/>
                                    <m:mcJc m:val="center"/>
                                  </m:mcPr>
                                </m:mc>
                              </m:mcs>
                              <m:ctrlPr>
                                <a:rPr lang="en-US" altLang="zh-CN" sz="3600" i="1">
                                  <a:latin typeface="Cambria Math" panose="02040503050406030204" pitchFamily="18" charset="0"/>
                                </a:rPr>
                              </m:ctrlPr>
                            </m:mPr>
                            <m:mr>
                              <m:e>
                                <m:r>
                                  <m:rPr>
                                    <m:brk m:alnAt="7"/>
                                  </m:rPr>
                                  <a:rPr lang="en-US" altLang="zh-CN" sz="3600" b="1" i="1">
                                    <a:latin typeface="Cambria Math" panose="02040503050406030204" pitchFamily="18" charset="0"/>
                                  </a:rPr>
                                  <m:t>𝟎</m:t>
                                </m:r>
                              </m:e>
                              <m:e>
                                <m:r>
                                  <a:rPr lang="en-US" altLang="zh-CN" sz="3600" b="1" i="1">
                                    <a:latin typeface="Cambria Math" panose="02040503050406030204" pitchFamily="18" charset="0"/>
                                  </a:rPr>
                                  <m:t>𝟐</m:t>
                                </m:r>
                              </m:e>
                              <m:e>
                                <m:m>
                                  <m:mPr>
                                    <m:mcs>
                                      <m:mc>
                                        <m:mcPr>
                                          <m:count m:val="2"/>
                                          <m:mcJc m:val="center"/>
                                        </m:mcPr>
                                      </m:mc>
                                    </m:mcs>
                                    <m:ctrlPr>
                                      <a:rPr lang="en-US" altLang="zh-CN" sz="3600" i="1">
                                        <a:latin typeface="Cambria Math" panose="02040503050406030204" pitchFamily="18" charset="0"/>
                                      </a:rPr>
                                    </m:ctrlPr>
                                  </m:mPr>
                                  <m:mr>
                                    <m:e>
                                      <m:r>
                                        <m:rPr>
                                          <m:brk m:alnAt="7"/>
                                        </m:rPr>
                                        <a:rPr lang="en-US" altLang="zh-CN" sz="3600" b="1" i="1">
                                          <a:latin typeface="Cambria Math" panose="02040503050406030204" pitchFamily="18" charset="0"/>
                                        </a:rPr>
                                        <m:t>𝟏</m:t>
                                      </m:r>
                                    </m:e>
                                    <m:e>
                                      <m:r>
                                        <a:rPr lang="en-US" altLang="zh-CN" sz="3600" b="1" i="1">
                                          <a:latin typeface="Cambria Math" panose="02040503050406030204" pitchFamily="18" charset="0"/>
                                        </a:rPr>
                                        <m:t>𝟎</m:t>
                                      </m:r>
                                    </m:e>
                                  </m:mr>
                                </m:m>
                              </m:e>
                            </m:mr>
                            <m:mr>
                              <m:e>
                                <m:r>
                                  <a:rPr lang="en-US" altLang="zh-CN" sz="3600" b="1" i="1">
                                    <a:latin typeface="Cambria Math" panose="02040503050406030204" pitchFamily="18" charset="0"/>
                                  </a:rPr>
                                  <m:t>𝟎</m:t>
                                </m:r>
                              </m:e>
                              <m:e>
                                <m:r>
                                  <a:rPr lang="en-US" altLang="zh-CN" sz="3600" b="1" i="1">
                                    <a:latin typeface="Cambria Math" panose="02040503050406030204" pitchFamily="18" charset="0"/>
                                  </a:rPr>
                                  <m:t>𝟎</m:t>
                                </m:r>
                              </m:e>
                              <m:e>
                                <m:m>
                                  <m:mPr>
                                    <m:mcs>
                                      <m:mc>
                                        <m:mcPr>
                                          <m:count m:val="2"/>
                                          <m:mcJc m:val="center"/>
                                        </m:mcPr>
                                      </m:mc>
                                    </m:mcs>
                                    <m:ctrlPr>
                                      <a:rPr lang="en-US" altLang="zh-CN" sz="3600" i="1">
                                        <a:latin typeface="Cambria Math" panose="02040503050406030204" pitchFamily="18" charset="0"/>
                                      </a:rPr>
                                    </m:ctrlPr>
                                  </m:mPr>
                                  <m:mr>
                                    <m:e>
                                      <m:r>
                                        <m:rPr>
                                          <m:brk m:alnAt="7"/>
                                        </m:rPr>
                                        <a:rPr lang="en-US" altLang="zh-CN" sz="3600" b="1" i="1">
                                          <a:latin typeface="Cambria Math" panose="02040503050406030204" pitchFamily="18" charset="0"/>
                                        </a:rPr>
                                        <m:t>𝟏</m:t>
                                      </m:r>
                                    </m:e>
                                    <m:e>
                                      <m:r>
                                        <a:rPr lang="en-US" altLang="zh-CN" sz="3600" b="1" i="1">
                                          <a:latin typeface="Cambria Math" panose="02040503050406030204" pitchFamily="18" charset="0"/>
                                        </a:rPr>
                                        <m:t>𝟎</m:t>
                                      </m:r>
                                    </m:e>
                                  </m:mr>
                                </m:m>
                              </m:e>
                            </m:mr>
                            <m:mr>
                              <m:e>
                                <m:m>
                                  <m:mPr>
                                    <m:mcs>
                                      <m:mc>
                                        <m:mcPr>
                                          <m:count m:val="1"/>
                                          <m:mcJc m:val="center"/>
                                        </m:mcPr>
                                      </m:mc>
                                    </m:mcs>
                                    <m:ctrlPr>
                                      <a:rPr lang="en-US" altLang="zh-CN" sz="3600" i="1">
                                        <a:latin typeface="Cambria Math" panose="02040503050406030204" pitchFamily="18" charset="0"/>
                                      </a:rPr>
                                    </m:ctrlPr>
                                  </m:mPr>
                                  <m:mr>
                                    <m:e>
                                      <m:r>
                                        <m:rPr>
                                          <m:brk m:alnAt="7"/>
                                        </m:rPr>
                                        <a:rPr lang="en-US" altLang="zh-CN" sz="3600" b="1" i="1">
                                          <a:latin typeface="Cambria Math" panose="02040503050406030204" pitchFamily="18" charset="0"/>
                                        </a:rPr>
                                        <m:t>𝟎</m:t>
                                      </m:r>
                                    </m:e>
                                  </m:mr>
                                  <m:mr>
                                    <m:e>
                                      <m:r>
                                        <a:rPr lang="en-US" altLang="zh-CN" sz="3600" b="1" i="1">
                                          <a:latin typeface="Cambria Math" panose="02040503050406030204" pitchFamily="18" charset="0"/>
                                        </a:rPr>
                                        <m:t>𝟎</m:t>
                                      </m:r>
                                    </m:e>
                                  </m:mr>
                                </m:m>
                              </m:e>
                              <m:e>
                                <m:m>
                                  <m:mPr>
                                    <m:mcs>
                                      <m:mc>
                                        <m:mcPr>
                                          <m:count m:val="1"/>
                                          <m:mcJc m:val="center"/>
                                        </m:mcPr>
                                      </m:mc>
                                    </m:mcs>
                                    <m:ctrlPr>
                                      <a:rPr lang="en-US" altLang="zh-CN" sz="3600" i="1">
                                        <a:latin typeface="Cambria Math" panose="02040503050406030204" pitchFamily="18" charset="0"/>
                                      </a:rPr>
                                    </m:ctrlPr>
                                  </m:mPr>
                                  <m:mr>
                                    <m:e>
                                      <m:r>
                                        <m:rPr>
                                          <m:brk m:alnAt="7"/>
                                        </m:rPr>
                                        <a:rPr lang="en-US" altLang="zh-CN" sz="3600" b="1" i="1">
                                          <a:latin typeface="Cambria Math" panose="02040503050406030204" pitchFamily="18" charset="0"/>
                                        </a:rPr>
                                        <m:t>𝟎</m:t>
                                      </m:r>
                                    </m:e>
                                  </m:mr>
                                  <m:mr>
                                    <m:e>
                                      <m:r>
                                        <a:rPr lang="en-US" altLang="zh-CN" sz="3600" b="1" i="1">
                                          <a:latin typeface="Cambria Math" panose="02040503050406030204" pitchFamily="18" charset="0"/>
                                        </a:rPr>
                                        <m:t>𝟎</m:t>
                                      </m:r>
                                    </m:e>
                                  </m:mr>
                                </m:m>
                              </m:e>
                              <m:e>
                                <m:m>
                                  <m:mPr>
                                    <m:mcs>
                                      <m:mc>
                                        <m:mcPr>
                                          <m:count m:val="2"/>
                                          <m:mcJc m:val="center"/>
                                        </m:mcPr>
                                      </m:mc>
                                    </m:mcs>
                                    <m:ctrlPr>
                                      <a:rPr lang="en-US" altLang="zh-CN" sz="3600" i="1">
                                        <a:latin typeface="Cambria Math" panose="02040503050406030204" pitchFamily="18" charset="0"/>
                                      </a:rPr>
                                    </m:ctrlPr>
                                  </m:mPr>
                                  <m:mr>
                                    <m:e>
                                      <m:m>
                                        <m:mPr>
                                          <m:mcs>
                                            <m:mc>
                                              <m:mcPr>
                                                <m:count m:val="1"/>
                                                <m:mcJc m:val="center"/>
                                              </m:mcPr>
                                            </m:mc>
                                          </m:mcs>
                                          <m:ctrlPr>
                                            <a:rPr lang="en-US" altLang="zh-CN" sz="3600" i="1">
                                              <a:latin typeface="Cambria Math" panose="02040503050406030204" pitchFamily="18" charset="0"/>
                                            </a:rPr>
                                          </m:ctrlPr>
                                        </m:mPr>
                                        <m:mr>
                                          <m:e>
                                            <m:r>
                                              <m:rPr>
                                                <m:brk m:alnAt="7"/>
                                              </m:rPr>
                                              <a:rPr lang="en-US" altLang="zh-CN" sz="3600" b="1" i="1">
                                                <a:latin typeface="Cambria Math" panose="02040503050406030204" pitchFamily="18" charset="0"/>
                                              </a:rPr>
                                              <m:t>𝟎</m:t>
                                            </m:r>
                                          </m:e>
                                        </m:mr>
                                        <m:mr>
                                          <m:e>
                                            <m:r>
                                              <a:rPr lang="en-US" altLang="zh-CN" sz="3600" b="1" i="1">
                                                <a:latin typeface="Cambria Math" panose="02040503050406030204" pitchFamily="18" charset="0"/>
                                              </a:rPr>
                                              <m:t>𝟏</m:t>
                                            </m:r>
                                          </m:e>
                                        </m:mr>
                                      </m:m>
                                    </m:e>
                                    <m:e>
                                      <m:m>
                                        <m:mPr>
                                          <m:mcs>
                                            <m:mc>
                                              <m:mcPr>
                                                <m:count m:val="1"/>
                                                <m:mcJc m:val="center"/>
                                              </m:mcPr>
                                            </m:mc>
                                          </m:mcs>
                                          <m:ctrlPr>
                                            <a:rPr lang="en-US" altLang="zh-CN" sz="3600" i="1">
                                              <a:latin typeface="Cambria Math" panose="02040503050406030204" pitchFamily="18" charset="0"/>
                                            </a:rPr>
                                          </m:ctrlPr>
                                        </m:mPr>
                                        <m:mr>
                                          <m:e>
                                            <m:r>
                                              <m:rPr>
                                                <m:brk m:alnAt="7"/>
                                              </m:rPr>
                                              <a:rPr lang="en-US" altLang="zh-CN" sz="3600" b="1" i="1">
                                                <a:latin typeface="Cambria Math" panose="02040503050406030204" pitchFamily="18" charset="0"/>
                                              </a:rPr>
                                              <m:t>𝟏</m:t>
                                            </m:r>
                                          </m:e>
                                        </m:mr>
                                        <m:mr>
                                          <m:e>
                                            <m:r>
                                              <a:rPr lang="en-US" altLang="zh-CN" sz="3600" b="1" i="1">
                                                <a:latin typeface="Cambria Math" panose="02040503050406030204" pitchFamily="18" charset="0"/>
                                              </a:rPr>
                                              <m:t>𝟏</m:t>
                                            </m:r>
                                          </m:e>
                                        </m:mr>
                                      </m:m>
                                    </m:e>
                                  </m:mr>
                                </m:m>
                              </m:e>
                            </m:mr>
                          </m:m>
                        </m:e>
                      </m:d>
                    </m:oMath>
                  </m:oMathPara>
                </a14:m>
                <a:endParaRPr lang="zh-CN" altLang="en-US" sz="3600" dirty="0"/>
              </a:p>
            </p:txBody>
          </p:sp>
        </mc:Choice>
        <mc:Fallback xmlns="">
          <p:sp>
            <p:nvSpPr>
              <p:cNvPr id="2" name="矩形 1"/>
              <p:cNvSpPr>
                <a:spLocks noRot="1" noChangeAspect="1" noMove="1" noResize="1" noEditPoints="1" noAdjustHandles="1" noChangeArrowheads="1" noChangeShapeType="1" noTextEdit="1"/>
              </p:cNvSpPr>
              <p:nvPr/>
            </p:nvSpPr>
            <p:spPr>
              <a:xfrm>
                <a:off x="7392144" y="3068960"/>
                <a:ext cx="3342536" cy="2161746"/>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51851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lstStyle/>
          <a:p>
            <a:r>
              <a:rPr lang="zh-CN" altLang="en-US" dirty="0">
                <a:solidFill>
                  <a:srgbClr val="000000"/>
                </a:solidFill>
                <a:latin typeface="_GB2312"/>
              </a:rPr>
              <a:t>无向图和有向图邻接矩阵的区别</a:t>
            </a:r>
          </a:p>
        </p:txBody>
      </p:sp>
      <p:sp>
        <p:nvSpPr>
          <p:cNvPr id="3" name="内容占位符 2"/>
          <p:cNvSpPr>
            <a:spLocks noGrp="1"/>
          </p:cNvSpPr>
          <p:nvPr>
            <p:ph sz="quarter" idx="1"/>
          </p:nvPr>
        </p:nvSpPr>
        <p:spPr/>
        <p:txBody>
          <a:bodyPr/>
          <a:lstStyle/>
          <a:p>
            <a:r>
              <a:rPr lang="zh-CN" altLang="en-US" b="0" dirty="0"/>
              <a:t>无向图的邻接矩阵是对称的。</a:t>
            </a:r>
          </a:p>
          <a:p>
            <a:r>
              <a:rPr lang="zh-CN" altLang="en-US" b="0" dirty="0"/>
              <a:t>有向图的邻接矩阵不一定对称。</a:t>
            </a:r>
          </a:p>
          <a:p>
            <a:r>
              <a:rPr lang="zh-CN" altLang="en-US" b="0" dirty="0"/>
              <a:t>对于无向图，顶点</a:t>
            </a:r>
            <a:r>
              <a:rPr lang="en-US" altLang="zh-CN" b="0" dirty="0"/>
              <a:t>v</a:t>
            </a:r>
            <a:r>
              <a:rPr lang="en-US" altLang="zh-CN" b="0" baseline="-25000" dirty="0"/>
              <a:t>i</a:t>
            </a:r>
            <a:r>
              <a:rPr lang="zh-CN" altLang="en-US" b="0" dirty="0"/>
              <a:t>的度是邻接矩阵中</a:t>
            </a:r>
            <a:r>
              <a:rPr lang="zh-CN" altLang="en-US" b="0" dirty="0">
                <a:solidFill>
                  <a:srgbClr val="FF0000"/>
                </a:solidFill>
              </a:rPr>
              <a:t>第</a:t>
            </a:r>
            <a:r>
              <a:rPr lang="en-US" altLang="zh-CN" b="0" dirty="0" err="1">
                <a:solidFill>
                  <a:srgbClr val="FF0000"/>
                </a:solidFill>
              </a:rPr>
              <a:t>i</a:t>
            </a:r>
            <a:r>
              <a:rPr lang="zh-CN" altLang="en-US" b="0" dirty="0">
                <a:solidFill>
                  <a:srgbClr val="FF0000"/>
                </a:solidFill>
              </a:rPr>
              <a:t>行</a:t>
            </a:r>
            <a:r>
              <a:rPr lang="en-US" altLang="zh-CN" b="0" dirty="0">
                <a:solidFill>
                  <a:srgbClr val="FF0000"/>
                </a:solidFill>
              </a:rPr>
              <a:t>(</a:t>
            </a:r>
            <a:r>
              <a:rPr lang="zh-CN" altLang="en-US" b="0" dirty="0">
                <a:solidFill>
                  <a:srgbClr val="FF0000"/>
                </a:solidFill>
              </a:rPr>
              <a:t>或第</a:t>
            </a:r>
            <a:r>
              <a:rPr lang="en-US" altLang="zh-CN" b="0" dirty="0" err="1">
                <a:solidFill>
                  <a:srgbClr val="FF0000"/>
                </a:solidFill>
              </a:rPr>
              <a:t>i</a:t>
            </a:r>
            <a:r>
              <a:rPr lang="zh-CN" altLang="en-US" b="0" dirty="0">
                <a:solidFill>
                  <a:srgbClr val="FF0000"/>
                </a:solidFill>
              </a:rPr>
              <a:t>列</a:t>
            </a:r>
            <a:r>
              <a:rPr lang="en-US" altLang="zh-CN" b="0" dirty="0">
                <a:solidFill>
                  <a:srgbClr val="FF0000"/>
                </a:solidFill>
              </a:rPr>
              <a:t>)</a:t>
            </a:r>
            <a:r>
              <a:rPr lang="zh-CN" altLang="en-US" b="0" dirty="0">
                <a:solidFill>
                  <a:srgbClr val="FF0000"/>
                </a:solidFill>
              </a:rPr>
              <a:t>的非零元素之和</a:t>
            </a:r>
            <a:r>
              <a:rPr lang="zh-CN" altLang="en-US" b="0" dirty="0"/>
              <a:t>。</a:t>
            </a:r>
          </a:p>
          <a:p>
            <a:r>
              <a:rPr lang="zh-CN" altLang="en-US" b="0" dirty="0"/>
              <a:t>对于有向图，顶点</a:t>
            </a:r>
            <a:r>
              <a:rPr lang="en-US" altLang="zh-CN" b="0" dirty="0"/>
              <a:t>v</a:t>
            </a:r>
            <a:r>
              <a:rPr lang="en-US" altLang="zh-CN" b="0" baseline="-25000" dirty="0"/>
              <a:t>i</a:t>
            </a:r>
            <a:r>
              <a:rPr lang="zh-CN" altLang="en-US" b="0" dirty="0"/>
              <a:t>的度是邻接矩阵中</a:t>
            </a:r>
            <a:r>
              <a:rPr lang="zh-CN" altLang="en-US" b="0" dirty="0">
                <a:solidFill>
                  <a:srgbClr val="FF0000"/>
                </a:solidFill>
              </a:rPr>
              <a:t>第</a:t>
            </a:r>
            <a:r>
              <a:rPr lang="en-US" altLang="zh-CN" b="0" dirty="0" err="1">
                <a:solidFill>
                  <a:srgbClr val="FF0000"/>
                </a:solidFill>
              </a:rPr>
              <a:t>i</a:t>
            </a:r>
            <a:r>
              <a:rPr lang="zh-CN" altLang="en-US" b="0" dirty="0">
                <a:solidFill>
                  <a:srgbClr val="FF0000"/>
                </a:solidFill>
              </a:rPr>
              <a:t>行和第</a:t>
            </a:r>
            <a:r>
              <a:rPr lang="en-US" altLang="zh-CN" b="0" dirty="0" err="1">
                <a:solidFill>
                  <a:srgbClr val="FF0000"/>
                </a:solidFill>
              </a:rPr>
              <a:t>i</a:t>
            </a:r>
            <a:r>
              <a:rPr lang="zh-CN" altLang="en-US" b="0" dirty="0">
                <a:solidFill>
                  <a:srgbClr val="FF0000"/>
                </a:solidFill>
              </a:rPr>
              <a:t>列的非零元素之和</a:t>
            </a:r>
            <a:r>
              <a:rPr lang="zh-CN" altLang="en-US" b="0" dirty="0"/>
              <a:t>。</a:t>
            </a:r>
          </a:p>
        </p:txBody>
      </p:sp>
    </p:spTree>
    <p:extLst>
      <p:ext uri="{BB962C8B-B14F-4D97-AF65-F5344CB8AC3E}">
        <p14:creationId xmlns:p14="http://schemas.microsoft.com/office/powerpoint/2010/main" val="26612044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p:txBody>
          <a:bodyPr/>
          <a:lstStyle/>
          <a:p>
            <a:pPr eaLnBrk="1" hangingPunct="1"/>
            <a:r>
              <a:rPr lang="zh-CN" altLang="en-US">
                <a:solidFill>
                  <a:srgbClr val="000000"/>
                </a:solidFill>
                <a:latin typeface="_GB2312"/>
              </a:rPr>
              <a:t>有向图的邻接矩阵</a:t>
            </a:r>
          </a:p>
        </p:txBody>
      </p:sp>
      <p:sp>
        <p:nvSpPr>
          <p:cNvPr id="157699" name="Rectangle 3"/>
          <p:cNvSpPr>
            <a:spLocks noGrp="1" noChangeArrowheads="1"/>
          </p:cNvSpPr>
          <p:nvPr>
            <p:ph sz="quarter" idx="1"/>
          </p:nvPr>
        </p:nvSpPr>
        <p:spPr/>
        <p:txBody>
          <a:bodyPr/>
          <a:lstStyle/>
          <a:p>
            <a:pPr eaLnBrk="1" hangingPunct="1"/>
            <a:r>
              <a:rPr lang="zh-CN" altLang="en-US" sz="2400" dirty="0"/>
              <a:t>性质</a:t>
            </a:r>
          </a:p>
        </p:txBody>
      </p:sp>
      <p:graphicFrame>
        <p:nvGraphicFramePr>
          <p:cNvPr id="157700" name="Object 7"/>
          <p:cNvGraphicFramePr>
            <a:graphicFrameLocks noChangeAspect="1"/>
          </p:cNvGraphicFramePr>
          <p:nvPr>
            <p:extLst>
              <p:ext uri="{D42A27DB-BD31-4B8C-83A1-F6EECF244321}">
                <p14:modId xmlns:p14="http://schemas.microsoft.com/office/powerpoint/2010/main" val="1684584781"/>
              </p:ext>
            </p:extLst>
          </p:nvPr>
        </p:nvGraphicFramePr>
        <p:xfrm>
          <a:off x="2973501" y="3109143"/>
          <a:ext cx="5890644" cy="955084"/>
        </p:xfrm>
        <a:graphic>
          <a:graphicData uri="http://schemas.openxmlformats.org/presentationml/2006/ole">
            <mc:AlternateContent xmlns:mc="http://schemas.openxmlformats.org/markup-compatibility/2006">
              <mc:Choice xmlns:v="urn:schemas-microsoft-com:vml" Requires="v">
                <p:oleObj name="Equation" r:id="rId2" imgW="2743200" imgH="444500" progId="Equation.DSMT4">
                  <p:embed/>
                </p:oleObj>
              </mc:Choice>
              <mc:Fallback>
                <p:oleObj name="Equation" r:id="rId2" imgW="2743200" imgH="444500" progId="Equation.DSMT4">
                  <p:embed/>
                  <p:pic>
                    <p:nvPicPr>
                      <p:cNvPr id="157700"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3501" y="3109143"/>
                        <a:ext cx="5890644" cy="955084"/>
                      </a:xfrm>
                      <a:prstGeom prst="rect">
                        <a:avLst/>
                      </a:prstGeom>
                      <a:noFill/>
                      <a:ln>
                        <a:noFill/>
                      </a:ln>
                      <a:effectLst/>
                    </p:spPr>
                  </p:pic>
                </p:oleObj>
              </mc:Fallback>
            </mc:AlternateContent>
          </a:graphicData>
        </a:graphic>
      </p:graphicFrame>
      <p:graphicFrame>
        <p:nvGraphicFramePr>
          <p:cNvPr id="157701" name="Object 8"/>
          <p:cNvGraphicFramePr>
            <a:graphicFrameLocks noChangeAspect="1"/>
          </p:cNvGraphicFramePr>
          <p:nvPr>
            <p:extLst>
              <p:ext uri="{D42A27DB-BD31-4B8C-83A1-F6EECF244321}">
                <p14:modId xmlns:p14="http://schemas.microsoft.com/office/powerpoint/2010/main" val="1319168578"/>
              </p:ext>
            </p:extLst>
          </p:nvPr>
        </p:nvGraphicFramePr>
        <p:xfrm>
          <a:off x="2942679" y="2204865"/>
          <a:ext cx="6033642" cy="1000820"/>
        </p:xfrm>
        <a:graphic>
          <a:graphicData uri="http://schemas.openxmlformats.org/presentationml/2006/ole">
            <mc:AlternateContent xmlns:mc="http://schemas.openxmlformats.org/markup-compatibility/2006">
              <mc:Choice xmlns:v="urn:schemas-microsoft-com:vml" Requires="v">
                <p:oleObj name="Equation" r:id="rId4" imgW="2679700" imgH="444500" progId="Equation.DSMT4">
                  <p:embed/>
                </p:oleObj>
              </mc:Choice>
              <mc:Fallback>
                <p:oleObj name="Equation" r:id="rId4" imgW="2679700" imgH="444500" progId="Equation.DSMT4">
                  <p:embed/>
                  <p:pic>
                    <p:nvPicPr>
                      <p:cNvPr id="157701"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2679" y="2204865"/>
                        <a:ext cx="6033642" cy="100082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301902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76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77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7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9"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pPr eaLnBrk="1" hangingPunct="1"/>
            <a:r>
              <a:rPr lang="zh-CN" altLang="en-US" dirty="0">
                <a:solidFill>
                  <a:srgbClr val="000000"/>
                </a:solidFill>
                <a:latin typeface="_GB2312"/>
              </a:rPr>
              <a:t>有向图的邻接矩阵</a:t>
            </a:r>
          </a:p>
        </p:txBody>
      </p:sp>
      <mc:AlternateContent xmlns:mc="http://schemas.openxmlformats.org/markup-compatibility/2006" xmlns:a14="http://schemas.microsoft.com/office/drawing/2010/main">
        <mc:Choice Requires="a14">
          <p:sp>
            <p:nvSpPr>
              <p:cNvPr id="158723" name="Rectangle 3"/>
              <p:cNvSpPr>
                <a:spLocks noGrp="1" noChangeArrowheads="1"/>
              </p:cNvSpPr>
              <p:nvPr>
                <p:ph sz="quarter" idx="1"/>
              </p:nvPr>
            </p:nvSpPr>
            <p:spPr/>
            <p:txBody>
              <a:bodyPr/>
              <a:lstStyle/>
              <a:p>
                <a:pPr>
                  <a:lnSpc>
                    <a:spcPct val="140000"/>
                  </a:lnSpc>
                </a:pPr>
                <a:r>
                  <a:rPr lang="en-US" altLang="zh-CN" dirty="0"/>
                  <a:t>(</a:t>
                </a:r>
                <a:r>
                  <a:rPr lang="zh-CN" altLang="en-US" dirty="0"/>
                  <a:t>3</a:t>
                </a:r>
                <a:r>
                  <a:rPr lang="en-US" altLang="zh-CN" dirty="0"/>
                  <a:t>)</a:t>
                </a:r>
                <a:r>
                  <a:rPr lang="zh-CN" altLang="en-US" dirty="0"/>
                  <a:t> </a:t>
                </a:r>
                <a14:m>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up>
                        <m:r>
                          <a:rPr lang="en-US" altLang="zh-CN" b="1" i="1" smtClean="0">
                            <a:latin typeface="Cambria Math" panose="02040503050406030204" pitchFamily="18" charset="0"/>
                          </a:rPr>
                          <m:t>𝒏</m:t>
                        </m:r>
                      </m:sup>
                      <m:e>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𝒋</m:t>
                            </m:r>
                            <m:r>
                              <a:rPr lang="en-US" altLang="zh-CN" i="1">
                                <a:latin typeface="Cambria Math" panose="02040503050406030204" pitchFamily="18" charset="0"/>
                              </a:rPr>
                              <m:t>=</m:t>
                            </m:r>
                            <m:r>
                              <a:rPr lang="en-US" altLang="zh-CN" i="1">
                                <a:latin typeface="Cambria Math" panose="02040503050406030204" pitchFamily="18" charset="0"/>
                              </a:rPr>
                              <m:t>𝟏</m:t>
                            </m:r>
                          </m:sub>
                          <m:sup>
                            <m:r>
                              <a:rPr lang="en-US" altLang="zh-CN" i="1">
                                <a:latin typeface="Cambria Math" panose="02040503050406030204" pitchFamily="18" charset="0"/>
                              </a:rPr>
                              <m:t>𝒏</m:t>
                            </m:r>
                          </m:sup>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𝒂</m:t>
                                </m:r>
                              </m:e>
                              <m:sub>
                                <m:r>
                                  <a:rPr lang="en-US" altLang="zh-CN" i="1">
                                    <a:latin typeface="Cambria Math" panose="02040503050406030204" pitchFamily="18" charset="0"/>
                                  </a:rPr>
                                  <m:t>𝒊𝒋</m:t>
                                </m:r>
                              </m:sub>
                              <m:sup>
                                <m:r>
                                  <a:rPr lang="en-US" altLang="zh-CN" i="1" smtClean="0">
                                    <a:latin typeface="Cambria Math" panose="02040503050406030204" pitchFamily="18" charset="0"/>
                                  </a:rPr>
                                  <m:t>(</m:t>
                                </m:r>
                                <m:r>
                                  <a:rPr lang="en-US" altLang="zh-CN" i="1">
                                    <a:latin typeface="Cambria Math" panose="02040503050406030204" pitchFamily="18" charset="0"/>
                                  </a:rPr>
                                  <m:t>𝟏</m:t>
                                </m:r>
                                <m:r>
                                  <a:rPr lang="en-US" altLang="zh-CN" i="1" smtClean="0">
                                    <a:latin typeface="Cambria Math" panose="02040503050406030204" pitchFamily="18" charset="0"/>
                                  </a:rPr>
                                  <m:t>)</m:t>
                                </m:r>
                              </m:sup>
                            </m:sSubSup>
                          </m:e>
                        </m:nary>
                      </m:e>
                    </m:nary>
                  </m:oMath>
                </a14:m>
                <a:r>
                  <a:rPr lang="zh-CN" altLang="en-US" dirty="0"/>
                  <a:t>为</a:t>
                </a:r>
                <a:r>
                  <a:rPr lang="en-US" altLang="zh-CN" dirty="0"/>
                  <a:t>D</a:t>
                </a:r>
                <a:r>
                  <a:rPr lang="zh-CN" altLang="en-US" dirty="0"/>
                  <a:t>中边的总数,也可看成</a:t>
                </a:r>
                <a:r>
                  <a:rPr lang="en-US" altLang="zh-CN" dirty="0"/>
                  <a:t>D</a:t>
                </a:r>
                <a:r>
                  <a:rPr lang="zh-CN" altLang="en-US" dirty="0"/>
                  <a:t>中长度为1的通路总数,</a:t>
                </a:r>
              </a:p>
              <a:p>
                <a:pPr eaLnBrk="1" hangingPunct="1">
                  <a:lnSpc>
                    <a:spcPct val="140000"/>
                  </a:lnSpc>
                </a:pPr>
                <a:r>
                  <a:rPr lang="zh-CN" altLang="en-US" dirty="0"/>
                  <a:t>而</a:t>
                </a:r>
                <a14:m>
                  <m:oMath xmlns:m="http://schemas.openxmlformats.org/officeDocument/2006/math">
                    <m:nary>
                      <m:naryPr>
                        <m:chr m:val="∑"/>
                        <m:ctrlPr>
                          <a:rPr lang="zh-CN" altLang="en-US" i="1" smtClean="0">
                            <a:latin typeface="Cambria Math" panose="02040503050406030204" pitchFamily="18" charset="0"/>
                          </a:rPr>
                        </m:ctrlPr>
                      </m:naryPr>
                      <m:sub>
                        <m:r>
                          <m:rPr>
                            <m:sty m:val="p"/>
                            <m:brk m:alnAt="23"/>
                          </m:rPr>
                          <a:rPr lang="en-US" altLang="zh-CN" i="1">
                            <a:latin typeface="Cambria Math" panose="02040503050406030204" pitchFamily="18" charset="0"/>
                          </a:rPr>
                          <m:t>i</m:t>
                        </m:r>
                        <m:r>
                          <m:rPr>
                            <m:brk m:alnAt="23"/>
                          </m:rP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up>
                        <m:r>
                          <a:rPr lang="en-US" altLang="zh-CN" b="1" i="1" smtClean="0">
                            <a:latin typeface="Cambria Math" panose="02040503050406030204" pitchFamily="18" charset="0"/>
                          </a:rPr>
                          <m:t>𝒏</m:t>
                        </m:r>
                      </m:sup>
                      <m:e>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𝒊𝒊</m:t>
                            </m:r>
                          </m:sub>
                          <m:sup>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sup>
                        </m:sSubSup>
                      </m:e>
                    </m:nary>
                  </m:oMath>
                </a14:m>
                <a:r>
                  <a:rPr lang="zh-CN" altLang="en-US" dirty="0"/>
                  <a:t> 为</a:t>
                </a:r>
                <a:r>
                  <a:rPr lang="en-US" altLang="zh-CN" dirty="0"/>
                  <a:t>D</a:t>
                </a:r>
                <a:r>
                  <a:rPr lang="zh-CN" altLang="en-US" dirty="0"/>
                  <a:t>中环的个数,即</a:t>
                </a:r>
                <a:r>
                  <a:rPr lang="en-US" altLang="zh-CN" dirty="0"/>
                  <a:t>D</a:t>
                </a:r>
                <a:r>
                  <a:rPr lang="zh-CN" altLang="en-US" dirty="0"/>
                  <a:t>中长度为1的回路总数.</a:t>
                </a:r>
              </a:p>
            </p:txBody>
          </p:sp>
        </mc:Choice>
        <mc:Fallback xmlns="">
          <p:sp>
            <p:nvSpPr>
              <p:cNvPr id="158723" name="Rectangle 3"/>
              <p:cNvSpPr>
                <a:spLocks noGrp="1" noRot="1" noChangeAspect="1" noMove="1" noResize="1" noEditPoints="1" noAdjustHandles="1" noChangeArrowheads="1" noChangeShapeType="1" noTextEdit="1"/>
              </p:cNvSpPr>
              <p:nvPr>
                <p:ph sz="quarter" idx="1"/>
              </p:nvPr>
            </p:nvSpPr>
            <p:spPr>
              <a:blipFill>
                <a:blip r:embed="rId2"/>
                <a:stretch>
                  <a:fillRect l="-280" r="-10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195577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p:txBody>
          <a:bodyPr/>
          <a:lstStyle/>
          <a:p>
            <a:pPr eaLnBrk="1" hangingPunct="1"/>
            <a:r>
              <a:rPr lang="zh-CN" altLang="en-US">
                <a:solidFill>
                  <a:srgbClr val="000000"/>
                </a:solidFill>
                <a:latin typeface="_GB2312"/>
              </a:rPr>
              <a:t>有向图的邻接矩阵</a:t>
            </a:r>
          </a:p>
        </p:txBody>
      </p:sp>
      <mc:AlternateContent xmlns:mc="http://schemas.openxmlformats.org/markup-compatibility/2006" xmlns:a14="http://schemas.microsoft.com/office/drawing/2010/main">
        <mc:Choice Requires="a14">
          <p:sp>
            <p:nvSpPr>
              <p:cNvPr id="159747" name="Rectangle 3"/>
              <p:cNvSpPr>
                <a:spLocks noGrp="1" noChangeArrowheads="1"/>
              </p:cNvSpPr>
              <p:nvPr>
                <p:ph sz="quarter" idx="1"/>
              </p:nvPr>
            </p:nvSpPr>
            <p:spPr/>
            <p:txBody>
              <a:bodyPr/>
              <a:lstStyle/>
              <a:p>
                <a:pPr>
                  <a:lnSpc>
                    <a:spcPct val="130000"/>
                  </a:lnSpc>
                </a:pPr>
                <a:r>
                  <a:rPr lang="zh-CN" altLang="en-US" sz="2800" dirty="0"/>
                  <a:t> </a:t>
                </a:r>
                <a:r>
                  <a:rPr lang="en-US" altLang="zh-CN" sz="2800" dirty="0"/>
                  <a:t>(4)</a:t>
                </a:r>
                <a:r>
                  <a:rPr lang="zh-CN" altLang="en-US" sz="2800" dirty="0"/>
                  <a:t>考虑</a:t>
                </a:r>
                <a:r>
                  <a:rPr lang="en-US" altLang="zh-CN" sz="2800" dirty="0"/>
                  <a:t>A</a:t>
                </a:r>
                <a:r>
                  <a:rPr lang="en-US" altLang="zh-CN" sz="2800" baseline="30000" dirty="0"/>
                  <a:t>l</a:t>
                </a:r>
                <a:r>
                  <a:rPr lang="en-US" altLang="zh-CN" sz="2800" dirty="0"/>
                  <a:t>(D)(</a:t>
                </a:r>
                <a:r>
                  <a:rPr lang="zh-CN" altLang="en-US" sz="2800" dirty="0"/>
                  <a:t>简记</a:t>
                </a:r>
                <a:r>
                  <a:rPr lang="en-US" altLang="zh-CN" sz="2800" dirty="0"/>
                  <a:t>A</a:t>
                </a:r>
                <a:r>
                  <a:rPr lang="en-US" altLang="zh-CN" sz="2800" baseline="30000" dirty="0"/>
                  <a:t>l</a:t>
                </a:r>
                <a:r>
                  <a:rPr lang="en-US" altLang="zh-CN" sz="2800" dirty="0"/>
                  <a:t>), </a:t>
                </a:r>
                <a14:m>
                  <m:oMath xmlns:m="http://schemas.openxmlformats.org/officeDocument/2006/math">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𝒂</m:t>
                        </m:r>
                      </m:e>
                      <m:sub>
                        <m:r>
                          <a:rPr lang="en-US" altLang="zh-CN" sz="2800" i="1">
                            <a:latin typeface="Cambria Math" panose="02040503050406030204" pitchFamily="18" charset="0"/>
                          </a:rPr>
                          <m:t>𝒊𝒋</m:t>
                        </m:r>
                      </m:sub>
                      <m:sup>
                        <m:r>
                          <a:rPr lang="en-US" altLang="zh-CN" sz="2800" i="1" smtClean="0">
                            <a:latin typeface="Cambria Math" panose="02040503050406030204" pitchFamily="18" charset="0"/>
                          </a:rPr>
                          <m:t>(</m:t>
                        </m:r>
                        <m:r>
                          <a:rPr lang="en-US" altLang="zh-CN" sz="2800" i="1">
                            <a:latin typeface="Cambria Math" panose="02040503050406030204" pitchFamily="18" charset="0"/>
                          </a:rPr>
                          <m:t>𝒍</m:t>
                        </m:r>
                        <m:r>
                          <a:rPr lang="en-US" altLang="zh-CN" sz="2800" i="1" smtClean="0">
                            <a:latin typeface="Cambria Math" panose="02040503050406030204" pitchFamily="18" charset="0"/>
                          </a:rPr>
                          <m:t>)</m:t>
                        </m:r>
                      </m:sup>
                    </m:sSubSup>
                  </m:oMath>
                </a14:m>
                <a:r>
                  <a:rPr lang="en-US" altLang="zh-CN" sz="2800" dirty="0"/>
                  <a:t>=</a:t>
                </a:r>
                <a14:m>
                  <m:oMath xmlns:m="http://schemas.openxmlformats.org/officeDocument/2006/math">
                    <m:nary>
                      <m:naryPr>
                        <m:chr m:val="∑"/>
                        <m:ctrlPr>
                          <a:rPr lang="zh-CN" altLang="en-US" sz="2800" i="1">
                            <a:latin typeface="Cambria Math" panose="02040503050406030204" pitchFamily="18" charset="0"/>
                          </a:rPr>
                        </m:ctrlPr>
                      </m:naryPr>
                      <m:sub>
                        <m:r>
                          <a:rPr lang="en-US" altLang="zh-CN" sz="2800" i="1">
                            <a:latin typeface="Cambria Math" panose="02040503050406030204" pitchFamily="18" charset="0"/>
                          </a:rPr>
                          <m:t>𝒌</m:t>
                        </m:r>
                        <m:r>
                          <a:rPr lang="en-US" altLang="zh-CN" sz="2800" i="1">
                            <a:latin typeface="Cambria Math" panose="02040503050406030204" pitchFamily="18" charset="0"/>
                          </a:rPr>
                          <m:t>=</m:t>
                        </m:r>
                        <m:r>
                          <a:rPr lang="en-US" altLang="zh-CN" sz="2800" i="1">
                            <a:latin typeface="Cambria Math" panose="02040503050406030204" pitchFamily="18" charset="0"/>
                          </a:rPr>
                          <m:t>𝟏</m:t>
                        </m:r>
                      </m:sub>
                      <m:sup>
                        <m:r>
                          <a:rPr lang="en-US" altLang="zh-CN" sz="2800" i="1">
                            <a:latin typeface="Cambria Math" panose="02040503050406030204" pitchFamily="18" charset="0"/>
                          </a:rPr>
                          <m:t>𝒏</m:t>
                        </m:r>
                      </m:sup>
                      <m:e>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𝒂</m:t>
                            </m:r>
                          </m:e>
                          <m:sub>
                            <m:r>
                              <a:rPr lang="en-US" altLang="zh-CN" sz="2800" i="1">
                                <a:latin typeface="Cambria Math" panose="02040503050406030204" pitchFamily="18" charset="0"/>
                              </a:rPr>
                              <m:t>𝒊𝒌</m:t>
                            </m:r>
                          </m:sub>
                          <m:sup>
                            <m:r>
                              <a:rPr lang="en-US" altLang="zh-CN" sz="2800" i="1" smtClean="0">
                                <a:latin typeface="Cambria Math" panose="02040503050406030204" pitchFamily="18" charset="0"/>
                              </a:rPr>
                              <m:t>(</m:t>
                            </m:r>
                            <m:r>
                              <a:rPr lang="en-US" altLang="zh-CN" sz="2800" i="1">
                                <a:latin typeface="Cambria Math" panose="02040503050406030204" pitchFamily="18" charset="0"/>
                              </a:rPr>
                              <m:t>𝒍</m:t>
                            </m:r>
                            <m:r>
                              <a:rPr lang="en-US" altLang="zh-CN" sz="2800" i="1">
                                <a:latin typeface="Cambria Math" panose="02040503050406030204" pitchFamily="18" charset="0"/>
                              </a:rPr>
                              <m:t>−</m:t>
                            </m:r>
                            <m:r>
                              <a:rPr lang="en-US" altLang="zh-CN" sz="2800" i="1">
                                <a:latin typeface="Cambria Math" panose="02040503050406030204" pitchFamily="18" charset="0"/>
                              </a:rPr>
                              <m:t>𝟏</m:t>
                            </m:r>
                            <m:r>
                              <a:rPr lang="en-US" altLang="zh-CN" sz="2800" i="1" smtClean="0">
                                <a:latin typeface="Cambria Math" panose="02040503050406030204" pitchFamily="18" charset="0"/>
                              </a:rPr>
                              <m:t>)</m:t>
                            </m:r>
                          </m:sup>
                        </m:sSubSup>
                        <m:r>
                          <a:rPr lang="en-US" altLang="zh-CN" sz="2800" i="1">
                            <a:latin typeface="Cambria Math" panose="02040503050406030204" pitchFamily="18" charset="0"/>
                          </a:rPr>
                          <m:t>.</m:t>
                        </m:r>
                      </m:e>
                    </m:nary>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𝒂</m:t>
                        </m:r>
                      </m:e>
                      <m:sub>
                        <m:r>
                          <a:rPr lang="en-US" altLang="zh-CN" sz="2800" i="1">
                            <a:latin typeface="Cambria Math" panose="02040503050406030204" pitchFamily="18" charset="0"/>
                          </a:rPr>
                          <m:t>𝒌𝒋</m:t>
                        </m:r>
                      </m:sub>
                      <m:sup>
                        <m:r>
                          <a:rPr lang="en-US" altLang="zh-CN" sz="2800" i="1" smtClean="0">
                            <a:latin typeface="Cambria Math" panose="02040503050406030204" pitchFamily="18" charset="0"/>
                          </a:rPr>
                          <m:t>(</m:t>
                        </m:r>
                        <m:r>
                          <a:rPr lang="en-US" altLang="zh-CN" sz="2800" i="1">
                            <a:latin typeface="Cambria Math" panose="02040503050406030204" pitchFamily="18" charset="0"/>
                          </a:rPr>
                          <m:t>𝟏</m:t>
                        </m:r>
                        <m:r>
                          <a:rPr lang="en-US" altLang="zh-CN" sz="2800" i="1" smtClean="0">
                            <a:latin typeface="Cambria Math" panose="02040503050406030204" pitchFamily="18" charset="0"/>
                          </a:rPr>
                          <m:t>)</m:t>
                        </m:r>
                      </m:sup>
                    </m:sSubSup>
                  </m:oMath>
                </a14:m>
                <a:endParaRPr lang="en-US" altLang="zh-CN" sz="2800" dirty="0"/>
              </a:p>
              <a:p>
                <a:pPr lvl="1">
                  <a:lnSpc>
                    <a:spcPct val="130000"/>
                  </a:lnSpc>
                </a:pPr>
                <a:r>
                  <a:rPr lang="zh-CN" altLang="en-US" sz="2300" dirty="0"/>
                  <a:t>这里</a:t>
                </a:r>
                <a:r>
                  <a:rPr lang="en-US" altLang="zh-CN" sz="2300" dirty="0"/>
                  <a:t>A</a:t>
                </a:r>
                <a:r>
                  <a:rPr lang="en-US" altLang="zh-CN" sz="2300" baseline="30000" dirty="0"/>
                  <a:t>l</a:t>
                </a:r>
                <a:r>
                  <a:rPr lang="en-US" altLang="zh-CN" sz="2300" dirty="0"/>
                  <a:t>=(</a:t>
                </a:r>
                <a14:m>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𝒂</m:t>
                        </m:r>
                      </m:e>
                      <m:sub>
                        <m:r>
                          <a:rPr lang="en-US" altLang="zh-CN" sz="2400" i="1">
                            <a:latin typeface="Cambria Math" panose="02040503050406030204" pitchFamily="18" charset="0"/>
                          </a:rPr>
                          <m:t>𝒊𝒋</m:t>
                        </m:r>
                      </m:sub>
                      <m:sup>
                        <m:r>
                          <a:rPr lang="en-US" altLang="zh-CN" sz="2400" i="1" smtClean="0">
                            <a:latin typeface="Cambria Math" panose="02040503050406030204" pitchFamily="18" charset="0"/>
                          </a:rPr>
                          <m:t>(</m:t>
                        </m:r>
                        <m:r>
                          <a:rPr lang="en-US" altLang="zh-CN" sz="2400" i="1">
                            <a:latin typeface="Cambria Math" panose="02040503050406030204" pitchFamily="18" charset="0"/>
                          </a:rPr>
                          <m:t>𝒍</m:t>
                        </m:r>
                        <m:r>
                          <a:rPr lang="en-US" altLang="zh-CN" sz="2400" i="1" smtClean="0">
                            <a:latin typeface="Cambria Math" panose="02040503050406030204" pitchFamily="18" charset="0"/>
                          </a:rPr>
                          <m:t>)</m:t>
                        </m:r>
                      </m:sup>
                    </m:sSubSup>
                  </m:oMath>
                </a14:m>
                <a:r>
                  <a:rPr lang="en-US" altLang="zh-CN" sz="2300" dirty="0"/>
                  <a:t> )</a:t>
                </a:r>
                <a:r>
                  <a:rPr lang="en-US" altLang="zh-CN" sz="2300" baseline="-22000" dirty="0"/>
                  <a:t>n×n</a:t>
                </a:r>
                <a:r>
                  <a:rPr lang="en-US" altLang="zh-CN" sz="2300" dirty="0"/>
                  <a:t>(l </a:t>
                </a:r>
                <a:r>
                  <a:rPr lang="en-US" altLang="zh-CN" sz="2300" dirty="0">
                    <a:latin typeface="宋体" panose="02010600030101010101" pitchFamily="2" charset="-122"/>
                  </a:rPr>
                  <a:t>≥2</a:t>
                </a:r>
                <a:r>
                  <a:rPr lang="en-US" altLang="zh-CN" sz="2300" dirty="0"/>
                  <a:t>)，</a:t>
                </a:r>
                <a:r>
                  <a:rPr lang="zh-CN" altLang="en-US" sz="2300" dirty="0"/>
                  <a:t>则</a:t>
                </a:r>
                <a:endParaRPr lang="en-US" altLang="zh-CN" sz="2300" dirty="0"/>
              </a:p>
              <a:p>
                <a:pPr lvl="1">
                  <a:lnSpc>
                    <a:spcPct val="130000"/>
                  </a:lnSpc>
                </a:pPr>
                <a14:m>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𝒂</m:t>
                        </m:r>
                      </m:e>
                      <m:sub>
                        <m:r>
                          <a:rPr lang="en-US" altLang="zh-CN" sz="2400" i="1">
                            <a:latin typeface="Cambria Math" panose="02040503050406030204" pitchFamily="18" charset="0"/>
                          </a:rPr>
                          <m:t>𝒊𝒋</m:t>
                        </m:r>
                      </m:sub>
                      <m:sup>
                        <m:r>
                          <a:rPr lang="en-US" altLang="zh-CN" sz="2400" i="1" smtClean="0">
                            <a:latin typeface="Cambria Math" panose="02040503050406030204" pitchFamily="18" charset="0"/>
                          </a:rPr>
                          <m:t>(</m:t>
                        </m:r>
                        <m:r>
                          <a:rPr lang="en-US" altLang="zh-CN" sz="2400" i="1">
                            <a:latin typeface="Cambria Math" panose="02040503050406030204" pitchFamily="18" charset="0"/>
                          </a:rPr>
                          <m:t>𝒍</m:t>
                        </m:r>
                        <m:r>
                          <a:rPr lang="en-US" altLang="zh-CN" sz="2400" i="1" smtClean="0">
                            <a:latin typeface="Cambria Math" panose="02040503050406030204" pitchFamily="18" charset="0"/>
                          </a:rPr>
                          <m:t>)</m:t>
                        </m:r>
                      </m:sup>
                    </m:sSubSup>
                  </m:oMath>
                </a14:m>
                <a:r>
                  <a:rPr lang="zh-CN" altLang="en-US" sz="2300" dirty="0"/>
                  <a:t>为顶点</a:t>
                </a:r>
                <a:r>
                  <a:rPr lang="en-US" altLang="zh-CN" sz="2300" dirty="0"/>
                  <a:t>v</a:t>
                </a:r>
                <a:r>
                  <a:rPr lang="en-US" altLang="zh-CN" sz="2300" baseline="-22000" dirty="0"/>
                  <a:t>i</a:t>
                </a:r>
                <a:r>
                  <a:rPr lang="zh-CN" altLang="en-US" sz="2300" dirty="0"/>
                  <a:t>到</a:t>
                </a:r>
                <a:r>
                  <a:rPr lang="en-US" altLang="zh-CN" sz="2300" dirty="0" err="1"/>
                  <a:t>v</a:t>
                </a:r>
                <a:r>
                  <a:rPr lang="en-US" altLang="zh-CN" sz="2300" baseline="-22000" dirty="0" err="1"/>
                  <a:t>j</a:t>
                </a:r>
                <a:r>
                  <a:rPr lang="zh-CN" altLang="en-US" sz="2300" dirty="0"/>
                  <a:t>长度为</a:t>
                </a:r>
                <a:r>
                  <a:rPr lang="en-US" altLang="zh-CN" sz="2300" dirty="0"/>
                  <a:t>l</a:t>
                </a:r>
                <a:r>
                  <a:rPr lang="zh-CN" altLang="en-US" sz="2300" dirty="0"/>
                  <a:t>的通路数, </a:t>
                </a:r>
                <a14:m>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𝒂</m:t>
                        </m:r>
                      </m:e>
                      <m:sub>
                        <m:r>
                          <a:rPr lang="en-US" altLang="zh-CN" sz="2400" i="1">
                            <a:latin typeface="Cambria Math" panose="02040503050406030204" pitchFamily="18" charset="0"/>
                          </a:rPr>
                          <m:t>𝒊𝒊</m:t>
                        </m:r>
                      </m:sub>
                      <m:sup>
                        <m:r>
                          <a:rPr lang="en-US" altLang="zh-CN" sz="2400" i="1" smtClean="0">
                            <a:latin typeface="Cambria Math" panose="02040503050406030204" pitchFamily="18" charset="0"/>
                          </a:rPr>
                          <m:t>(</m:t>
                        </m:r>
                        <m:r>
                          <a:rPr lang="en-US" altLang="zh-CN" sz="2400" i="1">
                            <a:latin typeface="Cambria Math" panose="02040503050406030204" pitchFamily="18" charset="0"/>
                          </a:rPr>
                          <m:t>𝒍</m:t>
                        </m:r>
                        <m:r>
                          <a:rPr lang="en-US" altLang="zh-CN" sz="2400" i="1" smtClean="0">
                            <a:latin typeface="Cambria Math" panose="02040503050406030204" pitchFamily="18" charset="0"/>
                          </a:rPr>
                          <m:t>)</m:t>
                        </m:r>
                      </m:sup>
                    </m:sSubSup>
                  </m:oMath>
                </a14:m>
                <a:r>
                  <a:rPr lang="zh-CN" altLang="en-US" sz="2300" dirty="0"/>
                  <a:t>为它到自身长度为</a:t>
                </a:r>
                <a:r>
                  <a:rPr lang="en-US" altLang="zh-CN" sz="2300" dirty="0"/>
                  <a:t>l</a:t>
                </a:r>
                <a:r>
                  <a:rPr lang="zh-CN" altLang="en-US" sz="2300" dirty="0"/>
                  <a:t>的回路数.</a:t>
                </a:r>
              </a:p>
              <a:p>
                <a:pPr lvl="1">
                  <a:lnSpc>
                    <a:spcPct val="130000"/>
                  </a:lnSpc>
                </a:pPr>
                <a:r>
                  <a:rPr lang="en-US" altLang="zh-CN" sz="2300" dirty="0"/>
                  <a:t>A</a:t>
                </a:r>
                <a:r>
                  <a:rPr lang="en-US" altLang="zh-CN" sz="2300" baseline="30000" dirty="0"/>
                  <a:t>l</a:t>
                </a:r>
                <a:r>
                  <a:rPr lang="zh-CN" altLang="en-US" sz="2300" dirty="0"/>
                  <a:t>中所有元素之和 </a:t>
                </a:r>
                <a:r>
                  <a:rPr lang="zh-CN" altLang="en-US" sz="2400" dirty="0"/>
                  <a:t> </a:t>
                </a:r>
                <a14:m>
                  <m:oMath xmlns:m="http://schemas.openxmlformats.org/officeDocument/2006/math">
                    <m:nary>
                      <m:naryPr>
                        <m:chr m:val="∑"/>
                        <m:ctrlPr>
                          <a:rPr lang="zh-CN" altLang="en-US" sz="2400" i="1">
                            <a:latin typeface="Cambria Math" panose="02040503050406030204" pitchFamily="18" charset="0"/>
                          </a:rPr>
                        </m:ctrlPr>
                      </m:naryPr>
                      <m:sub>
                        <m:r>
                          <m:rPr>
                            <m:brk m:alnAt="23"/>
                          </m:rPr>
                          <a:rPr lang="en-US" altLang="zh-CN" sz="2400" i="1">
                            <a:latin typeface="Cambria Math" panose="02040503050406030204" pitchFamily="18" charset="0"/>
                          </a:rPr>
                          <m:t>𝒊</m:t>
                        </m:r>
                        <m:r>
                          <a:rPr lang="en-US" altLang="zh-CN" sz="2400" i="1">
                            <a:latin typeface="Cambria Math" panose="02040503050406030204" pitchFamily="18" charset="0"/>
                          </a:rPr>
                          <m:t>=</m:t>
                        </m:r>
                        <m:r>
                          <a:rPr lang="en-US" altLang="zh-CN" sz="2400" i="1">
                            <a:latin typeface="Cambria Math" panose="02040503050406030204" pitchFamily="18" charset="0"/>
                          </a:rPr>
                          <m:t>𝟏</m:t>
                        </m:r>
                      </m:sub>
                      <m:sup>
                        <m:r>
                          <a:rPr lang="en-US" altLang="zh-CN" sz="2400" i="1">
                            <a:latin typeface="Cambria Math" panose="02040503050406030204" pitchFamily="18" charset="0"/>
                          </a:rPr>
                          <m:t>𝒏</m:t>
                        </m:r>
                      </m:sup>
                      <m:e>
                        <m:nary>
                          <m:naryPr>
                            <m:chr m:val="∑"/>
                            <m:ctrlPr>
                              <a:rPr lang="zh-CN" altLang="en-US" sz="2400" i="1">
                                <a:latin typeface="Cambria Math" panose="02040503050406030204" pitchFamily="18" charset="0"/>
                              </a:rPr>
                            </m:ctrlPr>
                          </m:naryPr>
                          <m:sub>
                            <m:r>
                              <m:rPr>
                                <m:brk m:alnAt="23"/>
                              </m:rPr>
                              <a:rPr lang="en-US" altLang="zh-CN" sz="2400" i="1">
                                <a:latin typeface="Cambria Math" panose="02040503050406030204" pitchFamily="18" charset="0"/>
                              </a:rPr>
                              <m:t>𝒋</m:t>
                            </m:r>
                            <m:r>
                              <a:rPr lang="en-US" altLang="zh-CN" sz="2400" i="1">
                                <a:latin typeface="Cambria Math" panose="02040503050406030204" pitchFamily="18" charset="0"/>
                              </a:rPr>
                              <m:t>=</m:t>
                            </m:r>
                            <m:r>
                              <a:rPr lang="en-US" altLang="zh-CN" sz="2400" i="1">
                                <a:latin typeface="Cambria Math" panose="02040503050406030204" pitchFamily="18" charset="0"/>
                              </a:rPr>
                              <m:t>𝟏</m:t>
                            </m:r>
                          </m:sub>
                          <m:sup>
                            <m:r>
                              <a:rPr lang="en-US" altLang="zh-CN" sz="2400" i="1">
                                <a:latin typeface="Cambria Math" panose="02040503050406030204" pitchFamily="18" charset="0"/>
                              </a:rPr>
                              <m:t>𝒏</m:t>
                            </m:r>
                          </m:sup>
                          <m:e>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𝒂</m:t>
                                </m:r>
                              </m:e>
                              <m:sub>
                                <m:r>
                                  <a:rPr lang="en-US" altLang="zh-CN" sz="2400" i="1">
                                    <a:latin typeface="Cambria Math" panose="02040503050406030204" pitchFamily="18" charset="0"/>
                                  </a:rPr>
                                  <m:t>𝒊𝒋</m:t>
                                </m:r>
                              </m:sub>
                              <m:sup>
                                <m:r>
                                  <a:rPr lang="en-US" altLang="zh-CN" sz="2400" i="1" smtClean="0">
                                    <a:latin typeface="Cambria Math" panose="02040503050406030204" pitchFamily="18" charset="0"/>
                                  </a:rPr>
                                  <m:t>(</m:t>
                                </m:r>
                                <m:r>
                                  <a:rPr lang="en-US" altLang="zh-CN" sz="2400" i="1">
                                    <a:latin typeface="Cambria Math" panose="02040503050406030204" pitchFamily="18" charset="0"/>
                                  </a:rPr>
                                  <m:t>𝒍</m:t>
                                </m:r>
                                <m:r>
                                  <a:rPr lang="en-US" altLang="zh-CN" sz="2400" i="1" smtClean="0">
                                    <a:latin typeface="Cambria Math" panose="02040503050406030204" pitchFamily="18" charset="0"/>
                                  </a:rPr>
                                  <m:t>)</m:t>
                                </m:r>
                              </m:sup>
                            </m:sSubSup>
                          </m:e>
                        </m:nary>
                      </m:e>
                    </m:nary>
                  </m:oMath>
                </a14:m>
                <a:r>
                  <a:rPr lang="zh-CN" altLang="en-US" sz="2300" dirty="0"/>
                  <a:t>为</a:t>
                </a:r>
                <a:r>
                  <a:rPr lang="en-US" altLang="zh-CN" sz="2300" dirty="0"/>
                  <a:t>D</a:t>
                </a:r>
                <a:r>
                  <a:rPr lang="zh-CN" altLang="en-US" sz="2300" dirty="0"/>
                  <a:t>中长度为</a:t>
                </a:r>
                <a:r>
                  <a:rPr lang="en-US" altLang="zh-CN" sz="2300" dirty="0"/>
                  <a:t>l</a:t>
                </a:r>
                <a:r>
                  <a:rPr lang="zh-CN" altLang="en-US" sz="2300" dirty="0"/>
                  <a:t>的通路数,而</a:t>
                </a:r>
                <a:r>
                  <a:rPr lang="en-US" altLang="zh-CN" sz="2300" dirty="0"/>
                  <a:t>A</a:t>
                </a:r>
                <a:r>
                  <a:rPr lang="en-US" altLang="zh-CN" sz="2300" baseline="30000" dirty="0"/>
                  <a:t>l</a:t>
                </a:r>
                <a:r>
                  <a:rPr lang="zh-CN" altLang="en-US" sz="2300" dirty="0"/>
                  <a:t>中对角线上元素之和</a:t>
                </a:r>
                <a14:m>
                  <m:oMath xmlns:m="http://schemas.openxmlformats.org/officeDocument/2006/math">
                    <m:nary>
                      <m:naryPr>
                        <m:chr m:val="∑"/>
                        <m:ctrlPr>
                          <a:rPr lang="zh-CN" altLang="en-US" sz="2400" i="1">
                            <a:latin typeface="Cambria Math" panose="02040503050406030204" pitchFamily="18" charset="0"/>
                          </a:rPr>
                        </m:ctrlPr>
                      </m:naryPr>
                      <m:sub>
                        <m:r>
                          <a:rPr lang="en-US" altLang="zh-CN" sz="2400" i="1">
                            <a:latin typeface="Cambria Math" panose="02040503050406030204" pitchFamily="18" charset="0"/>
                          </a:rPr>
                          <m:t>𝒊</m:t>
                        </m:r>
                        <m:r>
                          <a:rPr lang="en-US" altLang="zh-CN" sz="2400" i="1">
                            <a:latin typeface="Cambria Math" panose="02040503050406030204" pitchFamily="18" charset="0"/>
                          </a:rPr>
                          <m:t>=</m:t>
                        </m:r>
                        <m:r>
                          <a:rPr lang="en-US" altLang="zh-CN" sz="2400" i="1">
                            <a:latin typeface="Cambria Math" panose="02040503050406030204" pitchFamily="18" charset="0"/>
                          </a:rPr>
                          <m:t>𝟏</m:t>
                        </m:r>
                      </m:sub>
                      <m:sup>
                        <m:r>
                          <a:rPr lang="en-US" altLang="zh-CN" sz="2400" i="1">
                            <a:latin typeface="Cambria Math" panose="02040503050406030204" pitchFamily="18" charset="0"/>
                          </a:rPr>
                          <m:t>𝒏</m:t>
                        </m:r>
                      </m:sup>
                      <m:e>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𝒂</m:t>
                            </m:r>
                          </m:e>
                          <m:sub>
                            <m:r>
                              <a:rPr lang="en-US" altLang="zh-CN" sz="2400" i="1">
                                <a:latin typeface="Cambria Math" panose="02040503050406030204" pitchFamily="18" charset="0"/>
                              </a:rPr>
                              <m:t>𝒊𝒊</m:t>
                            </m:r>
                          </m:sub>
                          <m:sup>
                            <m:r>
                              <a:rPr lang="en-US" altLang="zh-CN" sz="2400" i="1" smtClean="0">
                                <a:latin typeface="Cambria Math" panose="02040503050406030204" pitchFamily="18" charset="0"/>
                              </a:rPr>
                              <m:t>(</m:t>
                            </m:r>
                            <m:r>
                              <a:rPr lang="en-US" altLang="zh-CN" sz="2400" i="1">
                                <a:latin typeface="Cambria Math" panose="02040503050406030204" pitchFamily="18" charset="0"/>
                              </a:rPr>
                              <m:t>𝒍</m:t>
                            </m:r>
                            <m:r>
                              <a:rPr lang="en-US" altLang="zh-CN" sz="2400" i="1" smtClean="0">
                                <a:latin typeface="Cambria Math" panose="02040503050406030204" pitchFamily="18" charset="0"/>
                              </a:rPr>
                              <m:t>)</m:t>
                            </m:r>
                          </m:sup>
                        </m:sSubSup>
                      </m:e>
                    </m:nary>
                  </m:oMath>
                </a14:m>
                <a:r>
                  <a:rPr lang="zh-CN" altLang="en-US" sz="2300" dirty="0"/>
                  <a:t>为</a:t>
                </a:r>
                <a:r>
                  <a:rPr lang="en-US" altLang="zh-CN" sz="2300" dirty="0"/>
                  <a:t>D</a:t>
                </a:r>
                <a:r>
                  <a:rPr lang="zh-CN" altLang="en-US" sz="2300" dirty="0"/>
                  <a:t>中始于</a:t>
                </a:r>
                <a:r>
                  <a:rPr lang="en-US" altLang="zh-CN" sz="2300" dirty="0"/>
                  <a:t>(</a:t>
                </a:r>
                <a:r>
                  <a:rPr lang="zh-CN" altLang="en-US" sz="2300" dirty="0"/>
                  <a:t>终于</a:t>
                </a:r>
                <a:r>
                  <a:rPr lang="en-US" altLang="zh-CN" sz="2300" dirty="0"/>
                  <a:t>)</a:t>
                </a:r>
                <a:r>
                  <a:rPr lang="zh-CN" altLang="en-US" sz="2300" dirty="0"/>
                  <a:t>各顶点的长度为</a:t>
                </a:r>
                <a:r>
                  <a:rPr lang="en-US" altLang="zh-CN" sz="2300" dirty="0"/>
                  <a:t>l</a:t>
                </a:r>
                <a:r>
                  <a:rPr lang="zh-CN" altLang="en-US" sz="2300" dirty="0"/>
                  <a:t>的回路数.</a:t>
                </a:r>
              </a:p>
            </p:txBody>
          </p:sp>
        </mc:Choice>
        <mc:Fallback xmlns="">
          <p:sp>
            <p:nvSpPr>
              <p:cNvPr id="159747" name="Rectangle 3"/>
              <p:cNvSpPr>
                <a:spLocks noGrp="1" noRot="1" noChangeAspect="1" noMove="1" noResize="1" noEditPoints="1" noAdjustHandles="1" noChangeArrowheads="1" noChangeShapeType="1" noTextEdit="1"/>
              </p:cNvSpPr>
              <p:nvPr>
                <p:ph sz="quarter" idx="1"/>
              </p:nvPr>
            </p:nvSpPr>
            <p:spPr>
              <a:blipFill>
                <a:blip r:embed="rId2"/>
                <a:stretch>
                  <a:fillRect l="-2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337875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lstStyle/>
          <a:p>
            <a:pPr eaLnBrk="1" hangingPunct="1"/>
            <a:r>
              <a:rPr lang="zh-CN" altLang="en-US">
                <a:solidFill>
                  <a:srgbClr val="000000"/>
                </a:solidFill>
                <a:latin typeface="_GB2312"/>
              </a:rPr>
              <a:t>有向图的邻接矩阵</a:t>
            </a:r>
          </a:p>
        </p:txBody>
      </p:sp>
      <p:sp>
        <p:nvSpPr>
          <p:cNvPr id="160771" name="Rectangle 3"/>
          <p:cNvSpPr>
            <a:spLocks noGrp="1" noChangeArrowheads="1"/>
          </p:cNvSpPr>
          <p:nvPr>
            <p:ph sz="quarter" idx="1"/>
          </p:nvPr>
        </p:nvSpPr>
        <p:spPr/>
        <p:txBody>
          <a:bodyPr/>
          <a:lstStyle/>
          <a:p>
            <a:pPr marL="0" indent="0">
              <a:buNone/>
            </a:pPr>
            <a:r>
              <a:rPr lang="zh-CN" altLang="en-US" dirty="0"/>
              <a:t>若再令矩阵</a:t>
            </a:r>
          </a:p>
          <a:p>
            <a:pPr marL="0" indent="0">
              <a:buNone/>
            </a:pPr>
            <a:r>
              <a:rPr lang="zh-CN" altLang="en-US" dirty="0"/>
              <a:t>                </a:t>
            </a:r>
            <a:r>
              <a:rPr lang="en-US" altLang="zh-CN" dirty="0"/>
              <a:t>B</a:t>
            </a:r>
            <a:r>
              <a:rPr lang="en-US" altLang="zh-CN" baseline="-22000" dirty="0"/>
              <a:t>1</a:t>
            </a:r>
            <a:r>
              <a:rPr lang="en-US" altLang="zh-CN" dirty="0"/>
              <a:t>=A,</a:t>
            </a:r>
          </a:p>
          <a:p>
            <a:pPr marL="0" indent="0">
              <a:buNone/>
            </a:pPr>
            <a:r>
              <a:rPr lang="en-US" altLang="zh-CN" dirty="0"/>
              <a:t>                B</a:t>
            </a:r>
            <a:r>
              <a:rPr lang="en-US" altLang="zh-CN" baseline="-22000" dirty="0"/>
              <a:t>2</a:t>
            </a:r>
            <a:r>
              <a:rPr lang="en-US" altLang="zh-CN" dirty="0"/>
              <a:t>=A+A</a:t>
            </a:r>
            <a:r>
              <a:rPr lang="en-US" altLang="zh-CN" sz="3600" baseline="30000" dirty="0"/>
              <a:t>2</a:t>
            </a:r>
            <a:r>
              <a:rPr lang="en-US" altLang="zh-CN" dirty="0"/>
              <a:t>,</a:t>
            </a:r>
          </a:p>
          <a:p>
            <a:pPr marL="0" indent="0">
              <a:buNone/>
            </a:pPr>
            <a:r>
              <a:rPr lang="en-US" altLang="zh-CN" dirty="0"/>
              <a:t>                 ……</a:t>
            </a:r>
          </a:p>
          <a:p>
            <a:pPr marL="0" indent="0">
              <a:buNone/>
            </a:pPr>
            <a:r>
              <a:rPr lang="en-US" altLang="zh-CN" dirty="0"/>
              <a:t>                B</a:t>
            </a:r>
            <a:r>
              <a:rPr lang="en-US" altLang="zh-CN" baseline="-22000" dirty="0"/>
              <a:t>r</a:t>
            </a:r>
            <a:r>
              <a:rPr lang="en-US" altLang="zh-CN" dirty="0"/>
              <a:t>=A+A</a:t>
            </a:r>
            <a:r>
              <a:rPr lang="en-US" altLang="zh-CN" sz="3600" baseline="30000" dirty="0"/>
              <a:t>2</a:t>
            </a:r>
            <a:r>
              <a:rPr lang="en-US" altLang="zh-CN" dirty="0"/>
              <a:t>+…+</a:t>
            </a:r>
            <a:r>
              <a:rPr lang="en-US" altLang="zh-CN" dirty="0" err="1"/>
              <a:t>A</a:t>
            </a:r>
            <a:r>
              <a:rPr lang="en-US" altLang="zh-CN" sz="3600" baseline="30000" dirty="0" err="1"/>
              <a:t>r</a:t>
            </a:r>
            <a:r>
              <a:rPr lang="en-US" altLang="zh-CN" dirty="0"/>
              <a:t>,</a:t>
            </a:r>
            <a:endParaRPr lang="zh-CN" altLang="en-US" dirty="0"/>
          </a:p>
        </p:txBody>
      </p:sp>
    </p:spTree>
    <p:extLst>
      <p:ext uri="{BB962C8B-B14F-4D97-AF65-F5344CB8AC3E}">
        <p14:creationId xmlns:p14="http://schemas.microsoft.com/office/powerpoint/2010/main" val="136164300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中性">
  <a:themeElements>
    <a:clrScheme name="中性">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中性">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中性">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信息管理与信息系统专业学习规划</Template>
  <TotalTime>16067</TotalTime>
  <Words>15869</Words>
  <Application>Microsoft Office PowerPoint</Application>
  <PresentationFormat>宽屏</PresentationFormat>
  <Paragraphs>1422</Paragraphs>
  <Slides>189</Slides>
  <Notes>24</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5</vt:i4>
      </vt:variant>
      <vt:variant>
        <vt:lpstr>幻灯片标题</vt:lpstr>
      </vt:variant>
      <vt:variant>
        <vt:i4>189</vt:i4>
      </vt:variant>
    </vt:vector>
  </HeadingPairs>
  <TitlesOfParts>
    <vt:vector size="205" baseType="lpstr">
      <vt:lpstr>_GB2312</vt:lpstr>
      <vt:lpstr>黑体</vt:lpstr>
      <vt:lpstr>隶书</vt:lpstr>
      <vt:lpstr>宋体</vt:lpstr>
      <vt:lpstr>Arial</vt:lpstr>
      <vt:lpstr>Cambria Math</vt:lpstr>
      <vt:lpstr>Times New Roman</vt:lpstr>
      <vt:lpstr>Tw Cen MT</vt:lpstr>
      <vt:lpstr>Wingdings</vt:lpstr>
      <vt:lpstr>Wingdings 2</vt:lpstr>
      <vt:lpstr>中性</vt:lpstr>
      <vt:lpstr>Document</vt:lpstr>
      <vt:lpstr>位图图像</vt:lpstr>
      <vt:lpstr>Equation</vt:lpstr>
      <vt:lpstr>MSDraw.Drawing.8.2</vt:lpstr>
      <vt:lpstr>Photoshop.Image.6</vt:lpstr>
      <vt:lpstr>第十章 图的基本概念</vt:lpstr>
      <vt:lpstr>本章内容</vt:lpstr>
      <vt:lpstr>10.1 图(Graph)</vt:lpstr>
      <vt:lpstr>Königsberg（哥尼斯堡）七桥问题</vt:lpstr>
      <vt:lpstr>10.1 图(Graph)</vt:lpstr>
      <vt:lpstr>10.1 图(Graph)</vt:lpstr>
      <vt:lpstr>10.1 图(Graph)</vt:lpstr>
      <vt:lpstr>10.1 图(Graph)</vt:lpstr>
      <vt:lpstr>10.1 图(Graph)</vt:lpstr>
      <vt:lpstr>10.1 图(Graph)</vt:lpstr>
      <vt:lpstr>10.1 图(Graph)</vt:lpstr>
      <vt:lpstr>10.1 图(Graph)</vt:lpstr>
      <vt:lpstr>10.1 图(Graph)</vt:lpstr>
      <vt:lpstr>10.1 图(Graph)</vt:lpstr>
      <vt:lpstr>10.1 图(Graph)</vt:lpstr>
      <vt:lpstr>10.1 图(Graph)</vt:lpstr>
      <vt:lpstr>10.1 图(Graph)</vt:lpstr>
      <vt:lpstr>10.1 图(Graph)</vt:lpstr>
      <vt:lpstr>10.1 图(Graph)</vt:lpstr>
      <vt:lpstr>例</vt:lpstr>
      <vt:lpstr>10.1 图(Graph)</vt:lpstr>
      <vt:lpstr>10.1 图(Graph)</vt:lpstr>
      <vt:lpstr>10.1 图(Graph)</vt:lpstr>
      <vt:lpstr>10.1 图(Graph)</vt:lpstr>
      <vt:lpstr>10.1 图(Graph)</vt:lpstr>
      <vt:lpstr>定理10.1 握手定理</vt:lpstr>
      <vt:lpstr>定理10.1 握手定理</vt:lpstr>
      <vt:lpstr>推论</vt:lpstr>
      <vt:lpstr>推论</vt:lpstr>
      <vt:lpstr>定理10.2 </vt:lpstr>
      <vt:lpstr>度数序列</vt:lpstr>
      <vt:lpstr>可图化</vt:lpstr>
      <vt:lpstr>定理</vt:lpstr>
      <vt:lpstr>无向完全图、有向完全图</vt:lpstr>
      <vt:lpstr>图10.4</vt:lpstr>
      <vt:lpstr>完全图</vt:lpstr>
      <vt:lpstr>正则图</vt:lpstr>
      <vt:lpstr>正则图</vt:lpstr>
      <vt:lpstr>子图、真子图</vt:lpstr>
      <vt:lpstr>生成子图、导出子图</vt:lpstr>
      <vt:lpstr>PowerPoint 演示文稿</vt:lpstr>
      <vt:lpstr>思考题</vt:lpstr>
      <vt:lpstr>补图</vt:lpstr>
      <vt:lpstr>补图</vt:lpstr>
      <vt:lpstr>图10.6</vt:lpstr>
      <vt:lpstr>图的运算</vt:lpstr>
      <vt:lpstr>图的运算</vt:lpstr>
      <vt:lpstr>图的运算</vt:lpstr>
      <vt:lpstr>图的运算</vt:lpstr>
      <vt:lpstr>图的同构</vt:lpstr>
      <vt:lpstr>两图同构的定义 </vt:lpstr>
      <vt:lpstr>两图同构的定义 </vt:lpstr>
      <vt:lpstr>图同构的例子:</vt:lpstr>
      <vt:lpstr>图同构的例子</vt:lpstr>
      <vt:lpstr>补充其他领域同构的知识</vt:lpstr>
      <vt:lpstr>补充其他领域同构的知识</vt:lpstr>
      <vt:lpstr>补充其他领域同构的知识</vt:lpstr>
      <vt:lpstr>图的同构</vt:lpstr>
      <vt:lpstr>图的同构</vt:lpstr>
      <vt:lpstr>图的同构</vt:lpstr>
      <vt:lpstr>两图同构的定义 </vt:lpstr>
      <vt:lpstr>图同构算法</vt:lpstr>
      <vt:lpstr>图同构的应用</vt:lpstr>
      <vt:lpstr>10.2 通路与回路 </vt:lpstr>
      <vt:lpstr>通路与回路的定义</vt:lpstr>
      <vt:lpstr>简单通路</vt:lpstr>
      <vt:lpstr>初级通路</vt:lpstr>
      <vt:lpstr>初级回路</vt:lpstr>
      <vt:lpstr>复杂通路</vt:lpstr>
      <vt:lpstr>复杂通路</vt:lpstr>
      <vt:lpstr>复杂通路</vt:lpstr>
      <vt:lpstr>复杂通路</vt:lpstr>
      <vt:lpstr>复杂通路</vt:lpstr>
      <vt:lpstr>复杂通路</vt:lpstr>
      <vt:lpstr>复杂通路</vt:lpstr>
      <vt:lpstr>定理10.5</vt:lpstr>
      <vt:lpstr>定理10.5</vt:lpstr>
      <vt:lpstr>定理10.5</vt:lpstr>
      <vt:lpstr>推论</vt:lpstr>
      <vt:lpstr>定理10.6及推论</vt:lpstr>
      <vt:lpstr>问题</vt:lpstr>
      <vt:lpstr>例10.4</vt:lpstr>
      <vt:lpstr>“巧渡河”问题</vt:lpstr>
      <vt:lpstr>“巧渡河”问题的解</vt:lpstr>
      <vt:lpstr>“巧渡河”问题的解</vt:lpstr>
      <vt:lpstr>类似问题</vt:lpstr>
      <vt:lpstr>10.3 图的矩阵表示 </vt:lpstr>
      <vt:lpstr>无向图的关联矩阵</vt:lpstr>
      <vt:lpstr>无向图的关联矩阵</vt:lpstr>
      <vt:lpstr>有向图的关联矩阵</vt:lpstr>
      <vt:lpstr>有向图的关联矩阵</vt:lpstr>
      <vt:lpstr>有向图的关联矩阵</vt:lpstr>
      <vt:lpstr>无向图的邻接矩阵</vt:lpstr>
      <vt:lpstr>有向图的邻接矩阵</vt:lpstr>
      <vt:lpstr>无向图和有向图邻接矩阵的区别</vt:lpstr>
      <vt:lpstr>有向图的邻接矩阵</vt:lpstr>
      <vt:lpstr>有向图的邻接矩阵</vt:lpstr>
      <vt:lpstr>有向图的邻接矩阵</vt:lpstr>
      <vt:lpstr>有向图的邻接矩阵</vt:lpstr>
      <vt:lpstr>有向图的邻接矩阵</vt:lpstr>
      <vt:lpstr>有向图的可达矩阵</vt:lpstr>
      <vt:lpstr>PowerPoint 演示文稿</vt:lpstr>
      <vt:lpstr>有向图的可达矩阵</vt:lpstr>
      <vt:lpstr>无向图的邻接矩阵</vt:lpstr>
      <vt:lpstr>无向图的邻接矩阵</vt:lpstr>
      <vt:lpstr>无向图的邻接矩阵</vt:lpstr>
      <vt:lpstr>邻接表 (Adjacency List)</vt:lpstr>
      <vt:lpstr>无向图的邻接表</vt:lpstr>
      <vt:lpstr>有向图的邻接表和逆邻接表</vt:lpstr>
      <vt:lpstr>网络 (带权图) 的邻接表</vt:lpstr>
      <vt:lpstr>10.4 连通性</vt:lpstr>
      <vt:lpstr>无向图的连通性</vt:lpstr>
      <vt:lpstr>无向图的连通性</vt:lpstr>
      <vt:lpstr>无向图的连通性</vt:lpstr>
      <vt:lpstr>例</vt:lpstr>
      <vt:lpstr>无向图的连通度</vt:lpstr>
      <vt:lpstr>无向图的连通度</vt:lpstr>
      <vt:lpstr>无向图的连通度</vt:lpstr>
      <vt:lpstr>无向图的连通度</vt:lpstr>
      <vt:lpstr>无向图的连通度</vt:lpstr>
      <vt:lpstr>无向图的连通度</vt:lpstr>
      <vt:lpstr>无向图的连通度</vt:lpstr>
      <vt:lpstr>无向图的连通度</vt:lpstr>
      <vt:lpstr>无向图的连通度</vt:lpstr>
      <vt:lpstr>无向图的连通度</vt:lpstr>
      <vt:lpstr>无向图的连通度</vt:lpstr>
      <vt:lpstr>无向图的连通度</vt:lpstr>
      <vt:lpstr>有向图的连通性及其分类 </vt:lpstr>
      <vt:lpstr>有向图的连通性及其分类 </vt:lpstr>
      <vt:lpstr>无向图中顶点之间的短程线及距离</vt:lpstr>
      <vt:lpstr>例</vt:lpstr>
      <vt:lpstr>有向图的连通性及其分类 </vt:lpstr>
      <vt:lpstr>有向图的连通性及其分类 </vt:lpstr>
      <vt:lpstr>强连通图的判别定理</vt:lpstr>
      <vt:lpstr>单向连通图的判别定理</vt:lpstr>
      <vt:lpstr>PowerPoint 演示文稿</vt:lpstr>
      <vt:lpstr>证明(续)</vt:lpstr>
      <vt:lpstr>扩大路径法及极大路径 </vt:lpstr>
      <vt:lpstr>扩大路径法及极大路径 </vt:lpstr>
      <vt:lpstr>扩大路径法及极大路径 </vt:lpstr>
      <vt:lpstr>扩大路径法及极大路径 </vt:lpstr>
      <vt:lpstr>扩大路径法及极大路径 </vt:lpstr>
      <vt:lpstr>例题:</vt:lpstr>
      <vt:lpstr>例题(续)</vt:lpstr>
      <vt:lpstr>最短路问题</vt:lpstr>
      <vt:lpstr>狄克斯屈拉(Dijkstra)算法</vt:lpstr>
      <vt:lpstr>狄克斯屈拉(Dijkstra)算法</vt:lpstr>
      <vt:lpstr>例：用Dijkstra算法求下图从v1到v6的最短路。</vt:lpstr>
      <vt:lpstr>求从V1 到 V8 的最短路线</vt:lpstr>
      <vt:lpstr>PowerPoint 演示文稿</vt:lpstr>
      <vt:lpstr>PowerPoint 演示文稿</vt:lpstr>
      <vt:lpstr>逐次逼进法(Floyd算法)</vt:lpstr>
      <vt:lpstr>例：求图中v_1到各点的最短路</vt:lpstr>
      <vt:lpstr>例:求5年内，哪些年初购置新设备，使5年内的总费用最小。</vt:lpstr>
      <vt:lpstr>续</vt:lpstr>
      <vt:lpstr>续</vt:lpstr>
      <vt:lpstr>续</vt:lpstr>
      <vt:lpstr>例</vt:lpstr>
      <vt:lpstr>续</vt:lpstr>
      <vt:lpstr>10.5 二部图及判别定理 </vt:lpstr>
      <vt:lpstr>二部图及判别定理 </vt:lpstr>
      <vt:lpstr>二部图及判别定理 </vt:lpstr>
      <vt:lpstr>二部图及判别定理 </vt:lpstr>
      <vt:lpstr>二部图及判别定理 </vt:lpstr>
      <vt:lpstr>二部图及判别定理 </vt:lpstr>
      <vt:lpstr>二部图及判别定理 </vt:lpstr>
      <vt:lpstr>二部图及判别定理 </vt:lpstr>
      <vt:lpstr>二部图及判别定理 </vt:lpstr>
      <vt:lpstr>匹配</vt:lpstr>
      <vt:lpstr>匹配</vt:lpstr>
      <vt:lpstr>匹配</vt:lpstr>
      <vt:lpstr>匹配</vt:lpstr>
      <vt:lpstr>匹配</vt:lpstr>
      <vt:lpstr>由交替链的定义可知的结论</vt:lpstr>
      <vt:lpstr>匈牙利算法</vt:lpstr>
      <vt:lpstr>例用匈牙利算法求下图的一个最大匹配</vt:lpstr>
      <vt:lpstr>例用匈牙利算法求下图的一个最大匹配</vt:lpstr>
      <vt:lpstr>例用匈牙利算法求下图的一个最大匹配</vt:lpstr>
      <vt:lpstr>例用匈牙利算法求下图的一个最大匹配</vt:lpstr>
      <vt:lpstr>例用匈牙利算法求下图的一个最大匹配</vt:lpstr>
      <vt:lpstr>完全匹配的存在条件</vt:lpstr>
      <vt:lpstr>完全匹配的存在条件</vt:lpstr>
      <vt:lpstr>二部图及判别定理 </vt:lpstr>
      <vt:lpstr>二部图及判别定理</vt:lpstr>
      <vt:lpstr>应用</vt:lpstr>
      <vt:lpstr>PowerPoint 演示文稿</vt:lpstr>
      <vt:lpstr>习题</vt:lpstr>
      <vt:lpstr>PowerPoint 演示文稿</vt:lpstr>
      <vt:lpstr>应用</vt:lpstr>
    </vt:vector>
  </TitlesOfParts>
  <Company>nju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第十四章 图的基本概念</dc:title>
  <dc:creator>yangjianlin</dc:creator>
  <cp:lastModifiedBy>UP CPU</cp:lastModifiedBy>
  <cp:revision>565</cp:revision>
  <cp:lastPrinted>1601-01-01T00:00:00Z</cp:lastPrinted>
  <dcterms:created xsi:type="dcterms:W3CDTF">2002-08-19T06:25:27Z</dcterms:created>
  <dcterms:modified xsi:type="dcterms:W3CDTF">2023-06-07T14:13:11Z</dcterms:modified>
</cp:coreProperties>
</file>